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5"/>
  </p:notesMasterIdLst>
  <p:sldIdLst>
    <p:sldId id="256" r:id="rId2"/>
    <p:sldId id="1062" r:id="rId3"/>
    <p:sldId id="510" r:id="rId4"/>
    <p:sldId id="826" r:id="rId5"/>
    <p:sldId id="1047" r:id="rId6"/>
    <p:sldId id="1048" r:id="rId7"/>
    <p:sldId id="1049" r:id="rId8"/>
    <p:sldId id="1021" r:id="rId9"/>
    <p:sldId id="1022" r:id="rId10"/>
    <p:sldId id="1023" r:id="rId11"/>
    <p:sldId id="1024" r:id="rId12"/>
    <p:sldId id="1025" r:id="rId13"/>
    <p:sldId id="1027" r:id="rId14"/>
    <p:sldId id="1028" r:id="rId15"/>
    <p:sldId id="1223" r:id="rId16"/>
    <p:sldId id="1030" r:id="rId17"/>
    <p:sldId id="1031" r:id="rId18"/>
    <p:sldId id="1032" r:id="rId19"/>
    <p:sldId id="1033" r:id="rId20"/>
    <p:sldId id="1034" r:id="rId21"/>
    <p:sldId id="1035" r:id="rId22"/>
    <p:sldId id="1036" r:id="rId23"/>
    <p:sldId id="1037" r:id="rId24"/>
    <p:sldId id="1038" r:id="rId25"/>
    <p:sldId id="1039" r:id="rId26"/>
    <p:sldId id="1040" r:id="rId27"/>
    <p:sldId id="1041" r:id="rId28"/>
    <p:sldId id="1042" r:id="rId29"/>
    <p:sldId id="1043" r:id="rId30"/>
    <p:sldId id="1044" r:id="rId31"/>
    <p:sldId id="1053" r:id="rId32"/>
    <p:sldId id="1055" r:id="rId33"/>
    <p:sldId id="1056" r:id="rId34"/>
    <p:sldId id="1058" r:id="rId35"/>
    <p:sldId id="1046" r:id="rId36"/>
    <p:sldId id="1050" r:id="rId37"/>
    <p:sldId id="1051" r:id="rId38"/>
    <p:sldId id="1052" r:id="rId39"/>
    <p:sldId id="1060" r:id="rId40"/>
    <p:sldId id="1059" r:id="rId41"/>
    <p:sldId id="1061" r:id="rId42"/>
    <p:sldId id="1224" r:id="rId43"/>
    <p:sldId id="5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69" d="100"/>
          <a:sy n="69" d="100"/>
        </p:scale>
        <p:origin x="8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AC83E-E869-472D-9ED7-94D02867ACFB}"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7F737-7CD3-4951-AC15-2733535AB44A}" type="slidenum">
              <a:rPr lang="en-US" smtClean="0"/>
              <a:t>‹#›</a:t>
            </a:fld>
            <a:endParaRPr lang="en-US"/>
          </a:p>
        </p:txBody>
      </p:sp>
    </p:spTree>
    <p:extLst>
      <p:ext uri="{BB962C8B-B14F-4D97-AF65-F5344CB8AC3E}">
        <p14:creationId xmlns:p14="http://schemas.microsoft.com/office/powerpoint/2010/main" val="148040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E36D-0F93-613A-DEAA-12A856014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DABF5-B894-6C6E-7465-6C60E2E20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2B6F6-0B20-F1DB-A25E-A4D9CC4617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3AF0E0-19D6-4B91-2071-BEF05503964D}"/>
              </a:ext>
            </a:extLst>
          </p:cNvPr>
          <p:cNvSpPr>
            <a:spLocks noGrp="1"/>
          </p:cNvSpPr>
          <p:nvPr>
            <p:ph type="sldNum" sz="quarter" idx="5"/>
          </p:nvPr>
        </p:nvSpPr>
        <p:spPr/>
        <p:txBody>
          <a:bodyPr/>
          <a:lstStyle/>
          <a:p>
            <a:fld id="{9E97F737-7CD3-4951-AC15-2733535AB44A}" type="slidenum">
              <a:rPr lang="en-US" smtClean="0"/>
              <a:t>42</a:t>
            </a:fld>
            <a:endParaRPr lang="en-US"/>
          </a:p>
        </p:txBody>
      </p:sp>
    </p:spTree>
    <p:extLst>
      <p:ext uri="{BB962C8B-B14F-4D97-AF65-F5344CB8AC3E}">
        <p14:creationId xmlns:p14="http://schemas.microsoft.com/office/powerpoint/2010/main" val="105834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t-LT"/>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t-LT"/>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redaguokite stilių</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E5221410-BDFF-4A54-BAC2-5C2804462DCA}"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9126-9CBE-4358-AD4F-0B76ABB0A4E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48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5221410-BDFF-4A54-BAC2-5C2804462DCA}"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9126-9CBE-4358-AD4F-0B76ABB0A4E6}" type="slidenum">
              <a:rPr lang="en-US" smtClean="0"/>
              <a:t>‹#›</a:t>
            </a:fld>
            <a:endParaRPr lang="en-US"/>
          </a:p>
        </p:txBody>
      </p:sp>
    </p:spTree>
    <p:extLst>
      <p:ext uri="{BB962C8B-B14F-4D97-AF65-F5344CB8AC3E}">
        <p14:creationId xmlns:p14="http://schemas.microsoft.com/office/powerpoint/2010/main" val="296005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5221410-BDFF-4A54-BAC2-5C2804462DCA}"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9126-9CBE-4358-AD4F-0B76ABB0A4E6}" type="slidenum">
              <a:rPr lang="en-US" smtClean="0"/>
              <a:t>‹#›</a:t>
            </a:fld>
            <a:endParaRPr lang="en-US"/>
          </a:p>
        </p:txBody>
      </p:sp>
    </p:spTree>
    <p:extLst>
      <p:ext uri="{BB962C8B-B14F-4D97-AF65-F5344CB8AC3E}">
        <p14:creationId xmlns:p14="http://schemas.microsoft.com/office/powerpoint/2010/main" val="208444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5221410-BDFF-4A54-BAC2-5C2804462DCA}"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9126-9CBE-4358-AD4F-0B76ABB0A4E6}" type="slidenum">
              <a:rPr lang="en-US" smtClean="0"/>
              <a:t>‹#›</a:t>
            </a:fld>
            <a:endParaRPr lang="en-US"/>
          </a:p>
        </p:txBody>
      </p:sp>
    </p:spTree>
    <p:extLst>
      <p:ext uri="{BB962C8B-B14F-4D97-AF65-F5344CB8AC3E}">
        <p14:creationId xmlns:p14="http://schemas.microsoft.com/office/powerpoint/2010/main" val="100914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redaguokite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5221410-BDFF-4A54-BAC2-5C2804462DCA}"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9126-9CBE-4358-AD4F-0B76ABB0A4E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58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E5221410-BDFF-4A54-BAC2-5C2804462DCA}"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D9126-9CBE-4358-AD4F-0B76ABB0A4E6}" type="slidenum">
              <a:rPr lang="en-US" smtClean="0"/>
              <a:t>‹#›</a:t>
            </a:fld>
            <a:endParaRPr lang="en-US"/>
          </a:p>
        </p:txBody>
      </p:sp>
    </p:spTree>
    <p:extLst>
      <p:ext uri="{BB962C8B-B14F-4D97-AF65-F5344CB8AC3E}">
        <p14:creationId xmlns:p14="http://schemas.microsoft.com/office/powerpoint/2010/main" val="345399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redaguokite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097280" y="2582334"/>
            <a:ext cx="4937760" cy="33782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17920" y="2582334"/>
            <a:ext cx="4937760" cy="33782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E5221410-BDFF-4A54-BAC2-5C2804462DCA}"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D9126-9CBE-4358-AD4F-0B76ABB0A4E6}" type="slidenum">
              <a:rPr lang="en-US" smtClean="0"/>
              <a:t>‹#›</a:t>
            </a:fld>
            <a:endParaRPr lang="en-US"/>
          </a:p>
        </p:txBody>
      </p:sp>
    </p:spTree>
    <p:extLst>
      <p:ext uri="{BB962C8B-B14F-4D97-AF65-F5344CB8AC3E}">
        <p14:creationId xmlns:p14="http://schemas.microsoft.com/office/powerpoint/2010/main" val="176051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E5221410-BDFF-4A54-BAC2-5C2804462DCA}" type="datetimeFigureOut">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D9126-9CBE-4358-AD4F-0B76ABB0A4E6}" type="slidenum">
              <a:rPr lang="en-US" smtClean="0"/>
              <a:t>‹#›</a:t>
            </a:fld>
            <a:endParaRPr lang="en-US"/>
          </a:p>
        </p:txBody>
      </p:sp>
    </p:spTree>
    <p:extLst>
      <p:ext uri="{BB962C8B-B14F-4D97-AF65-F5344CB8AC3E}">
        <p14:creationId xmlns:p14="http://schemas.microsoft.com/office/powerpoint/2010/main" val="234352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221410-BDFF-4A54-BAC2-5C2804462DCA}" type="datetimeFigureOut">
              <a:rPr lang="en-US" smtClean="0"/>
              <a:t>5/19/2026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4D9126-9CBE-4358-AD4F-0B76ABB0A4E6}" type="slidenum">
              <a:rPr lang="en-US" smtClean="0"/>
              <a:t>‹#›</a:t>
            </a:fld>
            <a:endParaRPr lang="en-US"/>
          </a:p>
        </p:txBody>
      </p:sp>
    </p:spTree>
    <p:extLst>
      <p:ext uri="{BB962C8B-B14F-4D97-AF65-F5344CB8AC3E}">
        <p14:creationId xmlns:p14="http://schemas.microsoft.com/office/powerpoint/2010/main" val="347805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redaguokite stilių</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221410-BDFF-4A54-BAC2-5C2804462DCA}" type="datetimeFigureOut">
              <a:rPr lang="en-US" smtClean="0"/>
              <a:t>5/19/2026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4D9126-9CBE-4358-AD4F-0B76ABB0A4E6}" type="slidenum">
              <a:rPr lang="en-US" smtClean="0"/>
              <a:t>‹#›</a:t>
            </a:fld>
            <a:endParaRPr lang="en-US"/>
          </a:p>
        </p:txBody>
      </p:sp>
    </p:spTree>
    <p:extLst>
      <p:ext uri="{BB962C8B-B14F-4D97-AF65-F5344CB8AC3E}">
        <p14:creationId xmlns:p14="http://schemas.microsoft.com/office/powerpoint/2010/main" val="300838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lt-LT"/>
              <a:t>Spustelėję redaguokite stilių</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E5221410-BDFF-4A54-BAC2-5C2804462DCA}"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D9126-9CBE-4358-AD4F-0B76ABB0A4E6}" type="slidenum">
              <a:rPr lang="en-US" smtClean="0"/>
              <a:t>‹#›</a:t>
            </a:fld>
            <a:endParaRPr lang="en-US"/>
          </a:p>
        </p:txBody>
      </p:sp>
    </p:spTree>
    <p:extLst>
      <p:ext uri="{BB962C8B-B14F-4D97-AF65-F5344CB8AC3E}">
        <p14:creationId xmlns:p14="http://schemas.microsoft.com/office/powerpoint/2010/main" val="222792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t-LT"/>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t-LT"/>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redaguokite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5221410-BDFF-4A54-BAC2-5C2804462DCA}" type="datetimeFigureOut">
              <a:rPr lang="en-US" smtClean="0"/>
              <a:t>5/19/2026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4D9126-9CBE-4358-AD4F-0B76ABB0A4E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0572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vdi.lrv.lt/public/canonical/1770114882/2889/2026-02-02%20%20Rekomendacijos%20d%C4%97l%20paygap.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2F333-E477-5678-8D19-868558B8ED85}"/>
              </a:ext>
            </a:extLst>
          </p:cNvPr>
          <p:cNvSpPr>
            <a:spLocks noGrp="1"/>
          </p:cNvSpPr>
          <p:nvPr>
            <p:ph type="ctrTitle"/>
          </p:nvPr>
        </p:nvSpPr>
        <p:spPr>
          <a:xfrm>
            <a:off x="7296912" y="676655"/>
            <a:ext cx="4246160" cy="3081529"/>
          </a:xfrm>
        </p:spPr>
        <p:txBody>
          <a:bodyPr>
            <a:normAutofit/>
          </a:bodyPr>
          <a:lstStyle/>
          <a:p>
            <a:r>
              <a:rPr lang="lt-LT" sz="3100" b="1" dirty="0"/>
              <a:t>Užmokesčio skaidrumo direktyvos perkėlimas į Darbo kodeksą - kokie</a:t>
            </a:r>
            <a:br>
              <a:rPr lang="lt-LT" sz="3100" b="1" dirty="0"/>
            </a:br>
            <a:r>
              <a:rPr lang="lt-LT" sz="3100" b="1" dirty="0"/>
              <a:t>pokyčiai svarbūs švietimo įstaigoms ir kaip jiems pasiruošti</a:t>
            </a:r>
          </a:p>
        </p:txBody>
      </p:sp>
      <p:sp>
        <p:nvSpPr>
          <p:cNvPr id="3" name="Subtitle 2">
            <a:extLst>
              <a:ext uri="{FF2B5EF4-FFF2-40B4-BE49-F238E27FC236}">
                <a16:creationId xmlns:a16="http://schemas.microsoft.com/office/drawing/2014/main" id="{6FFB3237-E570-007B-7887-FAEBE8F37391}"/>
              </a:ext>
            </a:extLst>
          </p:cNvPr>
          <p:cNvSpPr>
            <a:spLocks noGrp="1"/>
          </p:cNvSpPr>
          <p:nvPr>
            <p:ph type="subTitle" idx="1"/>
          </p:nvPr>
        </p:nvSpPr>
        <p:spPr>
          <a:xfrm>
            <a:off x="8141110" y="4455621"/>
            <a:ext cx="3417990" cy="1238616"/>
          </a:xfrm>
        </p:spPr>
        <p:txBody>
          <a:bodyPr>
            <a:normAutofit/>
          </a:bodyPr>
          <a:lstStyle/>
          <a:p>
            <a:r>
              <a:rPr lang="lt-LT" sz="2000" dirty="0">
                <a:solidFill>
                  <a:schemeClr val="tx1">
                    <a:lumMod val="85000"/>
                    <a:lumOff val="15000"/>
                  </a:schemeClr>
                </a:solidFill>
              </a:rPr>
              <a:t>Konsultacija 2 ak. Val.</a:t>
            </a:r>
            <a:endParaRPr lang="en-US" sz="2000" dirty="0">
              <a:solidFill>
                <a:schemeClr val="tx1">
                  <a:lumMod val="85000"/>
                  <a:lumOff val="15000"/>
                </a:schemeClr>
              </a:solidFill>
            </a:endParaRPr>
          </a:p>
        </p:txBody>
      </p:sp>
      <p:pic>
        <p:nvPicPr>
          <p:cNvPr id="5" name="Paveikslėlis 4">
            <a:extLst>
              <a:ext uri="{FF2B5EF4-FFF2-40B4-BE49-F238E27FC236}">
                <a16:creationId xmlns:a16="http://schemas.microsoft.com/office/drawing/2014/main" id="{B75DEC68-8B2C-D570-20B6-B9E5DE8FC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8" y="679453"/>
            <a:ext cx="5766801" cy="3849339"/>
          </a:xfrm>
          <a:prstGeom prst="rect">
            <a:avLst/>
          </a:prstGeom>
        </p:spPr>
      </p:pic>
      <p:cxnSp>
        <p:nvCxnSpPr>
          <p:cNvPr id="36" name="Straight Connector 35">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t-LT"/>
          </a:p>
        </p:txBody>
      </p:sp>
      <p:sp>
        <p:nvSpPr>
          <p:cNvPr id="40" name="Rectangle 39">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t-LT"/>
          </a:p>
        </p:txBody>
      </p:sp>
    </p:spTree>
    <p:extLst>
      <p:ext uri="{BB962C8B-B14F-4D97-AF65-F5344CB8AC3E}">
        <p14:creationId xmlns:p14="http://schemas.microsoft.com/office/powerpoint/2010/main" val="272691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74636-D31D-9E8C-AD8D-89E971255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F1277-DB19-CBE8-7D12-AFA91C1408FE}"/>
              </a:ext>
            </a:extLst>
          </p:cNvPr>
          <p:cNvSpPr>
            <a:spLocks noGrp="1"/>
          </p:cNvSpPr>
          <p:nvPr>
            <p:ph type="title"/>
          </p:nvPr>
        </p:nvSpPr>
        <p:spPr/>
        <p:txBody>
          <a:bodyPr>
            <a:normAutofit/>
          </a:bodyPr>
          <a:lstStyle/>
          <a:p>
            <a:r>
              <a:rPr lang="pt-BR" dirty="0"/>
              <a:t>Direktyvos tikslas </a:t>
            </a:r>
            <a:br>
              <a:rPr lang="lt-LT" dirty="0"/>
            </a:br>
            <a:r>
              <a:rPr lang="pt-BR" dirty="0"/>
              <a:t>ir priemonės jam pasiekti</a:t>
            </a:r>
            <a:r>
              <a:rPr lang="lt-LT" dirty="0"/>
              <a:t>:</a:t>
            </a:r>
            <a:endParaRPr lang="pt-BR" dirty="0"/>
          </a:p>
        </p:txBody>
      </p:sp>
      <p:sp>
        <p:nvSpPr>
          <p:cNvPr id="3" name="Content Placeholder 2">
            <a:extLst>
              <a:ext uri="{FF2B5EF4-FFF2-40B4-BE49-F238E27FC236}">
                <a16:creationId xmlns:a16="http://schemas.microsoft.com/office/drawing/2014/main" id="{C3E5B157-A2F9-941D-6BA0-7D41C1900567}"/>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
            </a:r>
            <a:r>
              <a:rPr lang="lt-LT" sz="2400" dirty="0"/>
              <a:t>Tikslas – darbo užmokesčio atotrūkio mažinimas.</a:t>
            </a:r>
          </a:p>
          <a:p>
            <a:pPr>
              <a:buFont typeface="Wingdings" panose="05000000000000000000" pitchFamily="2" charset="2"/>
              <a:buChar char="§"/>
            </a:pPr>
            <a:r>
              <a:rPr lang="lt-LT" sz="2400" dirty="0"/>
              <a:t>  Priemonės: </a:t>
            </a:r>
          </a:p>
          <a:p>
            <a:pPr>
              <a:buFont typeface="Wingdings" panose="05000000000000000000" pitchFamily="2" charset="2"/>
              <a:buChar char="§"/>
            </a:pPr>
            <a:r>
              <a:rPr lang="lt-LT" sz="2400" dirty="0"/>
              <a:t>  Darbdavių atsakomybės, pareigų, kontrolės stiprinimas</a:t>
            </a:r>
          </a:p>
          <a:p>
            <a:pPr>
              <a:buFont typeface="Wingdings" panose="05000000000000000000" pitchFamily="2" charset="2"/>
              <a:buChar char="§"/>
            </a:pPr>
            <a:r>
              <a:rPr lang="lt-LT" sz="2400" dirty="0"/>
              <a:t>  Informacijos apie darbo užmokestį prieinamumą didinimas</a:t>
            </a:r>
          </a:p>
          <a:p>
            <a:pPr>
              <a:buFont typeface="Wingdings" panose="05000000000000000000" pitchFamily="2" charset="2"/>
              <a:buChar char="§"/>
            </a:pPr>
            <a:r>
              <a:rPr lang="lt-LT" sz="2400" dirty="0"/>
              <a:t>  Darbuotojų atstovavimo ir socialinio dialogo stiprinimas</a:t>
            </a:r>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CC9071AF-2D33-8F01-4263-21DEE825173A}"/>
              </a:ext>
            </a:extLst>
          </p:cNvPr>
          <p:cNvSpPr>
            <a:spLocks noGrp="1"/>
          </p:cNvSpPr>
          <p:nvPr>
            <p:ph type="sldNum" sz="quarter" idx="12"/>
          </p:nvPr>
        </p:nvSpPr>
        <p:spPr/>
        <p:txBody>
          <a:bodyPr/>
          <a:lstStyle/>
          <a:p>
            <a:fld id="{AAC5D395-959B-406E-8C28-9588A3E7F214}" type="slidenum">
              <a:rPr lang="en-US" smtClean="0"/>
              <a:t>10</a:t>
            </a:fld>
            <a:endParaRPr lang="en-US"/>
          </a:p>
        </p:txBody>
      </p:sp>
    </p:spTree>
    <p:extLst>
      <p:ext uri="{BB962C8B-B14F-4D97-AF65-F5344CB8AC3E}">
        <p14:creationId xmlns:p14="http://schemas.microsoft.com/office/powerpoint/2010/main" val="46157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7D933-1210-6BE3-D5F9-FFC05DD9D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44A97-2AB3-79B5-09F1-C52B9DF30EA6}"/>
              </a:ext>
            </a:extLst>
          </p:cNvPr>
          <p:cNvSpPr>
            <a:spLocks noGrp="1"/>
          </p:cNvSpPr>
          <p:nvPr>
            <p:ph type="title"/>
          </p:nvPr>
        </p:nvSpPr>
        <p:spPr/>
        <p:txBody>
          <a:bodyPr>
            <a:normAutofit/>
          </a:bodyPr>
          <a:lstStyle/>
          <a:p>
            <a:r>
              <a:rPr lang="pt-BR" dirty="0"/>
              <a:t>Kokiose </a:t>
            </a:r>
            <a:r>
              <a:rPr lang="lt-LT" dirty="0"/>
              <a:t>darbo teisės</a:t>
            </a:r>
            <a:r>
              <a:rPr lang="pt-BR" dirty="0"/>
              <a:t> srityse Direktyva numato pokyčius?</a:t>
            </a:r>
          </a:p>
        </p:txBody>
      </p:sp>
      <p:sp>
        <p:nvSpPr>
          <p:cNvPr id="3" name="Content Placeholder 2">
            <a:extLst>
              <a:ext uri="{FF2B5EF4-FFF2-40B4-BE49-F238E27FC236}">
                <a16:creationId xmlns:a16="http://schemas.microsoft.com/office/drawing/2014/main" id="{E95FFD33-72A9-3FCE-79DA-7C9881878C1E}"/>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Ikisutartiniuose santykiuose</a:t>
            </a:r>
          </a:p>
          <a:p>
            <a:pPr>
              <a:buFont typeface="Wingdings" panose="05000000000000000000" pitchFamily="2" charset="2"/>
              <a:buChar char="§"/>
            </a:pPr>
            <a:r>
              <a:rPr lang="lt-LT" sz="2200" dirty="0"/>
              <a:t> Darbo apmokėjimo sistemose</a:t>
            </a:r>
          </a:p>
          <a:p>
            <a:pPr>
              <a:buFont typeface="Wingdings" panose="05000000000000000000" pitchFamily="2" charset="2"/>
              <a:buChar char="§"/>
            </a:pPr>
            <a:r>
              <a:rPr lang="lt-LT" sz="2200" dirty="0"/>
              <a:t> Informacijos teikime darbuotojams</a:t>
            </a:r>
          </a:p>
          <a:p>
            <a:pPr>
              <a:buFont typeface="Wingdings" panose="05000000000000000000" pitchFamily="2" charset="2"/>
              <a:buChar char="§"/>
            </a:pPr>
            <a:r>
              <a:rPr lang="lt-LT" sz="2200" dirty="0"/>
              <a:t> Draudžiami susitarimai ribojantys darbuotojo teisę atskleisti savo darbo užmokestį</a:t>
            </a:r>
          </a:p>
          <a:p>
            <a:pPr>
              <a:buFont typeface="Wingdings" panose="05000000000000000000" pitchFamily="2" charset="2"/>
              <a:buChar char="§"/>
            </a:pPr>
            <a:r>
              <a:rPr lang="lt-LT" sz="2200" dirty="0"/>
              <a:t> Atsiranda pareiga tam tikrais atvejais atlikti bendrąjį darbo užmokesčio vertinimą</a:t>
            </a:r>
          </a:p>
          <a:p>
            <a:pPr>
              <a:buFont typeface="Wingdings" panose="05000000000000000000" pitchFamily="2" charset="2"/>
              <a:buChar char="§"/>
            </a:pPr>
            <a:r>
              <a:rPr lang="lt-LT" sz="2200" dirty="0"/>
              <a:t> Atgrasančios sankcijos / pakankama kontrolė</a:t>
            </a:r>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8ECA97BF-09B7-52E0-38E2-30BA91A8235E}"/>
              </a:ext>
            </a:extLst>
          </p:cNvPr>
          <p:cNvSpPr>
            <a:spLocks noGrp="1"/>
          </p:cNvSpPr>
          <p:nvPr>
            <p:ph type="sldNum" sz="quarter" idx="12"/>
          </p:nvPr>
        </p:nvSpPr>
        <p:spPr/>
        <p:txBody>
          <a:bodyPr/>
          <a:lstStyle/>
          <a:p>
            <a:fld id="{AAC5D395-959B-406E-8C28-9588A3E7F214}" type="slidenum">
              <a:rPr lang="en-US" smtClean="0"/>
              <a:t>11</a:t>
            </a:fld>
            <a:endParaRPr lang="en-US"/>
          </a:p>
        </p:txBody>
      </p:sp>
    </p:spTree>
    <p:extLst>
      <p:ext uri="{BB962C8B-B14F-4D97-AF65-F5344CB8AC3E}">
        <p14:creationId xmlns:p14="http://schemas.microsoft.com/office/powerpoint/2010/main" val="396774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A4C60-682A-3F50-A147-1BB688C53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7B103-FE4E-935C-99A5-8D73A46C44FB}"/>
              </a:ext>
            </a:extLst>
          </p:cNvPr>
          <p:cNvSpPr>
            <a:spLocks noGrp="1"/>
          </p:cNvSpPr>
          <p:nvPr>
            <p:ph type="title"/>
          </p:nvPr>
        </p:nvSpPr>
        <p:spPr/>
        <p:txBody>
          <a:bodyPr>
            <a:normAutofit/>
          </a:bodyPr>
          <a:lstStyle/>
          <a:p>
            <a:r>
              <a:rPr lang="pt-BR" dirty="0"/>
              <a:t>Pokyčiai ikisutartiniuose santykiuose</a:t>
            </a:r>
          </a:p>
        </p:txBody>
      </p:sp>
      <p:sp>
        <p:nvSpPr>
          <p:cNvPr id="3" name="Content Placeholder 2">
            <a:extLst>
              <a:ext uri="{FF2B5EF4-FFF2-40B4-BE49-F238E27FC236}">
                <a16:creationId xmlns:a16="http://schemas.microsoft.com/office/drawing/2014/main" id="{A5A22B1D-C5FA-EE49-7C19-63F61AC75221}"/>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Kandidato negalima klausti apie jo buvusį ir esamą darbo užmokestį.</a:t>
            </a:r>
          </a:p>
          <a:p>
            <a:pPr>
              <a:buFont typeface="Wingdings" panose="05000000000000000000" pitchFamily="2" charset="2"/>
              <a:buChar char="§"/>
            </a:pPr>
            <a:r>
              <a:rPr lang="lt-LT" sz="2200" dirty="0"/>
              <a:t> Privaloma iki darbo pokalbio kandidatą informuoti apie tai pareigybei taikomas kolektyvinės sutarties nuostatas.</a:t>
            </a:r>
          </a:p>
          <a:p>
            <a:pPr>
              <a:buFont typeface="Wingdings" panose="05000000000000000000" pitchFamily="2" charset="2"/>
              <a:buChar char="§"/>
            </a:pPr>
            <a:r>
              <a:rPr lang="lt-LT" sz="2200" dirty="0"/>
              <a:t> Negalimi susitarimai dėl konfidencialios informacijos, ribojantys darbuotojo teisę atskleisti savo darbo užmokesčio.</a:t>
            </a:r>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8CDDE8E5-7D24-9464-AAB5-E39801A9807C}"/>
              </a:ext>
            </a:extLst>
          </p:cNvPr>
          <p:cNvSpPr>
            <a:spLocks noGrp="1"/>
          </p:cNvSpPr>
          <p:nvPr>
            <p:ph type="sldNum" sz="quarter" idx="12"/>
          </p:nvPr>
        </p:nvSpPr>
        <p:spPr/>
        <p:txBody>
          <a:bodyPr/>
          <a:lstStyle/>
          <a:p>
            <a:fld id="{AAC5D395-959B-406E-8C28-9588A3E7F214}" type="slidenum">
              <a:rPr lang="en-US" smtClean="0"/>
              <a:t>12</a:t>
            </a:fld>
            <a:endParaRPr lang="en-US"/>
          </a:p>
        </p:txBody>
      </p:sp>
    </p:spTree>
    <p:extLst>
      <p:ext uri="{BB962C8B-B14F-4D97-AF65-F5344CB8AC3E}">
        <p14:creationId xmlns:p14="http://schemas.microsoft.com/office/powerpoint/2010/main" val="377520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30AC1-8764-8932-4F71-4A17D3638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FD296-6060-8187-AC57-590D0B28E399}"/>
              </a:ext>
            </a:extLst>
          </p:cNvPr>
          <p:cNvSpPr>
            <a:spLocks noGrp="1"/>
          </p:cNvSpPr>
          <p:nvPr>
            <p:ph type="title"/>
          </p:nvPr>
        </p:nvSpPr>
        <p:spPr/>
        <p:txBody>
          <a:bodyPr>
            <a:normAutofit/>
          </a:bodyPr>
          <a:lstStyle/>
          <a:p>
            <a:r>
              <a:rPr lang="lt-LT" dirty="0"/>
              <a:t>Pokyčiai darbo apmokėjimo sistemose</a:t>
            </a:r>
            <a:endParaRPr lang="pt-BR" dirty="0"/>
          </a:p>
        </p:txBody>
      </p:sp>
      <p:sp>
        <p:nvSpPr>
          <p:cNvPr id="3" name="Content Placeholder 2">
            <a:extLst>
              <a:ext uri="{FF2B5EF4-FFF2-40B4-BE49-F238E27FC236}">
                <a16:creationId xmlns:a16="http://schemas.microsoft.com/office/drawing/2014/main" id="{DCC4AA39-F4E1-6010-817F-F18A9EE9B586}"/>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Pareigybių vertinimo kriterijus ir darbo užmokesčio nustatymo kriterijus turi turėti visi darbdaviai.</a:t>
            </a:r>
          </a:p>
          <a:p>
            <a:pPr>
              <a:buFont typeface="Wingdings" panose="05000000000000000000" pitchFamily="2" charset="2"/>
              <a:buChar char="§"/>
            </a:pPr>
            <a:r>
              <a:rPr lang="lt-LT" sz="2200" dirty="0"/>
              <a:t> Privalomi pareigybių vertinimo kriterijai (įgūdžiai (+socialiniai emociniai), pastangos, atsakomybė, darbo sąlygos ir kt.)</a:t>
            </a:r>
          </a:p>
          <a:p>
            <a:pPr>
              <a:buFont typeface="Wingdings" panose="05000000000000000000" pitchFamily="2" charset="2"/>
              <a:buChar char="§"/>
            </a:pPr>
            <a:r>
              <a:rPr lang="lt-LT" sz="2200" dirty="0"/>
              <a:t> Pareiga numatyti darbo užmokesčio didinimo tvarką. Mažiau nei 50 darbuotojų turintys darbdaviai nuo šios pareigos atleidžiami.</a:t>
            </a:r>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C074A3BA-A8A0-2101-7FF8-2CEBAEF7ADB6}"/>
              </a:ext>
            </a:extLst>
          </p:cNvPr>
          <p:cNvSpPr>
            <a:spLocks noGrp="1"/>
          </p:cNvSpPr>
          <p:nvPr>
            <p:ph type="sldNum" sz="quarter" idx="12"/>
          </p:nvPr>
        </p:nvSpPr>
        <p:spPr/>
        <p:txBody>
          <a:bodyPr/>
          <a:lstStyle/>
          <a:p>
            <a:fld id="{AAC5D395-959B-406E-8C28-9588A3E7F214}" type="slidenum">
              <a:rPr lang="en-US" smtClean="0"/>
              <a:t>13</a:t>
            </a:fld>
            <a:endParaRPr lang="en-US"/>
          </a:p>
        </p:txBody>
      </p:sp>
    </p:spTree>
    <p:extLst>
      <p:ext uri="{BB962C8B-B14F-4D97-AF65-F5344CB8AC3E}">
        <p14:creationId xmlns:p14="http://schemas.microsoft.com/office/powerpoint/2010/main" val="395517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1240B-8C0B-22D4-499A-15134E3D9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30910-2343-9870-7751-B8631958182A}"/>
              </a:ext>
            </a:extLst>
          </p:cNvPr>
          <p:cNvSpPr>
            <a:spLocks noGrp="1"/>
          </p:cNvSpPr>
          <p:nvPr>
            <p:ph type="title"/>
          </p:nvPr>
        </p:nvSpPr>
        <p:spPr/>
        <p:txBody>
          <a:bodyPr>
            <a:normAutofit/>
          </a:bodyPr>
          <a:lstStyle/>
          <a:p>
            <a:r>
              <a:rPr lang="lt-LT" dirty="0"/>
              <a:t>Pokyčiai sankcijose ir žalos atlyginime</a:t>
            </a:r>
            <a:endParaRPr lang="pt-BR" dirty="0"/>
          </a:p>
        </p:txBody>
      </p:sp>
      <p:sp>
        <p:nvSpPr>
          <p:cNvPr id="3" name="Content Placeholder 2">
            <a:extLst>
              <a:ext uri="{FF2B5EF4-FFF2-40B4-BE49-F238E27FC236}">
                <a16:creationId xmlns:a16="http://schemas.microsoft.com/office/drawing/2014/main" id="{1A0865E9-D3D4-A1AB-603D-A7091280B349}"/>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Pažeidus vienodo darbo užmokesčio taikymo principą gali būti taikomi delspinigiai ir netesybos. Nuimamas 6 mėn. netesybų ribojimas</a:t>
            </a:r>
          </a:p>
          <a:p>
            <a:pPr>
              <a:buFont typeface="Wingdings" panose="05000000000000000000" pitchFamily="2" charset="2"/>
              <a:buChar char="§"/>
            </a:pPr>
            <a:r>
              <a:rPr lang="lt-LT" sz="2200" dirty="0"/>
              <a:t> Kompensacija apima visišką nesumokėto darbo užmokesčio ir susijusių išmokų atgavimą, kompensaciją už prarastas galimybes, neturtinė žalą.</a:t>
            </a:r>
          </a:p>
          <a:p>
            <a:pPr>
              <a:buFont typeface="Wingdings" panose="05000000000000000000" pitchFamily="2" charset="2"/>
              <a:buChar char="§"/>
            </a:pPr>
            <a:r>
              <a:rPr lang="lt-LT" sz="2200" dirty="0"/>
              <a:t> Administracinių nusižengimų kodekso pakeitimai: </a:t>
            </a:r>
          </a:p>
          <a:p>
            <a:pPr>
              <a:buFont typeface="Wingdings" panose="05000000000000000000" pitchFamily="2" charset="2"/>
              <a:buChar char="§"/>
            </a:pPr>
            <a:r>
              <a:rPr lang="lt-LT" sz="2200" dirty="0"/>
              <a:t> Baudos už darbo užmokesčio nustatymo pažeidimus</a:t>
            </a:r>
          </a:p>
          <a:p>
            <a:pPr>
              <a:buFont typeface="Wingdings" panose="05000000000000000000" pitchFamily="2" charset="2"/>
              <a:buChar char="§"/>
            </a:pPr>
            <a:r>
              <a:rPr lang="lt-LT" sz="2200" dirty="0"/>
              <a:t> 1 k.  500-1450 EUR; Pakart.  1450-3000 EUR</a:t>
            </a:r>
          </a:p>
          <a:p>
            <a:pPr>
              <a:buFont typeface="Wingdings" panose="05000000000000000000" pitchFamily="2" charset="2"/>
              <a:buChar char="§"/>
            </a:pPr>
            <a:r>
              <a:rPr lang="lt-LT" sz="2200" dirty="0"/>
              <a:t> Baudos už informacijos nepateikimą</a:t>
            </a:r>
          </a:p>
          <a:p>
            <a:pPr>
              <a:buFont typeface="Wingdings" panose="05000000000000000000" pitchFamily="2" charset="2"/>
              <a:buChar char="§"/>
            </a:pPr>
            <a:r>
              <a:rPr lang="lt-LT" sz="2200" dirty="0"/>
              <a:t> 1 k. 460-700 EUR; Pakart. 700-1400 EUR</a:t>
            </a:r>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6F97952A-B191-C5D7-3821-DF7A3D748E2F}"/>
              </a:ext>
            </a:extLst>
          </p:cNvPr>
          <p:cNvSpPr>
            <a:spLocks noGrp="1"/>
          </p:cNvSpPr>
          <p:nvPr>
            <p:ph type="sldNum" sz="quarter" idx="12"/>
          </p:nvPr>
        </p:nvSpPr>
        <p:spPr/>
        <p:txBody>
          <a:bodyPr/>
          <a:lstStyle/>
          <a:p>
            <a:fld id="{AAC5D395-959B-406E-8C28-9588A3E7F214}" type="slidenum">
              <a:rPr lang="en-US" smtClean="0"/>
              <a:t>14</a:t>
            </a:fld>
            <a:endParaRPr lang="en-US"/>
          </a:p>
        </p:txBody>
      </p:sp>
    </p:spTree>
    <p:extLst>
      <p:ext uri="{BB962C8B-B14F-4D97-AF65-F5344CB8AC3E}">
        <p14:creationId xmlns:p14="http://schemas.microsoft.com/office/powerpoint/2010/main" val="50641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7E7AD-AE92-CA69-62A4-377528D3D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4A249-C53F-D98A-3A24-09B9049EC88D}"/>
              </a:ext>
            </a:extLst>
          </p:cNvPr>
          <p:cNvSpPr>
            <a:spLocks noGrp="1"/>
          </p:cNvSpPr>
          <p:nvPr>
            <p:ph type="title"/>
          </p:nvPr>
        </p:nvSpPr>
        <p:spPr/>
        <p:txBody>
          <a:bodyPr>
            <a:normAutofit/>
          </a:bodyPr>
          <a:lstStyle/>
          <a:p>
            <a:r>
              <a:rPr lang="lt-LT" dirty="0"/>
              <a:t>Mėnesinis atlygio ir darbo laiko duomenų teikimas „Sodrai“:</a:t>
            </a:r>
          </a:p>
        </p:txBody>
      </p:sp>
      <p:sp>
        <p:nvSpPr>
          <p:cNvPr id="3" name="Content Placeholder 2">
            <a:extLst>
              <a:ext uri="{FF2B5EF4-FFF2-40B4-BE49-F238E27FC236}">
                <a16:creationId xmlns:a16="http://schemas.microsoft.com/office/drawing/2014/main" id="{F2AAD2C9-2BC8-140F-CD76-2064BCEB3B60}"/>
              </a:ext>
            </a:extLst>
          </p:cNvPr>
          <p:cNvSpPr>
            <a:spLocks noGrp="1"/>
          </p:cNvSpPr>
          <p:nvPr>
            <p:ph idx="1"/>
          </p:nvPr>
        </p:nvSpPr>
        <p:spPr/>
        <p:txBody>
          <a:bodyPr>
            <a:normAutofit/>
          </a:bodyPr>
          <a:lstStyle/>
          <a:p>
            <a:pPr marL="216000" indent="-216000">
              <a:buFont typeface="Arial" panose="020B0604020202020204" pitchFamily="34" charset="0"/>
              <a:buChar char="•"/>
            </a:pPr>
            <a:r>
              <a:rPr lang="lt-LT" sz="2400" dirty="0"/>
              <a:t>Visi darbdaviai (išskyrus laikinųjų darbuotojų atvejus) kas mėnesį turės pateikti „Sodrai“ informaciją apie darbuotojų darbo užmokestį ir darbo laiką pagal „Sodros“ ir Valstybinės darbo inspekcijos („VDI“) nustatytą tvarką. </a:t>
            </a:r>
          </a:p>
          <a:p>
            <a:pPr marL="216000" indent="-216000">
              <a:buFont typeface="Arial" panose="020B0604020202020204" pitchFamily="34" charset="0"/>
              <a:buChar char="•"/>
            </a:pPr>
            <a:r>
              <a:rPr lang="lt-LT" sz="2400" dirty="0"/>
              <a:t>Remdamasi šiais duomenimis, „Sodra“ darbdaviams apskaičius vidutinį darbo užmokestį pagal pareigybių grupes ir lytį, ir kas trejus metus parengs išsamią analizę darbdaviams su daugiau nei 100 darbuotojų, o daugiau nei 250 – kasmet. </a:t>
            </a:r>
          </a:p>
        </p:txBody>
      </p:sp>
      <p:sp>
        <p:nvSpPr>
          <p:cNvPr id="4" name="Skaidrės numerio vietos rezervavimo ženklas 3">
            <a:extLst>
              <a:ext uri="{FF2B5EF4-FFF2-40B4-BE49-F238E27FC236}">
                <a16:creationId xmlns:a16="http://schemas.microsoft.com/office/drawing/2014/main" id="{FBFA1C27-7755-029B-3953-B6FFDE3D5EFB}"/>
              </a:ext>
            </a:extLst>
          </p:cNvPr>
          <p:cNvSpPr>
            <a:spLocks noGrp="1"/>
          </p:cNvSpPr>
          <p:nvPr>
            <p:ph type="sldNum" sz="quarter" idx="12"/>
          </p:nvPr>
        </p:nvSpPr>
        <p:spPr/>
        <p:txBody>
          <a:bodyPr/>
          <a:lstStyle/>
          <a:p>
            <a:fld id="{AAC5D395-959B-406E-8C28-9588A3E7F214}" type="slidenum">
              <a:rPr lang="en-US" smtClean="0"/>
              <a:t>15</a:t>
            </a:fld>
            <a:endParaRPr lang="en-US"/>
          </a:p>
        </p:txBody>
      </p:sp>
    </p:spTree>
    <p:extLst>
      <p:ext uri="{BB962C8B-B14F-4D97-AF65-F5344CB8AC3E}">
        <p14:creationId xmlns:p14="http://schemas.microsoft.com/office/powerpoint/2010/main" val="114930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B7DDB-B8DB-6C1A-CCC6-43587EDEA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375D4-FDC1-25D0-38C7-56D522F48363}"/>
              </a:ext>
            </a:extLst>
          </p:cNvPr>
          <p:cNvSpPr>
            <a:spLocks noGrp="1"/>
          </p:cNvSpPr>
          <p:nvPr>
            <p:ph type="title"/>
          </p:nvPr>
        </p:nvSpPr>
        <p:spPr/>
        <p:txBody>
          <a:bodyPr>
            <a:normAutofit/>
          </a:bodyPr>
          <a:lstStyle/>
          <a:p>
            <a:r>
              <a:rPr lang="lt-LT" dirty="0"/>
              <a:t>Darbdavių pateikiama informacija</a:t>
            </a:r>
            <a:endParaRPr lang="pt-BR" dirty="0"/>
          </a:p>
        </p:txBody>
      </p:sp>
      <p:sp>
        <p:nvSpPr>
          <p:cNvPr id="3" name="Content Placeholder 2">
            <a:extLst>
              <a:ext uri="{FF2B5EF4-FFF2-40B4-BE49-F238E27FC236}">
                <a16:creationId xmlns:a16="http://schemas.microsoft.com/office/drawing/2014/main" id="{98DDFC2A-BAD2-204D-EC4C-1A409F7EBD71}"/>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Visi darbdaviai nepriklausomai nuo dydžio:</a:t>
            </a:r>
          </a:p>
          <a:p>
            <a:pPr marL="0" indent="0">
              <a:buNone/>
            </a:pPr>
            <a:r>
              <a:rPr lang="lt-LT" sz="2200" dirty="0"/>
              <a:t> - Darbuotojo darbo užmokestis;</a:t>
            </a:r>
          </a:p>
          <a:p>
            <a:pPr marL="0" indent="0">
              <a:buNone/>
            </a:pPr>
            <a:r>
              <a:rPr lang="lt-LT" sz="2200" dirty="0"/>
              <a:t> - Darbo užmokesčio vidurkis (metinis ir valandinis) vyrų ir moterų pagal DAS numatytas pareigybių grupes.</a:t>
            </a:r>
          </a:p>
          <a:p>
            <a:pPr>
              <a:buFont typeface="Wingdings" panose="05000000000000000000" pitchFamily="2" charset="2"/>
              <a:buChar char="§"/>
            </a:pPr>
            <a:r>
              <a:rPr lang="lt-LT" sz="2200" dirty="0"/>
              <a:t> Bet kuriuo metu darbuotojams paprašius</a:t>
            </a:r>
          </a:p>
          <a:p>
            <a:pPr>
              <a:buFont typeface="Wingdings" panose="05000000000000000000" pitchFamily="2" charset="2"/>
              <a:buChar char="§"/>
            </a:pPr>
            <a:r>
              <a:rPr lang="lt-LT" sz="2200" dirty="0"/>
              <a:t> Prašymų skaičius neribojamas</a:t>
            </a:r>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4410A784-EE71-1C75-8DE1-80101C5EE104}"/>
              </a:ext>
            </a:extLst>
          </p:cNvPr>
          <p:cNvSpPr>
            <a:spLocks noGrp="1"/>
          </p:cNvSpPr>
          <p:nvPr>
            <p:ph type="sldNum" sz="quarter" idx="12"/>
          </p:nvPr>
        </p:nvSpPr>
        <p:spPr/>
        <p:txBody>
          <a:bodyPr/>
          <a:lstStyle/>
          <a:p>
            <a:fld id="{AAC5D395-959B-406E-8C28-9588A3E7F214}" type="slidenum">
              <a:rPr lang="en-US" smtClean="0"/>
              <a:t>16</a:t>
            </a:fld>
            <a:endParaRPr lang="en-US"/>
          </a:p>
        </p:txBody>
      </p:sp>
    </p:spTree>
    <p:extLst>
      <p:ext uri="{BB962C8B-B14F-4D97-AF65-F5344CB8AC3E}">
        <p14:creationId xmlns:p14="http://schemas.microsoft.com/office/powerpoint/2010/main" val="204683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7C165-63A2-1165-A2F0-513D004CB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75486-1CDD-61E6-61D3-0E71C7AFF989}"/>
              </a:ext>
            </a:extLst>
          </p:cNvPr>
          <p:cNvSpPr>
            <a:spLocks noGrp="1"/>
          </p:cNvSpPr>
          <p:nvPr>
            <p:ph type="title"/>
          </p:nvPr>
        </p:nvSpPr>
        <p:spPr/>
        <p:txBody>
          <a:bodyPr>
            <a:normAutofit/>
          </a:bodyPr>
          <a:lstStyle/>
          <a:p>
            <a:r>
              <a:rPr lang="lt-LT" dirty="0"/>
              <a:t>Informacijos teikimas</a:t>
            </a:r>
          </a:p>
        </p:txBody>
      </p:sp>
      <p:sp>
        <p:nvSpPr>
          <p:cNvPr id="3" name="Content Placeholder 2">
            <a:extLst>
              <a:ext uri="{FF2B5EF4-FFF2-40B4-BE49-F238E27FC236}">
                <a16:creationId xmlns:a16="http://schemas.microsoft.com/office/drawing/2014/main" id="{7A8F1204-00E4-55EE-A3F0-93508C79D87C}"/>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VISI darbdaviai kas mėn. Sodrai teikia </a:t>
            </a:r>
            <a:r>
              <a:rPr lang="lt-LT" sz="2200" dirty="0" err="1"/>
              <a:t>info</a:t>
            </a:r>
            <a:r>
              <a:rPr lang="lt-LT" sz="2200" dirty="0"/>
              <a:t>. apie darbuotojus (dalis </a:t>
            </a:r>
            <a:r>
              <a:rPr lang="lt-LT" sz="2200" dirty="0" err="1"/>
              <a:t>info</a:t>
            </a:r>
            <a:r>
              <a:rPr lang="lt-LT" sz="2200" dirty="0"/>
              <a:t>. teikiama 1 k. ir atnaujinama pasikeitus)</a:t>
            </a:r>
          </a:p>
          <a:p>
            <a:pPr>
              <a:buFont typeface="Wingdings" panose="05000000000000000000" pitchFamily="2" charset="2"/>
              <a:buChar char="§"/>
            </a:pPr>
            <a:r>
              <a:rPr lang="lt-LT" sz="2200" dirty="0"/>
              <a:t> Info. pradedama rinkti nuo 2026 m. liepos, t. y. už birželio mėn.</a:t>
            </a:r>
          </a:p>
          <a:p>
            <a:pPr>
              <a:buFont typeface="Wingdings" panose="05000000000000000000" pitchFamily="2" charset="2"/>
              <a:buChar char="§"/>
            </a:pPr>
            <a:r>
              <a:rPr lang="lt-LT" sz="2200" dirty="0"/>
              <a:t> Sodra kas mėnesį darbdaviams pateikia </a:t>
            </a:r>
            <a:r>
              <a:rPr lang="lt-LT" sz="2200" dirty="0" err="1"/>
              <a:t>info</a:t>
            </a:r>
            <a:r>
              <a:rPr lang="lt-LT" sz="2200" dirty="0"/>
              <a:t>. apie kiekvieno darbuotojo darbo užmokesčio </a:t>
            </a:r>
            <a:r>
              <a:rPr lang="lt-LT" sz="2200" dirty="0" err="1"/>
              <a:t>vid</a:t>
            </a:r>
            <a:r>
              <a:rPr lang="lt-LT" sz="2200" dirty="0"/>
              <a:t>. ir darbuotojų  kategorijų numatytų DAS DU </a:t>
            </a:r>
            <a:r>
              <a:rPr lang="lt-LT" sz="2200" dirty="0" err="1"/>
              <a:t>vid</a:t>
            </a:r>
            <a:r>
              <a:rPr lang="lt-LT" sz="2200" dirty="0"/>
              <a:t>. pagal lytį.</a:t>
            </a:r>
          </a:p>
          <a:p>
            <a:pPr>
              <a:buFont typeface="Wingdings" panose="05000000000000000000" pitchFamily="2" charset="2"/>
              <a:buChar char="§"/>
            </a:pPr>
            <a:r>
              <a:rPr lang="lt-LT" sz="2200" dirty="0"/>
              <a:t> Darbdaviai šią </a:t>
            </a:r>
            <a:r>
              <a:rPr lang="lt-LT" sz="2200" dirty="0" err="1"/>
              <a:t>info</a:t>
            </a:r>
            <a:r>
              <a:rPr lang="lt-LT" sz="2200" dirty="0"/>
              <a:t>. perduoda darbuotojams, bet kuriuo metu, jiems to paprašius, prašymų skaičius neribojamas.</a:t>
            </a:r>
          </a:p>
          <a:p>
            <a:pPr marL="0" indent="0">
              <a:buNone/>
            </a:pPr>
            <a:r>
              <a:rPr lang="lt-LT" sz="2200" dirty="0"/>
              <a:t> </a:t>
            </a:r>
          </a:p>
          <a:p>
            <a:pPr>
              <a:buFont typeface="Wingdings" panose="05000000000000000000" pitchFamily="2" charset="2"/>
              <a:buChar char="§"/>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0A543724-5A66-86AA-1B89-344A5E61CA10}"/>
              </a:ext>
            </a:extLst>
          </p:cNvPr>
          <p:cNvSpPr>
            <a:spLocks noGrp="1"/>
          </p:cNvSpPr>
          <p:nvPr>
            <p:ph type="sldNum" sz="quarter" idx="12"/>
          </p:nvPr>
        </p:nvSpPr>
        <p:spPr/>
        <p:txBody>
          <a:bodyPr/>
          <a:lstStyle/>
          <a:p>
            <a:fld id="{AAC5D395-959B-406E-8C28-9588A3E7F214}" type="slidenum">
              <a:rPr lang="en-US" smtClean="0"/>
              <a:t>17</a:t>
            </a:fld>
            <a:endParaRPr lang="en-US"/>
          </a:p>
        </p:txBody>
      </p:sp>
    </p:spTree>
    <p:extLst>
      <p:ext uri="{BB962C8B-B14F-4D97-AF65-F5344CB8AC3E}">
        <p14:creationId xmlns:p14="http://schemas.microsoft.com/office/powerpoint/2010/main" val="4718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7C7FD-5220-7990-0F29-C0D595C36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7A49F-AEB9-FDCF-1ACF-217A70822BAD}"/>
              </a:ext>
            </a:extLst>
          </p:cNvPr>
          <p:cNvSpPr>
            <a:spLocks noGrp="1"/>
          </p:cNvSpPr>
          <p:nvPr>
            <p:ph type="title"/>
          </p:nvPr>
        </p:nvSpPr>
        <p:spPr/>
        <p:txBody>
          <a:bodyPr>
            <a:normAutofit/>
          </a:bodyPr>
          <a:lstStyle/>
          <a:p>
            <a:r>
              <a:rPr lang="lt-LT" dirty="0"/>
              <a:t>Kokią informaciją darbdaviai turės patiekti Sodrai?</a:t>
            </a:r>
          </a:p>
        </p:txBody>
      </p:sp>
      <p:sp>
        <p:nvSpPr>
          <p:cNvPr id="3" name="Content Placeholder 2">
            <a:extLst>
              <a:ext uri="{FF2B5EF4-FFF2-40B4-BE49-F238E27FC236}">
                <a16:creationId xmlns:a16="http://schemas.microsoft.com/office/drawing/2014/main" id="{575469D2-338E-9BC0-48A7-330D9975524C}"/>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
            </a:r>
            <a:r>
              <a:rPr lang="pt-BR" sz="2200" dirty="0"/>
              <a:t>Informacijos teikimo tvarka bus patvirtinta SADM įsakymu, o duomenų teikimo formą tvirtins Sodra </a:t>
            </a:r>
            <a:endParaRPr lang="lt-LT" sz="2200" dirty="0"/>
          </a:p>
          <a:p>
            <a:pPr>
              <a:buFont typeface="Wingdings" panose="05000000000000000000" pitchFamily="2" charset="2"/>
              <a:buChar char="§"/>
            </a:pPr>
            <a:r>
              <a:rPr lang="lt-LT" sz="2200" dirty="0"/>
              <a:t> Darbdaviai kas mėnesį EDS turės pildyti pateiktą formą apie kiekvieną darbuotoją </a:t>
            </a:r>
          </a:p>
          <a:p>
            <a:pPr marL="0" indent="0">
              <a:buNone/>
            </a:pPr>
            <a:endParaRPr lang="pt-BR" sz="2200" dirty="0"/>
          </a:p>
          <a:p>
            <a:pPr marL="0" indent="0">
              <a:buNone/>
            </a:pPr>
            <a:r>
              <a:rPr lang="lt-LT" sz="2200" dirty="0"/>
              <a:t> </a:t>
            </a:r>
          </a:p>
          <a:p>
            <a:pPr>
              <a:buFont typeface="Wingdings" panose="05000000000000000000" pitchFamily="2" charset="2"/>
              <a:buChar char="§"/>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2DC8D27E-3554-B1FF-1262-AF2A45FEF26A}"/>
              </a:ext>
            </a:extLst>
          </p:cNvPr>
          <p:cNvSpPr>
            <a:spLocks noGrp="1"/>
          </p:cNvSpPr>
          <p:nvPr>
            <p:ph type="sldNum" sz="quarter" idx="12"/>
          </p:nvPr>
        </p:nvSpPr>
        <p:spPr/>
        <p:txBody>
          <a:bodyPr/>
          <a:lstStyle/>
          <a:p>
            <a:fld id="{AAC5D395-959B-406E-8C28-9588A3E7F214}" type="slidenum">
              <a:rPr lang="en-US" smtClean="0"/>
              <a:t>18</a:t>
            </a:fld>
            <a:endParaRPr lang="en-US"/>
          </a:p>
        </p:txBody>
      </p:sp>
    </p:spTree>
    <p:extLst>
      <p:ext uri="{BB962C8B-B14F-4D97-AF65-F5344CB8AC3E}">
        <p14:creationId xmlns:p14="http://schemas.microsoft.com/office/powerpoint/2010/main" val="381157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E7719-9D00-0243-7A3B-BDF1CB454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18FB1-C1E7-E2EB-6ECB-02C7F8AB121A}"/>
              </a:ext>
            </a:extLst>
          </p:cNvPr>
          <p:cNvSpPr>
            <a:spLocks noGrp="1"/>
          </p:cNvSpPr>
          <p:nvPr>
            <p:ph type="title"/>
          </p:nvPr>
        </p:nvSpPr>
        <p:spPr/>
        <p:txBody>
          <a:bodyPr>
            <a:normAutofit/>
          </a:bodyPr>
          <a:lstStyle/>
          <a:p>
            <a:r>
              <a:rPr lang="lt-LT" dirty="0"/>
              <a:t>Informacija teikiama vieną kartą ir atnaujinama jai pasikeitus:</a:t>
            </a:r>
          </a:p>
        </p:txBody>
      </p:sp>
      <p:sp>
        <p:nvSpPr>
          <p:cNvPr id="3" name="Content Placeholder 2">
            <a:extLst>
              <a:ext uri="{FF2B5EF4-FFF2-40B4-BE49-F238E27FC236}">
                <a16:creationId xmlns:a16="http://schemas.microsoft.com/office/drawing/2014/main" id="{0D252CA1-F321-2122-791D-00CE2C96142E}"/>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Darbo sutartyje numatyta darbo laiko norma (kiek sutarta </a:t>
            </a:r>
            <a:r>
              <a:rPr lang="lt-LT" sz="2200" dirty="0" err="1"/>
              <a:t>vid</a:t>
            </a:r>
            <a:r>
              <a:rPr lang="lt-LT" sz="2200" dirty="0"/>
              <a:t>. dirbti per sav.);</a:t>
            </a:r>
          </a:p>
          <a:p>
            <a:pPr>
              <a:buFont typeface="Wingdings" panose="05000000000000000000" pitchFamily="2" charset="2"/>
              <a:buChar char="§"/>
            </a:pPr>
            <a:r>
              <a:rPr lang="lt-LT" sz="2200" dirty="0"/>
              <a:t> Darbo sutartyje sutartas darbo laiko režimas (nekintantis, suminis, lankstus ir kt.);</a:t>
            </a:r>
          </a:p>
          <a:p>
            <a:pPr>
              <a:buFont typeface="Wingdings" panose="05000000000000000000" pitchFamily="2" charset="2"/>
              <a:buChar char="§"/>
            </a:pPr>
            <a:r>
              <a:rPr lang="lt-LT" sz="2200" dirty="0"/>
              <a:t> Darbuotojo pareigybės grupės </a:t>
            </a:r>
            <a:r>
              <a:rPr lang="lt-LT" sz="2200" dirty="0" err="1"/>
              <a:t>nr.</a:t>
            </a:r>
            <a:r>
              <a:rPr lang="lt-LT" sz="2200" dirty="0"/>
              <a:t> numatytas DAS.</a:t>
            </a:r>
          </a:p>
          <a:p>
            <a:pPr marL="0" indent="0">
              <a:buNone/>
            </a:pPr>
            <a:endParaRPr lang="pt-BR" sz="2200" dirty="0"/>
          </a:p>
          <a:p>
            <a:pPr marL="0" indent="0">
              <a:buNone/>
            </a:pPr>
            <a:r>
              <a:rPr lang="lt-LT" sz="2200" dirty="0"/>
              <a:t> </a:t>
            </a:r>
          </a:p>
          <a:p>
            <a:pPr>
              <a:buFont typeface="Wingdings" panose="05000000000000000000" pitchFamily="2" charset="2"/>
              <a:buChar char="§"/>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C978AFE0-1D01-A1A8-3F50-9F01FEDE9065}"/>
              </a:ext>
            </a:extLst>
          </p:cNvPr>
          <p:cNvSpPr>
            <a:spLocks noGrp="1"/>
          </p:cNvSpPr>
          <p:nvPr>
            <p:ph type="sldNum" sz="quarter" idx="12"/>
          </p:nvPr>
        </p:nvSpPr>
        <p:spPr/>
        <p:txBody>
          <a:bodyPr/>
          <a:lstStyle/>
          <a:p>
            <a:fld id="{AAC5D395-959B-406E-8C28-9588A3E7F214}" type="slidenum">
              <a:rPr lang="en-US" smtClean="0"/>
              <a:t>19</a:t>
            </a:fld>
            <a:endParaRPr lang="en-US"/>
          </a:p>
        </p:txBody>
      </p:sp>
    </p:spTree>
    <p:extLst>
      <p:ext uri="{BB962C8B-B14F-4D97-AF65-F5344CB8AC3E}">
        <p14:creationId xmlns:p14="http://schemas.microsoft.com/office/powerpoint/2010/main" val="267366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5406-EB6D-BB77-9728-8A508D390082}"/>
              </a:ext>
            </a:extLst>
          </p:cNvPr>
          <p:cNvSpPr>
            <a:spLocks noGrp="1"/>
          </p:cNvSpPr>
          <p:nvPr>
            <p:ph type="title"/>
          </p:nvPr>
        </p:nvSpPr>
        <p:spPr/>
        <p:txBody>
          <a:bodyPr/>
          <a:lstStyle/>
          <a:p>
            <a:r>
              <a:rPr lang="en-US" dirty="0"/>
              <a:t>Romas Turonis</a:t>
            </a:r>
          </a:p>
        </p:txBody>
      </p:sp>
      <p:sp>
        <p:nvSpPr>
          <p:cNvPr id="3" name="Content Placeholder 2">
            <a:extLst>
              <a:ext uri="{FF2B5EF4-FFF2-40B4-BE49-F238E27FC236}">
                <a16:creationId xmlns:a16="http://schemas.microsoft.com/office/drawing/2014/main" id="{5FF58048-AD94-8140-3422-D97D9371FE3B}"/>
              </a:ext>
            </a:extLst>
          </p:cNvPr>
          <p:cNvSpPr>
            <a:spLocks noGrp="1"/>
          </p:cNvSpPr>
          <p:nvPr>
            <p:ph sz="half" idx="1"/>
          </p:nvPr>
        </p:nvSpPr>
        <p:spPr/>
        <p:txBody>
          <a:bodyPr>
            <a:normAutofit fontScale="92500" lnSpcReduction="10000"/>
          </a:bodyPr>
          <a:lstStyle/>
          <a:p>
            <a:pPr>
              <a:lnSpc>
                <a:spcPct val="110000"/>
              </a:lnSpc>
              <a:spcBef>
                <a:spcPts val="600"/>
              </a:spcBef>
            </a:pPr>
            <a:r>
              <a:rPr lang="lt-LT" b="1" dirty="0"/>
              <a:t>Darbas: </a:t>
            </a:r>
          </a:p>
          <a:p>
            <a:pPr>
              <a:lnSpc>
                <a:spcPct val="110000"/>
              </a:lnSpc>
              <a:spcBef>
                <a:spcPts val="600"/>
              </a:spcBef>
            </a:pPr>
            <a:r>
              <a:rPr lang="lt-LT" dirty="0"/>
              <a:t>VDU Švietimo akademijos Profesinio tobulinimo instituto lektorius;</a:t>
            </a:r>
            <a:endParaRPr lang="en-US" dirty="0"/>
          </a:p>
          <a:p>
            <a:pPr>
              <a:lnSpc>
                <a:spcPct val="110000"/>
              </a:lnSpc>
              <a:spcBef>
                <a:spcPts val="600"/>
              </a:spcBef>
            </a:pPr>
            <a:r>
              <a:rPr lang="lt-LT" dirty="0"/>
              <a:t>Mokymų centro „Ugdymo meistrai“ lektorius; </a:t>
            </a:r>
            <a:endParaRPr lang="en-US" dirty="0"/>
          </a:p>
          <a:p>
            <a:pPr>
              <a:lnSpc>
                <a:spcPct val="110000"/>
              </a:lnSpc>
              <a:spcBef>
                <a:spcPts val="600"/>
              </a:spcBef>
            </a:pPr>
            <a:r>
              <a:rPr lang="lt-LT" dirty="0"/>
              <a:t>Individuali veikla – teisinis švietimas, bendrieji patarimai ir konsultacijos, teisinių dokumentų rengimas.</a:t>
            </a:r>
          </a:p>
          <a:p>
            <a:pPr>
              <a:lnSpc>
                <a:spcPct val="110000"/>
              </a:lnSpc>
              <a:spcBef>
                <a:spcPts val="600"/>
              </a:spcBef>
            </a:pPr>
            <a:r>
              <a:rPr lang="lt-LT" b="1" dirty="0"/>
              <a:t>Neatlygintina veikla: </a:t>
            </a:r>
          </a:p>
          <a:p>
            <a:pPr>
              <a:lnSpc>
                <a:spcPct val="110000"/>
              </a:lnSpc>
              <a:spcBef>
                <a:spcPts val="600"/>
              </a:spcBef>
            </a:pPr>
            <a:r>
              <a:rPr lang="lt-LT" dirty="0"/>
              <a:t>Švietimo įstaigų vadovų, mokytojų ir kitų darbuotojų bei jų atstovų konsultantas darbo teisės klausimais. </a:t>
            </a:r>
          </a:p>
          <a:p>
            <a:endParaRPr lang="en-US" dirty="0"/>
          </a:p>
        </p:txBody>
      </p:sp>
      <p:sp>
        <p:nvSpPr>
          <p:cNvPr id="4" name="Content Placeholder 3">
            <a:extLst>
              <a:ext uri="{FF2B5EF4-FFF2-40B4-BE49-F238E27FC236}">
                <a16:creationId xmlns:a16="http://schemas.microsoft.com/office/drawing/2014/main" id="{C59B757F-5FEC-51FB-0D88-394B1AF22CE3}"/>
              </a:ext>
            </a:extLst>
          </p:cNvPr>
          <p:cNvSpPr>
            <a:spLocks noGrp="1"/>
          </p:cNvSpPr>
          <p:nvPr>
            <p:ph sz="half" idx="2"/>
          </p:nvPr>
        </p:nvSpPr>
        <p:spPr>
          <a:xfrm>
            <a:off x="6217920" y="1845735"/>
            <a:ext cx="4937760" cy="4023359"/>
          </a:xfrm>
        </p:spPr>
        <p:txBody>
          <a:bodyPr>
            <a:normAutofit fontScale="92500" lnSpcReduction="10000"/>
          </a:bodyPr>
          <a:lstStyle/>
          <a:p>
            <a:pPr>
              <a:lnSpc>
                <a:spcPct val="110000"/>
              </a:lnSpc>
              <a:spcBef>
                <a:spcPts val="600"/>
              </a:spcBef>
            </a:pPr>
            <a:r>
              <a:rPr lang="lt-LT" b="1" dirty="0"/>
              <a:t>Kvalifikacija:</a:t>
            </a:r>
          </a:p>
          <a:p>
            <a:pPr>
              <a:lnSpc>
                <a:spcPct val="110000"/>
              </a:lnSpc>
              <a:spcBef>
                <a:spcPts val="600"/>
              </a:spcBef>
            </a:pPr>
            <a:r>
              <a:rPr lang="lt-LT" dirty="0"/>
              <a:t>Teisininkas, darbo teisės specialistas;</a:t>
            </a:r>
          </a:p>
          <a:p>
            <a:pPr>
              <a:lnSpc>
                <a:spcPct val="110000"/>
              </a:lnSpc>
              <a:spcBef>
                <a:spcPts val="600"/>
              </a:spcBef>
            </a:pPr>
            <a:r>
              <a:rPr lang="lt-LT" dirty="0"/>
              <a:t>Profesinės rizikos vertintojas;</a:t>
            </a:r>
          </a:p>
          <a:p>
            <a:pPr>
              <a:lnSpc>
                <a:spcPct val="110000"/>
              </a:lnSpc>
              <a:spcBef>
                <a:spcPts val="600"/>
              </a:spcBef>
            </a:pPr>
            <a:r>
              <a:rPr lang="lt-LT" dirty="0"/>
              <a:t>Psichosocialinių rizikos veiksnių vertintojas;</a:t>
            </a:r>
          </a:p>
          <a:p>
            <a:pPr>
              <a:lnSpc>
                <a:spcPct val="110000"/>
              </a:lnSpc>
              <a:spcBef>
                <a:spcPts val="600"/>
              </a:spcBef>
            </a:pPr>
            <a:r>
              <a:rPr lang="lt-LT" dirty="0"/>
              <a:t>Asmens duomenų apsaugos darbo santykiuose specialistas;</a:t>
            </a:r>
          </a:p>
          <a:p>
            <a:pPr>
              <a:lnSpc>
                <a:spcPct val="110000"/>
              </a:lnSpc>
              <a:spcBef>
                <a:spcPts val="600"/>
              </a:spcBef>
            </a:pPr>
            <a:r>
              <a:rPr lang="lt-LT" dirty="0"/>
              <a:t>Darbuotojų saugos ir sveikatos specialistas;</a:t>
            </a:r>
          </a:p>
          <a:p>
            <a:pPr>
              <a:lnSpc>
                <a:spcPct val="110000"/>
              </a:lnSpc>
              <a:spcBef>
                <a:spcPts val="600"/>
              </a:spcBef>
            </a:pPr>
            <a:r>
              <a:rPr lang="lt-LT" dirty="0"/>
              <a:t>Mediatorius – derybų ir ginčų tarpininkas;</a:t>
            </a:r>
          </a:p>
          <a:p>
            <a:pPr marL="0" indent="0">
              <a:buNone/>
            </a:pPr>
            <a:endParaRPr lang="en-US" dirty="0"/>
          </a:p>
        </p:txBody>
      </p:sp>
      <p:sp>
        <p:nvSpPr>
          <p:cNvPr id="6" name="Skaidrės numerio vietos rezervavimo ženklas 5">
            <a:extLst>
              <a:ext uri="{FF2B5EF4-FFF2-40B4-BE49-F238E27FC236}">
                <a16:creationId xmlns:a16="http://schemas.microsoft.com/office/drawing/2014/main" id="{1BD088F8-B0EA-1EBB-46DB-B5773F7129A4}"/>
              </a:ext>
            </a:extLst>
          </p:cNvPr>
          <p:cNvSpPr>
            <a:spLocks noGrp="1"/>
          </p:cNvSpPr>
          <p:nvPr>
            <p:ph type="sldNum" sz="quarter" idx="12"/>
          </p:nvPr>
        </p:nvSpPr>
        <p:spPr/>
        <p:txBody>
          <a:bodyPr/>
          <a:lstStyle/>
          <a:p>
            <a:fld id="{AAC5D395-959B-406E-8C28-9588A3E7F214}" type="slidenum">
              <a:rPr lang="en-US" smtClean="0"/>
              <a:t>2</a:t>
            </a:fld>
            <a:endParaRPr lang="en-US"/>
          </a:p>
        </p:txBody>
      </p:sp>
    </p:spTree>
    <p:extLst>
      <p:ext uri="{BB962C8B-B14F-4D97-AF65-F5344CB8AC3E}">
        <p14:creationId xmlns:p14="http://schemas.microsoft.com/office/powerpoint/2010/main" val="148103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6F13E-10DC-C658-FB37-143AC101D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FF040-3B0A-E0F9-C046-7CDCB00DF4BF}"/>
              </a:ext>
            </a:extLst>
          </p:cNvPr>
          <p:cNvSpPr>
            <a:spLocks noGrp="1"/>
          </p:cNvSpPr>
          <p:nvPr>
            <p:ph type="title"/>
          </p:nvPr>
        </p:nvSpPr>
        <p:spPr/>
        <p:txBody>
          <a:bodyPr>
            <a:normAutofit/>
          </a:bodyPr>
          <a:lstStyle/>
          <a:p>
            <a:r>
              <a:rPr lang="lt-LT" dirty="0"/>
              <a:t>Informacija teikiama kas mėnesį:</a:t>
            </a:r>
          </a:p>
        </p:txBody>
      </p:sp>
      <p:sp>
        <p:nvSpPr>
          <p:cNvPr id="3" name="Content Placeholder 2">
            <a:extLst>
              <a:ext uri="{FF2B5EF4-FFF2-40B4-BE49-F238E27FC236}">
                <a16:creationId xmlns:a16="http://schemas.microsoft.com/office/drawing/2014/main" id="{4FDA2E6E-C4F5-456B-D767-CFAB381188EC}"/>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bruto (priskaičiuotas) DU - visas darbuotojui priskaičiuotas DU;</a:t>
            </a:r>
          </a:p>
          <a:p>
            <a:pPr>
              <a:buFont typeface="Wingdings" panose="05000000000000000000" pitchFamily="2" charset="2"/>
              <a:buChar char="§"/>
            </a:pPr>
            <a:r>
              <a:rPr lang="lt-LT" sz="2200" dirty="0"/>
              <a:t> bruto (priskaičiuotas) papildomas DU;</a:t>
            </a:r>
          </a:p>
          <a:p>
            <a:pPr>
              <a:buFont typeface="Wingdings" panose="05000000000000000000" pitchFamily="2" charset="2"/>
              <a:buChar char="§"/>
            </a:pPr>
            <a:r>
              <a:rPr lang="lt-LT" sz="2200" dirty="0"/>
              <a:t> apmokėtas darbo laikas - faktiškai dirbtas darbo laikas bei nedirbtas, bet tiesiogiai su darbu susijęs ir apmokėtas laikas.</a:t>
            </a:r>
          </a:p>
          <a:p>
            <a:pPr marL="0" indent="0">
              <a:buNone/>
            </a:pPr>
            <a:endParaRPr lang="pt-BR" sz="2200" dirty="0"/>
          </a:p>
          <a:p>
            <a:pPr marL="0" indent="0">
              <a:buNone/>
            </a:pPr>
            <a:r>
              <a:rPr lang="lt-LT" sz="2200" dirty="0"/>
              <a:t> </a:t>
            </a:r>
          </a:p>
          <a:p>
            <a:pPr>
              <a:buFont typeface="Wingdings" panose="05000000000000000000" pitchFamily="2" charset="2"/>
              <a:buChar char="§"/>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AE6EC0B4-32B4-50AE-0A26-80DEA11AD491}"/>
              </a:ext>
            </a:extLst>
          </p:cNvPr>
          <p:cNvSpPr>
            <a:spLocks noGrp="1"/>
          </p:cNvSpPr>
          <p:nvPr>
            <p:ph type="sldNum" sz="quarter" idx="12"/>
          </p:nvPr>
        </p:nvSpPr>
        <p:spPr/>
        <p:txBody>
          <a:bodyPr/>
          <a:lstStyle/>
          <a:p>
            <a:fld id="{AAC5D395-959B-406E-8C28-9588A3E7F214}" type="slidenum">
              <a:rPr lang="en-US" smtClean="0"/>
              <a:t>20</a:t>
            </a:fld>
            <a:endParaRPr lang="en-US"/>
          </a:p>
        </p:txBody>
      </p:sp>
    </p:spTree>
    <p:extLst>
      <p:ext uri="{BB962C8B-B14F-4D97-AF65-F5344CB8AC3E}">
        <p14:creationId xmlns:p14="http://schemas.microsoft.com/office/powerpoint/2010/main" val="787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AE891-E917-0FF2-4678-926A98E27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5E2F3-450D-D5DD-86C2-9E2E84AB90EA}"/>
              </a:ext>
            </a:extLst>
          </p:cNvPr>
          <p:cNvSpPr>
            <a:spLocks noGrp="1"/>
          </p:cNvSpPr>
          <p:nvPr>
            <p:ph type="title"/>
          </p:nvPr>
        </p:nvSpPr>
        <p:spPr/>
        <p:txBody>
          <a:bodyPr>
            <a:normAutofit/>
          </a:bodyPr>
          <a:lstStyle/>
          <a:p>
            <a:r>
              <a:rPr lang="lt-LT" dirty="0"/>
              <a:t>Darbdavio pareigos teikiant prašomą informaciją darbuotojui</a:t>
            </a:r>
          </a:p>
        </p:txBody>
      </p:sp>
      <p:sp>
        <p:nvSpPr>
          <p:cNvPr id="3" name="Content Placeholder 2">
            <a:extLst>
              <a:ext uri="{FF2B5EF4-FFF2-40B4-BE49-F238E27FC236}">
                <a16:creationId xmlns:a16="http://schemas.microsoft.com/office/drawing/2014/main" id="{1950672E-9AE2-8D53-15F9-FD59FC76F0BB}"/>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Informacija darbdaviams kas mėnesį bus matoma Sodros sistemoje</a:t>
            </a:r>
          </a:p>
          <a:p>
            <a:pPr>
              <a:buFont typeface="Wingdings" panose="05000000000000000000" pitchFamily="2" charset="2"/>
              <a:buChar char="§"/>
            </a:pPr>
            <a:r>
              <a:rPr lang="lt-LT" sz="2200" dirty="0"/>
              <a:t> Kasmet informuoti visus darbuotojus apie jų teisę gauti šią informaciją ir apie veiksmus, kurių darbuotojai turėtų imtis norėdami pasinaudoti šia teise. </a:t>
            </a:r>
          </a:p>
          <a:p>
            <a:pPr>
              <a:buFont typeface="Wingdings" panose="05000000000000000000" pitchFamily="2" charset="2"/>
              <a:buChar char="§"/>
            </a:pPr>
            <a:r>
              <a:rPr lang="lt-LT" sz="2200" dirty="0"/>
              <a:t> Šią informaciją darbuotojas gali gauti iš darbdavio, per darbuotojų atstovus arba per Lygių galimybių kontrolieriaus įstaigą. </a:t>
            </a:r>
          </a:p>
          <a:p>
            <a:pPr>
              <a:buFont typeface="Wingdings" panose="05000000000000000000" pitchFamily="2" charset="2"/>
              <a:buChar char="§"/>
            </a:pPr>
            <a:r>
              <a:rPr lang="lt-LT" sz="2200" dirty="0"/>
              <a:t> Darbdaviai turi teisę reikalauti, kad darbuotojai, gavę šią informaciją, išskyrus informaciją apie savo darbo užmokestį, jos nenaudotų jokiais kitais tikslais, išskyrus naudojimosi savo teise į vienodą darbo užmokestį tikslą.</a:t>
            </a:r>
            <a:endParaRPr lang="pt-BR" sz="2200" dirty="0"/>
          </a:p>
          <a:p>
            <a:pPr marL="0" indent="0">
              <a:buNone/>
            </a:pPr>
            <a:r>
              <a:rPr lang="lt-LT" sz="2200" dirty="0"/>
              <a:t> </a:t>
            </a:r>
          </a:p>
          <a:p>
            <a:pPr>
              <a:buFont typeface="Wingdings" panose="05000000000000000000" pitchFamily="2" charset="2"/>
              <a:buChar char="§"/>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00F11622-77DC-2D13-244C-D14C6C829D92}"/>
              </a:ext>
            </a:extLst>
          </p:cNvPr>
          <p:cNvSpPr>
            <a:spLocks noGrp="1"/>
          </p:cNvSpPr>
          <p:nvPr>
            <p:ph type="sldNum" sz="quarter" idx="12"/>
          </p:nvPr>
        </p:nvSpPr>
        <p:spPr/>
        <p:txBody>
          <a:bodyPr/>
          <a:lstStyle/>
          <a:p>
            <a:fld id="{AAC5D395-959B-406E-8C28-9588A3E7F214}" type="slidenum">
              <a:rPr lang="en-US" smtClean="0"/>
              <a:t>21</a:t>
            </a:fld>
            <a:endParaRPr lang="en-US"/>
          </a:p>
        </p:txBody>
      </p:sp>
    </p:spTree>
    <p:extLst>
      <p:ext uri="{BB962C8B-B14F-4D97-AF65-F5344CB8AC3E}">
        <p14:creationId xmlns:p14="http://schemas.microsoft.com/office/powerpoint/2010/main" val="3270779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759B-0D16-EB29-8C21-685CF2FCB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9B483-2C39-23C9-BEF0-940BE56B295C}"/>
              </a:ext>
            </a:extLst>
          </p:cNvPr>
          <p:cNvSpPr>
            <a:spLocks noGrp="1"/>
          </p:cNvSpPr>
          <p:nvPr>
            <p:ph type="title"/>
          </p:nvPr>
        </p:nvSpPr>
        <p:spPr/>
        <p:txBody>
          <a:bodyPr>
            <a:normAutofit/>
          </a:bodyPr>
          <a:lstStyle/>
          <a:p>
            <a:r>
              <a:rPr lang="lt-LT" dirty="0"/>
              <a:t>Darbdavio pareigos teikiant prašomą informaciją darbuotojui</a:t>
            </a:r>
          </a:p>
        </p:txBody>
      </p:sp>
      <p:sp>
        <p:nvSpPr>
          <p:cNvPr id="3" name="Content Placeholder 2">
            <a:extLst>
              <a:ext uri="{FF2B5EF4-FFF2-40B4-BE49-F238E27FC236}">
                <a16:creationId xmlns:a16="http://schemas.microsoft.com/office/drawing/2014/main" id="{426E685C-B9C0-6EB9-0C37-B12B9F0D35C7}"/>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Darbuotojui paprašius, darbdavys turi pateikti informaciją apie darbuotojo darbo užmokestį ir DU vidurkį pagal darbuotojo lytį ir vienodą arba vienodos vertės darbą atliekančių darbuotojų kategorijas. </a:t>
            </a:r>
          </a:p>
          <a:p>
            <a:pPr>
              <a:buFont typeface="Wingdings" panose="05000000000000000000" pitchFamily="2" charset="2"/>
              <a:buChar char="§"/>
            </a:pPr>
            <a:r>
              <a:rPr lang="lt-LT" sz="2200" dirty="0"/>
              <a:t> Jeigu teikiant šią informaciją darbuotojui, būtų tiesiogiai ar netiesiogiai atskleidžiamas kito darbuotojo, kurio tapatybę būtų įmanoma nustatyti, DU, informaciją ar fiksuojamas didesnis nei 5 proc. DU atotrūkis teikia darbuotojų atstovai, VDI (mato sistemoje) arba LGKT.</a:t>
            </a:r>
          </a:p>
          <a:p>
            <a:pPr>
              <a:buFont typeface="Wingdings" panose="05000000000000000000" pitchFamily="2" charset="2"/>
              <a:buChar char="§"/>
            </a:pPr>
            <a:r>
              <a:rPr lang="lt-LT" sz="2200" dirty="0"/>
              <a:t> Informacija yra netiksli ar neišsami, darbuotojas turi teisę darbdavio paprašyti pateikti papildomų ir pagrįstų paaiškinimų ir išsamesnės informacijos apie visus suteiktus duomenis ir gauti pagrįstą atsakymą.  </a:t>
            </a:r>
          </a:p>
          <a:p>
            <a:pPr>
              <a:buFont typeface="Wingdings" panose="05000000000000000000" pitchFamily="2" charset="2"/>
              <a:buChar char="§"/>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9632D682-F09F-2EA8-2D5D-5F40DE3DC7AD}"/>
              </a:ext>
            </a:extLst>
          </p:cNvPr>
          <p:cNvSpPr>
            <a:spLocks noGrp="1"/>
          </p:cNvSpPr>
          <p:nvPr>
            <p:ph type="sldNum" sz="quarter" idx="12"/>
          </p:nvPr>
        </p:nvSpPr>
        <p:spPr/>
        <p:txBody>
          <a:bodyPr/>
          <a:lstStyle/>
          <a:p>
            <a:fld id="{AAC5D395-959B-406E-8C28-9588A3E7F214}" type="slidenum">
              <a:rPr lang="en-US" smtClean="0"/>
              <a:t>22</a:t>
            </a:fld>
            <a:endParaRPr lang="en-US"/>
          </a:p>
        </p:txBody>
      </p:sp>
    </p:spTree>
    <p:extLst>
      <p:ext uri="{BB962C8B-B14F-4D97-AF65-F5344CB8AC3E}">
        <p14:creationId xmlns:p14="http://schemas.microsoft.com/office/powerpoint/2010/main" val="294365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7FB21-47C0-3983-A4AF-227E40289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84A98-7880-62A6-698C-91056A07215A}"/>
              </a:ext>
            </a:extLst>
          </p:cNvPr>
          <p:cNvSpPr>
            <a:spLocks noGrp="1"/>
          </p:cNvSpPr>
          <p:nvPr>
            <p:ph type="title"/>
          </p:nvPr>
        </p:nvSpPr>
        <p:spPr/>
        <p:txBody>
          <a:bodyPr>
            <a:normAutofit/>
          </a:bodyPr>
          <a:lstStyle/>
          <a:p>
            <a:r>
              <a:rPr lang="lt-LT" dirty="0"/>
              <a:t>Pareigos teikiant reguliarią informaciją darbuotojams apie DU atotrūkį</a:t>
            </a:r>
          </a:p>
        </p:txBody>
      </p:sp>
      <p:sp>
        <p:nvSpPr>
          <p:cNvPr id="3" name="Content Placeholder 2">
            <a:extLst>
              <a:ext uri="{FF2B5EF4-FFF2-40B4-BE49-F238E27FC236}">
                <a16:creationId xmlns:a16="http://schemas.microsoft.com/office/drawing/2014/main" id="{400005C9-B9CE-6D65-8889-70062D0C4211}"/>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Sodra, iš kas mėnesį renkamų duomenų, apskaičiuoja ir darbdaviams Darbo kodekse nurodytu reguliarumu, pateikia DU atotrūkio išsamius rodiklius</a:t>
            </a:r>
          </a:p>
          <a:p>
            <a:pPr>
              <a:buFont typeface="Wingdings" panose="05000000000000000000" pitchFamily="2" charset="2"/>
              <a:buChar char="§"/>
            </a:pPr>
            <a:r>
              <a:rPr lang="lt-LT" sz="2200" dirty="0"/>
              <a:t> Darbdaviai gautus rodiklius pateikia savo darbuotojams</a:t>
            </a:r>
          </a:p>
          <a:p>
            <a:pPr>
              <a:buFont typeface="Wingdings" panose="05000000000000000000" pitchFamily="2" charset="2"/>
              <a:buChar char="§"/>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A93F33AA-97D0-4067-85C0-440327F21BAA}"/>
              </a:ext>
            </a:extLst>
          </p:cNvPr>
          <p:cNvSpPr>
            <a:spLocks noGrp="1"/>
          </p:cNvSpPr>
          <p:nvPr>
            <p:ph type="sldNum" sz="quarter" idx="12"/>
          </p:nvPr>
        </p:nvSpPr>
        <p:spPr/>
        <p:txBody>
          <a:bodyPr/>
          <a:lstStyle/>
          <a:p>
            <a:fld id="{AAC5D395-959B-406E-8C28-9588A3E7F214}" type="slidenum">
              <a:rPr lang="en-US" smtClean="0"/>
              <a:t>23</a:t>
            </a:fld>
            <a:endParaRPr lang="en-US"/>
          </a:p>
        </p:txBody>
      </p:sp>
    </p:spTree>
    <p:extLst>
      <p:ext uri="{BB962C8B-B14F-4D97-AF65-F5344CB8AC3E}">
        <p14:creationId xmlns:p14="http://schemas.microsoft.com/office/powerpoint/2010/main" val="142666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8611-A0E0-8725-2EC8-1F48F73AF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FB754-366B-7FD4-CE8E-0E5D1DF60353}"/>
              </a:ext>
            </a:extLst>
          </p:cNvPr>
          <p:cNvSpPr>
            <a:spLocks noGrp="1"/>
          </p:cNvSpPr>
          <p:nvPr>
            <p:ph type="title"/>
          </p:nvPr>
        </p:nvSpPr>
        <p:spPr/>
        <p:txBody>
          <a:bodyPr>
            <a:normAutofit/>
          </a:bodyPr>
          <a:lstStyle/>
          <a:p>
            <a:r>
              <a:rPr lang="lt-LT" dirty="0"/>
              <a:t>Bendrasis darbo užmokesčio vertinimas </a:t>
            </a:r>
          </a:p>
        </p:txBody>
      </p:sp>
      <p:sp>
        <p:nvSpPr>
          <p:cNvPr id="3" name="Content Placeholder 2">
            <a:extLst>
              <a:ext uri="{FF2B5EF4-FFF2-40B4-BE49-F238E27FC236}">
                <a16:creationId xmlns:a16="http://schemas.microsoft.com/office/drawing/2014/main" id="{DCA6E7ED-57F1-3374-87CF-A62726AE7B4B}"/>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Atliekamas įmonėse, kurios turi 100 ir daugiau darbuotojų (bei mažesnėse, jeigu jos pageidavo gauti DU atotrūkio rodiklius), jei po duomenų iš Sodros gavimo fiksuojami visi šie faktoriai: </a:t>
            </a:r>
          </a:p>
          <a:p>
            <a:pPr marL="0" indent="0">
              <a:buNone/>
            </a:pPr>
            <a:r>
              <a:rPr lang="lt-LT" sz="2200" dirty="0"/>
              <a:t>a) bet kurios kategorijos darbuotojų DU </a:t>
            </a:r>
            <a:r>
              <a:rPr lang="lt-LT" sz="2200" dirty="0" err="1"/>
              <a:t>vid</a:t>
            </a:r>
            <a:r>
              <a:rPr lang="lt-LT" sz="2200" dirty="0"/>
              <a:t>. pateiktame pranešime skiriasi bent 5 % priklausomai nuo lyties;</a:t>
            </a:r>
          </a:p>
          <a:p>
            <a:pPr marL="0" indent="0">
              <a:buNone/>
            </a:pPr>
            <a:r>
              <a:rPr lang="lt-LT" sz="2200" dirty="0"/>
              <a:t>b) darbdavys tokio skirtumo nepagrindė objektyviais /  neutraliais kriterijais;</a:t>
            </a:r>
          </a:p>
          <a:p>
            <a:pPr marL="0" indent="0">
              <a:buNone/>
            </a:pPr>
            <a:r>
              <a:rPr lang="lt-LT" sz="2200" dirty="0"/>
              <a:t>c) darbdavys neištaisė tokio nepagrįsto skirtumo per 6 mėn. nuo pranešimo apie DU atotrūkius gavimo iš Sodros dienos.</a:t>
            </a:r>
          </a:p>
          <a:p>
            <a:pPr marL="0" indent="0">
              <a:buNone/>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C1DDD4FF-66F8-4370-2345-00453D2350F0}"/>
              </a:ext>
            </a:extLst>
          </p:cNvPr>
          <p:cNvSpPr>
            <a:spLocks noGrp="1"/>
          </p:cNvSpPr>
          <p:nvPr>
            <p:ph type="sldNum" sz="quarter" idx="12"/>
          </p:nvPr>
        </p:nvSpPr>
        <p:spPr/>
        <p:txBody>
          <a:bodyPr/>
          <a:lstStyle/>
          <a:p>
            <a:fld id="{AAC5D395-959B-406E-8C28-9588A3E7F214}" type="slidenum">
              <a:rPr lang="en-US" smtClean="0"/>
              <a:t>24</a:t>
            </a:fld>
            <a:endParaRPr lang="en-US"/>
          </a:p>
        </p:txBody>
      </p:sp>
    </p:spTree>
    <p:extLst>
      <p:ext uri="{BB962C8B-B14F-4D97-AF65-F5344CB8AC3E}">
        <p14:creationId xmlns:p14="http://schemas.microsoft.com/office/powerpoint/2010/main" val="274952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C3302-6B6C-EC1C-3CB5-081FF4958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62AFE-59E0-32E1-275D-947A290FD7AE}"/>
              </a:ext>
            </a:extLst>
          </p:cNvPr>
          <p:cNvSpPr>
            <a:spLocks noGrp="1"/>
          </p:cNvSpPr>
          <p:nvPr>
            <p:ph type="title"/>
          </p:nvPr>
        </p:nvSpPr>
        <p:spPr/>
        <p:txBody>
          <a:bodyPr>
            <a:normAutofit/>
          </a:bodyPr>
          <a:lstStyle/>
          <a:p>
            <a:r>
              <a:rPr lang="lt-LT" dirty="0"/>
              <a:t>Vertinimą atlieka</a:t>
            </a:r>
          </a:p>
        </p:txBody>
      </p:sp>
      <p:sp>
        <p:nvSpPr>
          <p:cNvPr id="3" name="Content Placeholder 2">
            <a:extLst>
              <a:ext uri="{FF2B5EF4-FFF2-40B4-BE49-F238E27FC236}">
                <a16:creationId xmlns:a16="http://schemas.microsoft.com/office/drawing/2014/main" id="{D447C371-0729-C590-3219-51C87E5BDB2C}"/>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darbdavys bendradarbiaudamas su darbuotojų atstovais.</a:t>
            </a:r>
          </a:p>
          <a:p>
            <a:pPr>
              <a:buFont typeface="Wingdings" panose="05000000000000000000" pitchFamily="2" charset="2"/>
              <a:buChar char="§"/>
            </a:pPr>
            <a:r>
              <a:rPr lang="lt-LT" sz="2200" dirty="0"/>
              <a:t> jei darbuotojų atstovų įstaigoje nėra, rekomenduojama, kad darbuotojai šiam procesui paskirtų savo atstovą/-</a:t>
            </a:r>
            <a:r>
              <a:rPr lang="lt-LT" sz="2200" dirty="0" err="1"/>
              <a:t>us</a:t>
            </a:r>
            <a:r>
              <a:rPr lang="lt-LT" sz="2200" dirty="0"/>
              <a:t>.</a:t>
            </a:r>
          </a:p>
          <a:p>
            <a:pPr>
              <a:buFont typeface="Wingdings" panose="05000000000000000000" pitchFamily="2" charset="2"/>
              <a:buChar char="§"/>
            </a:pPr>
            <a:r>
              <a:rPr lang="lt-LT" sz="2200" dirty="0"/>
              <a:t> darbuotojų atstovai dalyvauja tiek analizuojant, tiek ir kuriant sprendimus.</a:t>
            </a:r>
          </a:p>
          <a:p>
            <a:pPr marL="0" indent="0">
              <a:buNone/>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45F08746-7533-8D15-50CE-938AEF953862}"/>
              </a:ext>
            </a:extLst>
          </p:cNvPr>
          <p:cNvSpPr>
            <a:spLocks noGrp="1"/>
          </p:cNvSpPr>
          <p:nvPr>
            <p:ph type="sldNum" sz="quarter" idx="12"/>
          </p:nvPr>
        </p:nvSpPr>
        <p:spPr/>
        <p:txBody>
          <a:bodyPr/>
          <a:lstStyle/>
          <a:p>
            <a:fld id="{AAC5D395-959B-406E-8C28-9588A3E7F214}" type="slidenum">
              <a:rPr lang="en-US" smtClean="0"/>
              <a:t>25</a:t>
            </a:fld>
            <a:endParaRPr lang="en-US"/>
          </a:p>
        </p:txBody>
      </p:sp>
    </p:spTree>
    <p:extLst>
      <p:ext uri="{BB962C8B-B14F-4D97-AF65-F5344CB8AC3E}">
        <p14:creationId xmlns:p14="http://schemas.microsoft.com/office/powerpoint/2010/main" val="177326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B77B6-EF6A-E676-9D98-360BCFB37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2FEA8-D31F-F036-3923-D259BF1F78FF}"/>
              </a:ext>
            </a:extLst>
          </p:cNvPr>
          <p:cNvSpPr>
            <a:spLocks noGrp="1"/>
          </p:cNvSpPr>
          <p:nvPr>
            <p:ph type="title"/>
          </p:nvPr>
        </p:nvSpPr>
        <p:spPr/>
        <p:txBody>
          <a:bodyPr>
            <a:normAutofit/>
          </a:bodyPr>
          <a:lstStyle/>
          <a:p>
            <a:r>
              <a:rPr lang="lt-LT" dirty="0"/>
              <a:t>Vertinama:</a:t>
            </a:r>
          </a:p>
        </p:txBody>
      </p:sp>
      <p:sp>
        <p:nvSpPr>
          <p:cNvPr id="3" name="Content Placeholder 2">
            <a:extLst>
              <a:ext uri="{FF2B5EF4-FFF2-40B4-BE49-F238E27FC236}">
                <a16:creationId xmlns:a16="http://schemas.microsoft.com/office/drawing/2014/main" id="{ED61740E-718A-EE6D-518B-9C726EE8ADA5}"/>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Kiekvienos kategorijos darbuotojų moterų ir vyrų: </a:t>
            </a:r>
          </a:p>
          <a:p>
            <a:pPr marL="0" indent="0">
              <a:buNone/>
            </a:pPr>
            <a:r>
              <a:rPr lang="lt-LT" sz="2200" dirty="0"/>
              <a:t> - dalis;</a:t>
            </a:r>
          </a:p>
          <a:p>
            <a:pPr marL="0" indent="0">
              <a:buNone/>
            </a:pPr>
            <a:r>
              <a:rPr lang="lt-LT" sz="2200" dirty="0"/>
              <a:t> - bendras DU </a:t>
            </a:r>
            <a:r>
              <a:rPr lang="lt-LT" sz="2200" dirty="0" err="1"/>
              <a:t>vid</a:t>
            </a:r>
            <a:r>
              <a:rPr lang="lt-LT" sz="2200" dirty="0"/>
              <a:t>. dydis ir papildomi/kintamieji DU komponentai;</a:t>
            </a:r>
          </a:p>
          <a:p>
            <a:pPr marL="0" indent="0">
              <a:buNone/>
            </a:pPr>
            <a:r>
              <a:rPr lang="lt-LT" sz="2200" dirty="0"/>
              <a:t> - DU </a:t>
            </a:r>
            <a:r>
              <a:rPr lang="lt-LT" sz="2200" dirty="0" err="1"/>
              <a:t>vid</a:t>
            </a:r>
            <a:r>
              <a:rPr lang="lt-LT" sz="2200" dirty="0"/>
              <a:t>. skirtumas.</a:t>
            </a:r>
          </a:p>
          <a:p>
            <a:pPr>
              <a:buFont typeface="Wingdings" panose="05000000000000000000" pitchFamily="2" charset="2"/>
              <a:buChar char="§"/>
            </a:pPr>
            <a:r>
              <a:rPr lang="lt-LT" sz="2200" dirty="0"/>
              <a:t> Darbuotojų moterų ir vyrų, kurie, grįžę iš tikslinių atostogų, pasinaudojo bet kokiu DU padidėjimu, jei toks padidėjimas atitinkamos kategorijos darbuotojams įvyko atostogų laikotarpiu, dalis.</a:t>
            </a:r>
          </a:p>
          <a:p>
            <a:pPr marL="0" indent="0">
              <a:buNone/>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68B3F7A7-D6C9-4B28-83CF-C6ED29CF6460}"/>
              </a:ext>
            </a:extLst>
          </p:cNvPr>
          <p:cNvSpPr>
            <a:spLocks noGrp="1"/>
          </p:cNvSpPr>
          <p:nvPr>
            <p:ph type="sldNum" sz="quarter" idx="12"/>
          </p:nvPr>
        </p:nvSpPr>
        <p:spPr/>
        <p:txBody>
          <a:bodyPr/>
          <a:lstStyle/>
          <a:p>
            <a:fld id="{AAC5D395-959B-406E-8C28-9588A3E7F214}" type="slidenum">
              <a:rPr lang="en-US" smtClean="0"/>
              <a:t>26</a:t>
            </a:fld>
            <a:endParaRPr lang="en-US"/>
          </a:p>
        </p:txBody>
      </p:sp>
    </p:spTree>
    <p:extLst>
      <p:ext uri="{BB962C8B-B14F-4D97-AF65-F5344CB8AC3E}">
        <p14:creationId xmlns:p14="http://schemas.microsoft.com/office/powerpoint/2010/main" val="3842161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F9A24-85DE-E2B0-FE83-4974759E8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F870B-9FC5-F900-B97F-83A1FEECB7A7}"/>
              </a:ext>
            </a:extLst>
          </p:cNvPr>
          <p:cNvSpPr>
            <a:spLocks noGrp="1"/>
          </p:cNvSpPr>
          <p:nvPr>
            <p:ph type="title"/>
          </p:nvPr>
        </p:nvSpPr>
        <p:spPr/>
        <p:txBody>
          <a:bodyPr>
            <a:normAutofit/>
          </a:bodyPr>
          <a:lstStyle/>
          <a:p>
            <a:r>
              <a:rPr lang="lt-LT" dirty="0"/>
              <a:t>Aptariama:</a:t>
            </a:r>
          </a:p>
        </p:txBody>
      </p:sp>
      <p:sp>
        <p:nvSpPr>
          <p:cNvPr id="3" name="Content Placeholder 2">
            <a:extLst>
              <a:ext uri="{FF2B5EF4-FFF2-40B4-BE49-F238E27FC236}">
                <a16:creationId xmlns:a16="http://schemas.microsoft.com/office/drawing/2014/main" id="{156B44E1-CC34-3B7A-0981-A267A1B621B7}"/>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DU skirtumo priežastys;</a:t>
            </a:r>
          </a:p>
          <a:p>
            <a:pPr>
              <a:buFont typeface="Wingdings" panose="05000000000000000000" pitchFamily="2" charset="2"/>
              <a:buChar char="§"/>
            </a:pPr>
            <a:r>
              <a:rPr lang="lt-LT" sz="2200" dirty="0"/>
              <a:t> Priemonės skirtos DU skirtumams šalinti, jei jie nėra pagrįsti objektyviais, lyties požiūriu neutraliais kriterijais;</a:t>
            </a:r>
          </a:p>
          <a:p>
            <a:pPr>
              <a:buFont typeface="Wingdings" panose="05000000000000000000" pitchFamily="2" charset="2"/>
              <a:buChar char="§"/>
            </a:pPr>
            <a:r>
              <a:rPr lang="lt-LT" sz="2200" dirty="0"/>
              <a:t> Ankstesniuose bendruose DU vertinimuose nurodytų priemonių veiksmingumo vertinimas.</a:t>
            </a:r>
          </a:p>
          <a:p>
            <a:pPr marL="0" indent="0">
              <a:buNone/>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61764A63-A1AD-6D39-791A-1E388CB894A9}"/>
              </a:ext>
            </a:extLst>
          </p:cNvPr>
          <p:cNvSpPr>
            <a:spLocks noGrp="1"/>
          </p:cNvSpPr>
          <p:nvPr>
            <p:ph type="sldNum" sz="quarter" idx="12"/>
          </p:nvPr>
        </p:nvSpPr>
        <p:spPr/>
        <p:txBody>
          <a:bodyPr/>
          <a:lstStyle/>
          <a:p>
            <a:fld id="{AAC5D395-959B-406E-8C28-9588A3E7F214}" type="slidenum">
              <a:rPr lang="en-US" smtClean="0"/>
              <a:t>27</a:t>
            </a:fld>
            <a:endParaRPr lang="en-US"/>
          </a:p>
        </p:txBody>
      </p:sp>
    </p:spTree>
    <p:extLst>
      <p:ext uri="{BB962C8B-B14F-4D97-AF65-F5344CB8AC3E}">
        <p14:creationId xmlns:p14="http://schemas.microsoft.com/office/powerpoint/2010/main" val="142460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01DF-E181-683F-43BF-8E402CEF1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A1A63-E6C0-B76A-3033-3AFB32115406}"/>
              </a:ext>
            </a:extLst>
          </p:cNvPr>
          <p:cNvSpPr>
            <a:spLocks noGrp="1"/>
          </p:cNvSpPr>
          <p:nvPr>
            <p:ph type="title"/>
          </p:nvPr>
        </p:nvSpPr>
        <p:spPr/>
        <p:txBody>
          <a:bodyPr>
            <a:normAutofit/>
          </a:bodyPr>
          <a:lstStyle/>
          <a:p>
            <a:r>
              <a:rPr lang="lt-LT" dirty="0"/>
              <a:t>Rezultatai:</a:t>
            </a:r>
          </a:p>
        </p:txBody>
      </p:sp>
      <p:sp>
        <p:nvSpPr>
          <p:cNvPr id="3" name="Content Placeholder 2">
            <a:extLst>
              <a:ext uri="{FF2B5EF4-FFF2-40B4-BE49-F238E27FC236}">
                <a16:creationId xmlns:a16="http://schemas.microsoft.com/office/drawing/2014/main" id="{A61E2D60-E045-4F60-E0B8-AF63B172944B}"/>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Atliktas vertinimas pateikiamas darbuotojams, darbuotojų atstovams, stebėsenos įstaigai susipažinti.</a:t>
            </a:r>
          </a:p>
          <a:p>
            <a:pPr>
              <a:buFont typeface="Wingdings" panose="05000000000000000000" pitchFamily="2" charset="2"/>
              <a:buChar char="§"/>
            </a:pPr>
            <a:r>
              <a:rPr lang="lt-LT" sz="2200" dirty="0"/>
              <a:t> Darbdavys bendradarbiaudamas su darbuotojų atstovais per pagrįstą laikotarpį ištaiso nepagrįstus DU skirtumus. (Darbo inspekcijos ar/ir lygybės institucijos gali būti paprašyta dalyvauti šiame procese).</a:t>
            </a:r>
          </a:p>
          <a:p>
            <a:pPr marL="0" indent="0">
              <a:buNone/>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E9C3A14B-4E00-43E8-6A3A-3480F3D5F043}"/>
              </a:ext>
            </a:extLst>
          </p:cNvPr>
          <p:cNvSpPr>
            <a:spLocks noGrp="1"/>
          </p:cNvSpPr>
          <p:nvPr>
            <p:ph type="sldNum" sz="quarter" idx="12"/>
          </p:nvPr>
        </p:nvSpPr>
        <p:spPr/>
        <p:txBody>
          <a:bodyPr/>
          <a:lstStyle/>
          <a:p>
            <a:fld id="{AAC5D395-959B-406E-8C28-9588A3E7F214}" type="slidenum">
              <a:rPr lang="en-US" smtClean="0"/>
              <a:t>28</a:t>
            </a:fld>
            <a:endParaRPr lang="en-US"/>
          </a:p>
        </p:txBody>
      </p:sp>
    </p:spTree>
    <p:extLst>
      <p:ext uri="{BB962C8B-B14F-4D97-AF65-F5344CB8AC3E}">
        <p14:creationId xmlns:p14="http://schemas.microsoft.com/office/powerpoint/2010/main" val="200705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C5F4C-7DC8-F9C7-2E38-B3D344CCD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86F46-A6B9-E658-7432-4D076F4A4F8E}"/>
              </a:ext>
            </a:extLst>
          </p:cNvPr>
          <p:cNvSpPr>
            <a:spLocks noGrp="1"/>
          </p:cNvSpPr>
          <p:nvPr>
            <p:ph type="title"/>
          </p:nvPr>
        </p:nvSpPr>
        <p:spPr/>
        <p:txBody>
          <a:bodyPr>
            <a:normAutofit/>
          </a:bodyPr>
          <a:lstStyle/>
          <a:p>
            <a:r>
              <a:rPr lang="lt-LT" dirty="0"/>
              <a:t>Galimi darbo ginčai:</a:t>
            </a:r>
          </a:p>
        </p:txBody>
      </p:sp>
      <p:sp>
        <p:nvSpPr>
          <p:cNvPr id="3" name="Content Placeholder 2">
            <a:extLst>
              <a:ext uri="{FF2B5EF4-FFF2-40B4-BE49-F238E27FC236}">
                <a16:creationId xmlns:a16="http://schemas.microsoft.com/office/drawing/2014/main" id="{2B2FBC24-AAD5-144F-2AB3-ED7D3F99CB70}"/>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Priimant ir keičiant DAS į procesą įtraukiami darbuotojų atstovai, neįtraukus - galimi ginčai DGK dėl procedūrų nesilaikymo ir DAS negaliojimo;</a:t>
            </a:r>
          </a:p>
          <a:p>
            <a:pPr>
              <a:buFont typeface="Wingdings" panose="05000000000000000000" pitchFamily="2" charset="2"/>
              <a:buChar char="§"/>
            </a:pPr>
            <a:r>
              <a:rPr lang="lt-LT" sz="2200" dirty="0"/>
              <a:t> Įdarbinimo procesas - individualūs ginčai, kai procesas vykdytas netinkamai ir darbuotojas patyrė žalą, proceso metu užduodami klausimai apie gaunamą DU, iki pokalbio neduota </a:t>
            </a:r>
            <a:r>
              <a:rPr lang="lt-LT" sz="2200" dirty="0" err="1"/>
              <a:t>info</a:t>
            </a:r>
            <a:r>
              <a:rPr lang="lt-LT" sz="2200" dirty="0"/>
              <a:t>. apie kol. </a:t>
            </a:r>
            <a:r>
              <a:rPr lang="lt-LT" sz="2200" dirty="0" err="1"/>
              <a:t>sut</a:t>
            </a:r>
            <a:r>
              <a:rPr lang="lt-LT" sz="2200" dirty="0"/>
              <a:t>. nuostatas, nenurodytas galimas DU, užduodami diskriminaciniai klausimai;</a:t>
            </a:r>
          </a:p>
          <a:p>
            <a:pPr>
              <a:buFont typeface="Wingdings" panose="05000000000000000000" pitchFamily="2" charset="2"/>
              <a:buChar char="§"/>
            </a:pPr>
            <a:r>
              <a:rPr lang="lt-LT" sz="2200" dirty="0"/>
              <a:t> Konfidenciali informacija -individualūs ginčai, kai darbdavys numato, jog darbuotojo DU yra konfidenciali informacija ir jis negali jo atskleisti siekiant užtikrinti teisę į teisingą DU, dėl ko darbuotojui atsiranda žala. </a:t>
            </a:r>
          </a:p>
          <a:p>
            <a:pPr marL="0" indent="0">
              <a:buNone/>
            </a:pPr>
            <a:endParaRPr lang="lt-LT" sz="2200" dirty="0"/>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B5BA22F5-5F7A-2A4B-9BB6-766E77335DFD}"/>
              </a:ext>
            </a:extLst>
          </p:cNvPr>
          <p:cNvSpPr>
            <a:spLocks noGrp="1"/>
          </p:cNvSpPr>
          <p:nvPr>
            <p:ph type="sldNum" sz="quarter" idx="12"/>
          </p:nvPr>
        </p:nvSpPr>
        <p:spPr/>
        <p:txBody>
          <a:bodyPr/>
          <a:lstStyle/>
          <a:p>
            <a:fld id="{AAC5D395-959B-406E-8C28-9588A3E7F214}" type="slidenum">
              <a:rPr lang="en-US" smtClean="0"/>
              <a:t>29</a:t>
            </a:fld>
            <a:endParaRPr lang="en-US"/>
          </a:p>
        </p:txBody>
      </p:sp>
    </p:spTree>
    <p:extLst>
      <p:ext uri="{BB962C8B-B14F-4D97-AF65-F5344CB8AC3E}">
        <p14:creationId xmlns:p14="http://schemas.microsoft.com/office/powerpoint/2010/main" val="154379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0C36-665D-86A1-3FCA-C794E61AF97E}"/>
              </a:ext>
            </a:extLst>
          </p:cNvPr>
          <p:cNvSpPr>
            <a:spLocks noGrp="1"/>
          </p:cNvSpPr>
          <p:nvPr>
            <p:ph type="title"/>
          </p:nvPr>
        </p:nvSpPr>
        <p:spPr/>
        <p:txBody>
          <a:bodyPr/>
          <a:lstStyle/>
          <a:p>
            <a:r>
              <a:rPr lang="lt-LT" dirty="0"/>
              <a:t>Aktualumas:</a:t>
            </a:r>
            <a:endParaRPr lang="en-US" dirty="0"/>
          </a:p>
        </p:txBody>
      </p:sp>
      <p:sp>
        <p:nvSpPr>
          <p:cNvPr id="3" name="Content Placeholder 2">
            <a:extLst>
              <a:ext uri="{FF2B5EF4-FFF2-40B4-BE49-F238E27FC236}">
                <a16:creationId xmlns:a16="http://schemas.microsoft.com/office/drawing/2014/main" id="{DE9F6870-A655-13C0-A04A-FE4D2A68ABF5}"/>
              </a:ext>
            </a:extLst>
          </p:cNvPr>
          <p:cNvSpPr>
            <a:spLocks noGrp="1"/>
          </p:cNvSpPr>
          <p:nvPr>
            <p:ph idx="1"/>
          </p:nvPr>
        </p:nvSpPr>
        <p:spPr/>
        <p:txBody>
          <a:bodyPr>
            <a:normAutofit/>
          </a:bodyPr>
          <a:lstStyle/>
          <a:p>
            <a:pPr marL="216000" indent="-216000">
              <a:buFont typeface="Arial" panose="020B0604020202020204" pitchFamily="34" charset="0"/>
              <a:buChar char="•"/>
            </a:pPr>
            <a:r>
              <a:rPr lang="lt-LT" sz="2200" dirty="0"/>
              <a:t>Seime jau svarstomi reikšmingi Darbo kodekso pakeitimai. 2026 metais darbo santykių sistema Lietuvoje laukia svarbių pokyčių. </a:t>
            </a:r>
          </a:p>
          <a:p>
            <a:pPr marL="216000" indent="-216000">
              <a:buFont typeface="Arial" panose="020B0604020202020204" pitchFamily="34" charset="0"/>
              <a:buChar char="•"/>
            </a:pPr>
            <a:r>
              <a:rPr lang="lt-LT" sz="2200" dirty="0"/>
              <a:t>Iki 2026 m. birželio 7 d. į Lietuvos nacionalinę teisę turės būti perkelta ES direktyva dėl skaidraus darbo užmokesčio. </a:t>
            </a:r>
          </a:p>
          <a:p>
            <a:pPr marL="216000" indent="-216000">
              <a:buFont typeface="Arial" panose="020B0604020202020204" pitchFamily="34" charset="0"/>
              <a:buChar char="•"/>
            </a:pPr>
            <a:r>
              <a:rPr lang="lt-LT" sz="2200" dirty="0"/>
              <a:t>Direktyva siekiama stiprinti atlygio sistemų skaidrumą ir suteikti daugiau galimybių darbuotojams ginti savo teises. </a:t>
            </a:r>
          </a:p>
          <a:p>
            <a:pPr marL="216000" indent="-216000">
              <a:buFont typeface="Arial" panose="020B0604020202020204" pitchFamily="34" charset="0"/>
              <a:buChar char="•"/>
            </a:pPr>
            <a:r>
              <a:rPr lang="lt-LT" sz="2200" dirty="0"/>
              <a:t>Pagrindinis dėmesys skiriamas vyrų ir moterų atlyginimų lygybei, tačiau pakeitimai turės poveikį visiems darbo rinkos dalyviams tiek privačiame, tiek viešajame sektoriuje.</a:t>
            </a:r>
            <a:endParaRPr lang="en-US" sz="2200" dirty="0"/>
          </a:p>
        </p:txBody>
      </p:sp>
      <p:sp>
        <p:nvSpPr>
          <p:cNvPr id="4" name="Skaidrės numerio vietos rezervavimo ženklas 3">
            <a:extLst>
              <a:ext uri="{FF2B5EF4-FFF2-40B4-BE49-F238E27FC236}">
                <a16:creationId xmlns:a16="http://schemas.microsoft.com/office/drawing/2014/main" id="{BB12F428-781A-469F-2202-068950D2B638}"/>
              </a:ext>
            </a:extLst>
          </p:cNvPr>
          <p:cNvSpPr>
            <a:spLocks noGrp="1"/>
          </p:cNvSpPr>
          <p:nvPr>
            <p:ph type="sldNum" sz="quarter" idx="12"/>
          </p:nvPr>
        </p:nvSpPr>
        <p:spPr/>
        <p:txBody>
          <a:bodyPr/>
          <a:lstStyle/>
          <a:p>
            <a:fld id="{AAC5D395-959B-406E-8C28-9588A3E7F214}" type="slidenum">
              <a:rPr lang="en-US" smtClean="0"/>
              <a:t>3</a:t>
            </a:fld>
            <a:endParaRPr lang="en-US"/>
          </a:p>
        </p:txBody>
      </p:sp>
    </p:spTree>
    <p:extLst>
      <p:ext uri="{BB962C8B-B14F-4D97-AF65-F5344CB8AC3E}">
        <p14:creationId xmlns:p14="http://schemas.microsoft.com/office/powerpoint/2010/main" val="2233388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0B6C8-B5DF-D740-09A3-B2D1084EA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E6F70-6296-575C-C1B5-23B7484B4D1E}"/>
              </a:ext>
            </a:extLst>
          </p:cNvPr>
          <p:cNvSpPr>
            <a:spLocks noGrp="1"/>
          </p:cNvSpPr>
          <p:nvPr>
            <p:ph type="title"/>
          </p:nvPr>
        </p:nvSpPr>
        <p:spPr/>
        <p:txBody>
          <a:bodyPr>
            <a:normAutofit/>
          </a:bodyPr>
          <a:lstStyle/>
          <a:p>
            <a:r>
              <a:rPr lang="lt-LT" dirty="0"/>
              <a:t>Galimi darbo ginčai:</a:t>
            </a:r>
          </a:p>
        </p:txBody>
      </p:sp>
      <p:sp>
        <p:nvSpPr>
          <p:cNvPr id="3" name="Content Placeholder 2">
            <a:extLst>
              <a:ext uri="{FF2B5EF4-FFF2-40B4-BE49-F238E27FC236}">
                <a16:creationId xmlns:a16="http://schemas.microsoft.com/office/drawing/2014/main" id="{C285A9CF-FDC8-3CAF-2722-54EF8DC8E409}"/>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Individualūs ginčai, kai darbdavys atsisako teikti informaciją apie darbuotojo DU ir tos pačios kategorijos darbuotojų DU, neteikia paaiškinimų, arba iš gautų duomenų darbuotojas mato, kad jam mokamas nepagrįstai mažesnis DU nei tą patį darbą dirbantiems.</a:t>
            </a:r>
          </a:p>
          <a:p>
            <a:pPr marL="0" indent="0">
              <a:buNone/>
            </a:pPr>
            <a:r>
              <a:rPr lang="lt-LT" sz="2200" dirty="0"/>
              <a:t> - Priteisiama žala iki 3 m. (turtinė, neturtinė), galimi delspinigiai, netesybos. </a:t>
            </a:r>
          </a:p>
          <a:p>
            <a:pPr marL="0" indent="0">
              <a:buNone/>
            </a:pPr>
            <a:r>
              <a:rPr lang="lt-LT" sz="2200" dirty="0"/>
              <a:t> - Įrodinėjimo našta tenka darbdaviui.</a:t>
            </a:r>
          </a:p>
          <a:p>
            <a:pPr>
              <a:buFont typeface="Wingdings" panose="05000000000000000000" pitchFamily="2" charset="2"/>
              <a:buChar char="§"/>
            </a:pPr>
            <a:endParaRPr lang="lt-LT" sz="2200" dirty="0"/>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D975BA83-3994-3BE6-5358-E26B474541EE}"/>
              </a:ext>
            </a:extLst>
          </p:cNvPr>
          <p:cNvSpPr>
            <a:spLocks noGrp="1"/>
          </p:cNvSpPr>
          <p:nvPr>
            <p:ph type="sldNum" sz="quarter" idx="12"/>
          </p:nvPr>
        </p:nvSpPr>
        <p:spPr/>
        <p:txBody>
          <a:bodyPr/>
          <a:lstStyle/>
          <a:p>
            <a:fld id="{AAC5D395-959B-406E-8C28-9588A3E7F214}" type="slidenum">
              <a:rPr lang="en-US" smtClean="0"/>
              <a:t>30</a:t>
            </a:fld>
            <a:endParaRPr lang="en-US"/>
          </a:p>
        </p:txBody>
      </p:sp>
    </p:spTree>
    <p:extLst>
      <p:ext uri="{BB962C8B-B14F-4D97-AF65-F5344CB8AC3E}">
        <p14:creationId xmlns:p14="http://schemas.microsoft.com/office/powerpoint/2010/main" val="64433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84B09-1639-DE37-0B5D-F7C5335F3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A8C9E-EFE6-4C3F-64AF-74544B498F76}"/>
              </a:ext>
            </a:extLst>
          </p:cNvPr>
          <p:cNvSpPr>
            <a:spLocks noGrp="1"/>
          </p:cNvSpPr>
          <p:nvPr>
            <p:ph type="title"/>
          </p:nvPr>
        </p:nvSpPr>
        <p:spPr/>
        <p:txBody>
          <a:bodyPr>
            <a:normAutofit/>
          </a:bodyPr>
          <a:lstStyle/>
          <a:p>
            <a:r>
              <a:rPr lang="lt-LT" dirty="0"/>
              <a:t>Darbo apmokėjimo sistemos </a:t>
            </a:r>
            <a:br>
              <a:rPr lang="lt-LT" dirty="0"/>
            </a:br>
            <a:r>
              <a:rPr lang="lt-LT" dirty="0"/>
              <a:t>peržiūra / kūrimas:</a:t>
            </a:r>
          </a:p>
        </p:txBody>
      </p:sp>
      <p:sp>
        <p:nvSpPr>
          <p:cNvPr id="3" name="Content Placeholder 2">
            <a:extLst>
              <a:ext uri="{FF2B5EF4-FFF2-40B4-BE49-F238E27FC236}">
                <a16:creationId xmlns:a16="http://schemas.microsoft.com/office/drawing/2014/main" id="{CA351DAB-A4AE-5183-23ED-5464FEA53C3C}"/>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Visi darbdaviai, nepriklausomai nuo dydžio ir darbuotojų skaičiaus, privalės peržiūrėti, o jei neturėjo – parengti objektyvią, lyties požiūriu neutralią darbo apmokėjimo sistemą. </a:t>
            </a:r>
          </a:p>
          <a:p>
            <a:pPr>
              <a:buFont typeface="Wingdings" panose="05000000000000000000" pitchFamily="2" charset="2"/>
              <a:buChar char="§"/>
            </a:pPr>
            <a:r>
              <a:rPr lang="lt-LT" sz="2200" dirty="0"/>
              <a:t> Darbo apmokėjimo sistema turi būti maksimaliai skaidri, teisinga. Jos veikimas turi būti pagrįstas aiškiai apibrėžtais kriterijais su jiems priskiriama reikšme. </a:t>
            </a:r>
          </a:p>
          <a:p>
            <a:pPr>
              <a:buFont typeface="Wingdings" panose="05000000000000000000" pitchFamily="2" charset="2"/>
              <a:buChar char="§"/>
            </a:pPr>
            <a:r>
              <a:rPr lang="lt-LT" sz="2200" dirty="0"/>
              <a:t> Todėl darbdaviai turi peržiūrėti galiojančias darbo apmokėjimo sistemas bei patikrinti, ar jos yra skaidrios, aiškios ir nediskriminuojančios.</a:t>
            </a:r>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2D48C943-454B-4DCE-7F0A-E0156AF93F70}"/>
              </a:ext>
            </a:extLst>
          </p:cNvPr>
          <p:cNvSpPr>
            <a:spLocks noGrp="1"/>
          </p:cNvSpPr>
          <p:nvPr>
            <p:ph type="sldNum" sz="quarter" idx="12"/>
          </p:nvPr>
        </p:nvSpPr>
        <p:spPr/>
        <p:txBody>
          <a:bodyPr/>
          <a:lstStyle/>
          <a:p>
            <a:fld id="{AAC5D395-959B-406E-8C28-9588A3E7F214}" type="slidenum">
              <a:rPr lang="en-US" smtClean="0"/>
              <a:t>31</a:t>
            </a:fld>
            <a:endParaRPr lang="en-US"/>
          </a:p>
        </p:txBody>
      </p:sp>
    </p:spTree>
    <p:extLst>
      <p:ext uri="{BB962C8B-B14F-4D97-AF65-F5344CB8AC3E}">
        <p14:creationId xmlns:p14="http://schemas.microsoft.com/office/powerpoint/2010/main" val="3573295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D21C6-C18B-9793-DB9F-CC422BACF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CF4BE-D25A-DD8C-6821-9583880B3FC9}"/>
              </a:ext>
            </a:extLst>
          </p:cNvPr>
          <p:cNvSpPr>
            <a:spLocks noGrp="1"/>
          </p:cNvSpPr>
          <p:nvPr>
            <p:ph type="title"/>
          </p:nvPr>
        </p:nvSpPr>
        <p:spPr/>
        <p:txBody>
          <a:bodyPr>
            <a:normAutofit/>
          </a:bodyPr>
          <a:lstStyle/>
          <a:p>
            <a:r>
              <a:rPr lang="lt-LT" dirty="0"/>
              <a:t>Darbuotojų atstovų įtraukimas:</a:t>
            </a:r>
          </a:p>
        </p:txBody>
      </p:sp>
      <p:sp>
        <p:nvSpPr>
          <p:cNvPr id="3" name="Content Placeholder 2">
            <a:extLst>
              <a:ext uri="{FF2B5EF4-FFF2-40B4-BE49-F238E27FC236}">
                <a16:creationId xmlns:a16="http://schemas.microsoft.com/office/drawing/2014/main" id="{6CAF99F9-330E-2669-FF01-1E0284AACEB0}"/>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Į darbo apmokėjimo sistemos peržiūros procedūras įtraukti darbuotojų atstovus (darbo tarybas, profesines sąjungas ar darbuotojų patikėtinį). </a:t>
            </a:r>
          </a:p>
          <a:p>
            <a:pPr>
              <a:buFont typeface="Wingdings" panose="05000000000000000000" pitchFamily="2" charset="2"/>
              <a:buChar char="§"/>
            </a:pPr>
            <a:r>
              <a:rPr lang="lt-LT" sz="2200" dirty="0"/>
              <a:t> Svarbu prieš tvirtinant ar keičiant darbo apmokėjimo sistemą įvykdyti informavimo ir konsultavimo procedūras DK nustatyta tvarka. </a:t>
            </a:r>
          </a:p>
          <a:p>
            <a:pPr>
              <a:buFont typeface="Wingdings" panose="05000000000000000000" pitchFamily="2" charset="2"/>
              <a:buChar char="§"/>
            </a:pPr>
            <a:r>
              <a:rPr lang="lt-LT" sz="2200" dirty="0"/>
              <a:t> Šalys turi įgauti tarpusavio pasitikėjimą ir stengtis suprasti vieni kitų interesus. </a:t>
            </a:r>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94052E58-3606-0EEB-A4FE-A34416D5E8EC}"/>
              </a:ext>
            </a:extLst>
          </p:cNvPr>
          <p:cNvSpPr>
            <a:spLocks noGrp="1"/>
          </p:cNvSpPr>
          <p:nvPr>
            <p:ph type="sldNum" sz="quarter" idx="12"/>
          </p:nvPr>
        </p:nvSpPr>
        <p:spPr/>
        <p:txBody>
          <a:bodyPr/>
          <a:lstStyle/>
          <a:p>
            <a:fld id="{AAC5D395-959B-406E-8C28-9588A3E7F214}" type="slidenum">
              <a:rPr lang="en-US" smtClean="0"/>
              <a:t>32</a:t>
            </a:fld>
            <a:endParaRPr lang="en-US"/>
          </a:p>
        </p:txBody>
      </p:sp>
    </p:spTree>
    <p:extLst>
      <p:ext uri="{BB962C8B-B14F-4D97-AF65-F5344CB8AC3E}">
        <p14:creationId xmlns:p14="http://schemas.microsoft.com/office/powerpoint/2010/main" val="65431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6B4AB-5811-87C6-8F80-873C8DAA7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AFACF-5AC6-95E2-851F-A551F10ED16E}"/>
              </a:ext>
            </a:extLst>
          </p:cNvPr>
          <p:cNvSpPr>
            <a:spLocks noGrp="1"/>
          </p:cNvSpPr>
          <p:nvPr>
            <p:ph type="title"/>
          </p:nvPr>
        </p:nvSpPr>
        <p:spPr/>
        <p:txBody>
          <a:bodyPr>
            <a:normAutofit/>
          </a:bodyPr>
          <a:lstStyle/>
          <a:p>
            <a:r>
              <a:rPr lang="lt-LT" dirty="0"/>
              <a:t>Pareigybių vertinimas ir grupavimas:</a:t>
            </a:r>
          </a:p>
        </p:txBody>
      </p:sp>
      <p:sp>
        <p:nvSpPr>
          <p:cNvPr id="3" name="Content Placeholder 2">
            <a:extLst>
              <a:ext uri="{FF2B5EF4-FFF2-40B4-BE49-F238E27FC236}">
                <a16:creationId xmlns:a16="http://schemas.microsoft.com/office/drawing/2014/main" id="{8CF86406-8985-B169-F13A-A6EFB5BB38C0}"/>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Visiems darbdaviams rekomenduojama turėti pareigybių aprašymus, kuriuose būtų aiškiai detalizuotas darbo funkcijų turinys, darbuotojo atsakomybės. </a:t>
            </a:r>
          </a:p>
          <a:p>
            <a:pPr>
              <a:buFont typeface="Wingdings" panose="05000000000000000000" pitchFamily="2" charset="2"/>
              <a:buChar char="§"/>
            </a:pPr>
            <a:r>
              <a:rPr lang="lt-LT" sz="2200" dirty="0"/>
              <a:t> Tai padeda palengvinti darbo organizavimą, išvengti funkcijų neapibrėžtumo bei su tuo susijusių ginčų.</a:t>
            </a:r>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20C30DEF-9AB5-B48A-0896-CC767CA39A6D}"/>
              </a:ext>
            </a:extLst>
          </p:cNvPr>
          <p:cNvSpPr>
            <a:spLocks noGrp="1"/>
          </p:cNvSpPr>
          <p:nvPr>
            <p:ph type="sldNum" sz="quarter" idx="12"/>
          </p:nvPr>
        </p:nvSpPr>
        <p:spPr/>
        <p:txBody>
          <a:bodyPr/>
          <a:lstStyle/>
          <a:p>
            <a:fld id="{AAC5D395-959B-406E-8C28-9588A3E7F214}" type="slidenum">
              <a:rPr lang="en-US" smtClean="0"/>
              <a:t>33</a:t>
            </a:fld>
            <a:endParaRPr lang="en-US"/>
          </a:p>
        </p:txBody>
      </p:sp>
    </p:spTree>
    <p:extLst>
      <p:ext uri="{BB962C8B-B14F-4D97-AF65-F5344CB8AC3E}">
        <p14:creationId xmlns:p14="http://schemas.microsoft.com/office/powerpoint/2010/main" val="4218429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BEA1-9948-B4C3-7B13-45E04AFD3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C8FF3-ABF9-D338-F2BE-894A3F49DB72}"/>
              </a:ext>
            </a:extLst>
          </p:cNvPr>
          <p:cNvSpPr>
            <a:spLocks noGrp="1"/>
          </p:cNvSpPr>
          <p:nvPr>
            <p:ph type="title"/>
          </p:nvPr>
        </p:nvSpPr>
        <p:spPr/>
        <p:txBody>
          <a:bodyPr>
            <a:normAutofit/>
          </a:bodyPr>
          <a:lstStyle/>
          <a:p>
            <a:r>
              <a:rPr lang="lt-LT" dirty="0"/>
              <a:t>Darbo apmokėjimo sistemos kūrimo ir peržiūrėjimo rekomendacijos:</a:t>
            </a:r>
          </a:p>
        </p:txBody>
      </p:sp>
      <p:sp>
        <p:nvSpPr>
          <p:cNvPr id="3" name="Content Placeholder 2">
            <a:extLst>
              <a:ext uri="{FF2B5EF4-FFF2-40B4-BE49-F238E27FC236}">
                <a16:creationId xmlns:a16="http://schemas.microsoft.com/office/drawing/2014/main" id="{EFCA31F7-5705-F02A-5909-0E3E24E8CDC7}"/>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Valstybinės darbo inspekcijos parengtos rekomendacijos:</a:t>
            </a:r>
          </a:p>
          <a:p>
            <a:pPr>
              <a:buFont typeface="Wingdings" panose="05000000000000000000" pitchFamily="2" charset="2"/>
              <a:buChar char="§"/>
            </a:pPr>
            <a:r>
              <a:rPr lang="lt-LT" sz="2200" dirty="0"/>
              <a:t> </a:t>
            </a:r>
            <a:r>
              <a:rPr lang="lt-LT" sz="2200" dirty="0">
                <a:hlinkClick r:id="rId2"/>
              </a:rPr>
              <a:t>https://vdi.lrv.lt/public/canonical/1770114882/2889/2026-02-02%20%20Rekomendacijos%20d%C4%97l%20paygap.pdf</a:t>
            </a:r>
            <a:r>
              <a:rPr lang="lt-LT" sz="2200" dirty="0"/>
              <a:t> </a:t>
            </a:r>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74A6D724-4C92-1162-B2A6-488940BEA2B8}"/>
              </a:ext>
            </a:extLst>
          </p:cNvPr>
          <p:cNvSpPr>
            <a:spLocks noGrp="1"/>
          </p:cNvSpPr>
          <p:nvPr>
            <p:ph type="sldNum" sz="quarter" idx="12"/>
          </p:nvPr>
        </p:nvSpPr>
        <p:spPr/>
        <p:txBody>
          <a:bodyPr/>
          <a:lstStyle/>
          <a:p>
            <a:fld id="{AAC5D395-959B-406E-8C28-9588A3E7F214}" type="slidenum">
              <a:rPr lang="en-US" smtClean="0"/>
              <a:t>34</a:t>
            </a:fld>
            <a:endParaRPr lang="en-US"/>
          </a:p>
        </p:txBody>
      </p:sp>
    </p:spTree>
    <p:extLst>
      <p:ext uri="{BB962C8B-B14F-4D97-AF65-F5344CB8AC3E}">
        <p14:creationId xmlns:p14="http://schemas.microsoft.com/office/powerpoint/2010/main" val="1686887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2A85F-67EB-DC75-983A-53C2042A2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4B4DF-9F80-17A0-A59E-44ACDA4B0737}"/>
              </a:ext>
            </a:extLst>
          </p:cNvPr>
          <p:cNvSpPr>
            <a:spLocks noGrp="1"/>
          </p:cNvSpPr>
          <p:nvPr>
            <p:ph type="title"/>
          </p:nvPr>
        </p:nvSpPr>
        <p:spPr/>
        <p:txBody>
          <a:bodyPr>
            <a:normAutofit/>
          </a:bodyPr>
          <a:lstStyle/>
          <a:p>
            <a:r>
              <a:rPr lang="lt-LT" dirty="0"/>
              <a:t>Klausimas</a:t>
            </a:r>
          </a:p>
        </p:txBody>
      </p:sp>
      <p:sp>
        <p:nvSpPr>
          <p:cNvPr id="3" name="Content Placeholder 2">
            <a:extLst>
              <a:ext uri="{FF2B5EF4-FFF2-40B4-BE49-F238E27FC236}">
                <a16:creationId xmlns:a16="http://schemas.microsoft.com/office/drawing/2014/main" id="{F529C4BF-DF37-FD1D-EE51-D1DA49B0B92C}"/>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Kokius dokumentus reikia pasiruošti iki birželio mėn.?</a:t>
            </a:r>
          </a:p>
          <a:p>
            <a:pPr>
              <a:buFont typeface="Wingdings" panose="05000000000000000000" pitchFamily="2" charset="2"/>
              <a:buChar char="§"/>
            </a:pPr>
            <a:r>
              <a:rPr lang="lt-LT" sz="2200" dirty="0"/>
              <a:t> </a:t>
            </a:r>
            <a:r>
              <a:rPr lang="lt-LT" sz="2200" b="1" dirty="0"/>
              <a:t>Atsakymas: </a:t>
            </a:r>
          </a:p>
          <a:p>
            <a:pPr>
              <a:buFont typeface="Wingdings" panose="05000000000000000000" pitchFamily="2" charset="2"/>
              <a:buChar char="§"/>
            </a:pPr>
            <a:r>
              <a:rPr lang="lt-LT" sz="2200" dirty="0"/>
              <a:t> Atsižvelgiant į tai, kad visi darbuotojai turi teisę į teisingą apmokėjimą, visi darbdaviai, nepriklausomai nuo jų dydžio ir darbuotojų skaičiaus, privalės peržiūrėti, o jei neturėjo – parengti objektyvią, lyties požiūriu neutralią darbo apmokėjimo sistemą. </a:t>
            </a:r>
          </a:p>
          <a:p>
            <a:pPr>
              <a:buFont typeface="Wingdings" panose="05000000000000000000" pitchFamily="2" charset="2"/>
              <a:buChar char="§"/>
            </a:pPr>
            <a:r>
              <a:rPr lang="lt-LT" sz="2200" dirty="0"/>
              <a:t> Peržiūrėti: darbo tvarkos taisykles, darbo sutartis, pareigų aprašymus. </a:t>
            </a:r>
          </a:p>
          <a:p>
            <a:pPr marL="0" indent="0">
              <a:buNone/>
            </a:pPr>
            <a:endParaRPr lang="lt-LT" sz="2200" dirty="0"/>
          </a:p>
          <a:p>
            <a:pPr marL="0" indent="0">
              <a:buNone/>
            </a:pPr>
            <a:endParaRPr lang="lt-LT" sz="2200" dirty="0"/>
          </a:p>
          <a:p>
            <a:pPr marL="0" indent="0">
              <a:buNone/>
            </a:pPr>
            <a:endParaRPr lang="lt-LT" sz="2200" dirty="0"/>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D240A6D6-AD48-498E-B28D-E1E7FA5C2DB8}"/>
              </a:ext>
            </a:extLst>
          </p:cNvPr>
          <p:cNvSpPr>
            <a:spLocks noGrp="1"/>
          </p:cNvSpPr>
          <p:nvPr>
            <p:ph type="sldNum" sz="quarter" idx="12"/>
          </p:nvPr>
        </p:nvSpPr>
        <p:spPr/>
        <p:txBody>
          <a:bodyPr/>
          <a:lstStyle/>
          <a:p>
            <a:fld id="{AAC5D395-959B-406E-8C28-9588A3E7F214}" type="slidenum">
              <a:rPr lang="en-US" smtClean="0"/>
              <a:t>35</a:t>
            </a:fld>
            <a:endParaRPr lang="en-US"/>
          </a:p>
        </p:txBody>
      </p:sp>
    </p:spTree>
    <p:extLst>
      <p:ext uri="{BB962C8B-B14F-4D97-AF65-F5344CB8AC3E}">
        <p14:creationId xmlns:p14="http://schemas.microsoft.com/office/powerpoint/2010/main" val="103917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E09EB-E64B-22C4-BA03-43E35AE30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DC359-36C5-CB05-AF8C-429CE3D93E4A}"/>
              </a:ext>
            </a:extLst>
          </p:cNvPr>
          <p:cNvSpPr>
            <a:spLocks noGrp="1"/>
          </p:cNvSpPr>
          <p:nvPr>
            <p:ph type="title"/>
          </p:nvPr>
        </p:nvSpPr>
        <p:spPr/>
        <p:txBody>
          <a:bodyPr>
            <a:normAutofit/>
          </a:bodyPr>
          <a:lstStyle/>
          <a:p>
            <a:r>
              <a:rPr lang="lt-LT" dirty="0"/>
              <a:t>Klausimas</a:t>
            </a:r>
          </a:p>
        </p:txBody>
      </p:sp>
      <p:sp>
        <p:nvSpPr>
          <p:cNvPr id="3" name="Content Placeholder 2">
            <a:extLst>
              <a:ext uri="{FF2B5EF4-FFF2-40B4-BE49-F238E27FC236}">
                <a16:creationId xmlns:a16="http://schemas.microsoft.com/office/drawing/2014/main" id="{6C8B160C-8363-A50D-99C0-51C1B3F4EC04}"/>
              </a:ext>
            </a:extLst>
          </p:cNvPr>
          <p:cNvSpPr>
            <a:spLocks noGrp="1"/>
          </p:cNvSpPr>
          <p:nvPr>
            <p:ph idx="1"/>
          </p:nvPr>
        </p:nvSpPr>
        <p:spPr>
          <a:xfrm>
            <a:off x="1097280" y="1845733"/>
            <a:ext cx="10058400" cy="4342415"/>
          </a:xfrm>
        </p:spPr>
        <p:txBody>
          <a:bodyPr>
            <a:normAutofit fontScale="92500"/>
          </a:bodyPr>
          <a:lstStyle/>
          <a:p>
            <a:pPr>
              <a:buFont typeface="Wingdings" panose="05000000000000000000" pitchFamily="2" charset="2"/>
              <a:buChar char="§"/>
            </a:pPr>
            <a:r>
              <a:rPr lang="lt-LT" sz="2200" dirty="0"/>
              <a:t> Darbuotojų skirstymas į kategorijas pagal pareigybes ir kvalifikaciją.</a:t>
            </a:r>
          </a:p>
          <a:p>
            <a:pPr>
              <a:buFont typeface="Wingdings" panose="05000000000000000000" pitchFamily="2" charset="2"/>
              <a:buChar char="§"/>
            </a:pPr>
            <a:r>
              <a:rPr lang="lt-LT" sz="2200" dirty="0"/>
              <a:t> </a:t>
            </a:r>
            <a:r>
              <a:rPr lang="lt-LT" sz="2200" b="1" dirty="0"/>
              <a:t>Atsakymas: </a:t>
            </a:r>
          </a:p>
          <a:p>
            <a:pPr>
              <a:buFont typeface="Wingdings" panose="05000000000000000000" pitchFamily="2" charset="2"/>
              <a:buChar char="§"/>
            </a:pPr>
            <a:r>
              <a:rPr lang="lt-LT" sz="2200" dirty="0"/>
              <a:t> Pareigybės grupuojamos vadovaujantis pareigybių lyginimo kriterijais, pagal kuriuos nustatomas vienodos vertės darbas ir pareigybės priskiriamos tai pačiai grupei. </a:t>
            </a:r>
          </a:p>
          <a:p>
            <a:pPr>
              <a:buFont typeface="Wingdings" panose="05000000000000000000" pitchFamily="2" charset="2"/>
              <a:buChar char="§"/>
            </a:pPr>
            <a:r>
              <a:rPr lang="lt-LT" sz="2200" dirty="0"/>
              <a:t> Konkrečius vertinimo kriterijus nustato darbdavys ar jo sudaryta vertinimo grupė. Nustatyti kriterijai turi būti objektyvūs, lyties požiūriu neutralūs, bei apimti  įgūdžius (taip pat susijusius su bendravimu, socialiniu elgesiu, emocijų valdymu), pastangas, atsakomybę ir darbo sąlygas.</a:t>
            </a:r>
          </a:p>
          <a:p>
            <a:pPr>
              <a:buFont typeface="Wingdings" panose="05000000000000000000" pitchFamily="2" charset="2"/>
              <a:buChar char="§"/>
            </a:pPr>
            <a:r>
              <a:rPr lang="lt-LT" sz="2200" dirty="0"/>
              <a:t> Skirstant pareigybes į grupes, jos turi būti vertinamos kaip laisvos (neužimtos), nesiejant jų su jas užimančių asmenų gebėjimais, profesionalumu ar kt. </a:t>
            </a:r>
          </a:p>
          <a:p>
            <a:pPr>
              <a:buFont typeface="Wingdings" panose="05000000000000000000" pitchFamily="2" charset="2"/>
              <a:buChar char="§"/>
            </a:pPr>
            <a:r>
              <a:rPr lang="lt-LT" sz="2200" dirty="0"/>
              <a:t> Maksimalus pareigybių grupių skaičiaus nėra nustatytas. Pareigybių grupių skaičių nustato darbdavys ir jį gali lemti organizacijos struktūrinių padalinių skaičius bei skirtingas funkcijas atliekančių pareigybių skaičius. </a:t>
            </a:r>
          </a:p>
          <a:p>
            <a:pPr>
              <a:buFont typeface="Wingdings" panose="05000000000000000000" pitchFamily="2" charset="2"/>
              <a:buChar char="§"/>
            </a:pP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22F927B2-078B-BA40-4A8B-3A3AA42FC8D6}"/>
              </a:ext>
            </a:extLst>
          </p:cNvPr>
          <p:cNvSpPr>
            <a:spLocks noGrp="1"/>
          </p:cNvSpPr>
          <p:nvPr>
            <p:ph type="sldNum" sz="quarter" idx="12"/>
          </p:nvPr>
        </p:nvSpPr>
        <p:spPr/>
        <p:txBody>
          <a:bodyPr/>
          <a:lstStyle/>
          <a:p>
            <a:fld id="{AAC5D395-959B-406E-8C28-9588A3E7F214}" type="slidenum">
              <a:rPr lang="en-US" smtClean="0"/>
              <a:t>36</a:t>
            </a:fld>
            <a:endParaRPr lang="en-US"/>
          </a:p>
        </p:txBody>
      </p:sp>
    </p:spTree>
    <p:extLst>
      <p:ext uri="{BB962C8B-B14F-4D97-AF65-F5344CB8AC3E}">
        <p14:creationId xmlns:p14="http://schemas.microsoft.com/office/powerpoint/2010/main" val="616098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1A42D-6BF0-DC36-1C09-382535E2F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EE128-3AED-7B45-FC84-86C75B993206}"/>
              </a:ext>
            </a:extLst>
          </p:cNvPr>
          <p:cNvSpPr>
            <a:spLocks noGrp="1"/>
          </p:cNvSpPr>
          <p:nvPr>
            <p:ph type="title"/>
          </p:nvPr>
        </p:nvSpPr>
        <p:spPr/>
        <p:txBody>
          <a:bodyPr>
            <a:normAutofit/>
          </a:bodyPr>
          <a:lstStyle/>
          <a:p>
            <a:r>
              <a:rPr lang="lt-LT" dirty="0"/>
              <a:t>Klausimas</a:t>
            </a:r>
          </a:p>
        </p:txBody>
      </p:sp>
      <p:sp>
        <p:nvSpPr>
          <p:cNvPr id="3" name="Content Placeholder 2">
            <a:extLst>
              <a:ext uri="{FF2B5EF4-FFF2-40B4-BE49-F238E27FC236}">
                <a16:creationId xmlns:a16="http://schemas.microsoft.com/office/drawing/2014/main" id="{8C3DDA77-B9A8-6D4D-C17A-149CF4C1F64D}"/>
              </a:ext>
            </a:extLst>
          </p:cNvPr>
          <p:cNvSpPr>
            <a:spLocks noGrp="1"/>
          </p:cNvSpPr>
          <p:nvPr>
            <p:ph idx="1"/>
          </p:nvPr>
        </p:nvSpPr>
        <p:spPr>
          <a:xfrm>
            <a:off x="1097280" y="1845733"/>
            <a:ext cx="10058400" cy="4342415"/>
          </a:xfrm>
        </p:spPr>
        <p:txBody>
          <a:bodyPr>
            <a:normAutofit/>
          </a:bodyPr>
          <a:lstStyle/>
          <a:p>
            <a:pPr>
              <a:buFont typeface="Wingdings" panose="05000000000000000000" pitchFamily="2" charset="2"/>
              <a:buChar char="§"/>
            </a:pPr>
            <a:r>
              <a:rPr lang="lt-LT" sz="2200" dirty="0"/>
              <a:t> Kokie pagrindiniai pokyčiai viešinime.</a:t>
            </a:r>
          </a:p>
          <a:p>
            <a:pPr>
              <a:buFont typeface="Wingdings" panose="05000000000000000000" pitchFamily="2" charset="2"/>
              <a:buChar char="§"/>
            </a:pPr>
            <a:r>
              <a:rPr lang="lt-LT" sz="2200" dirty="0"/>
              <a:t> </a:t>
            </a:r>
            <a:r>
              <a:rPr lang="lt-LT" sz="2200" b="1" dirty="0"/>
              <a:t>Atsakymas: </a:t>
            </a:r>
          </a:p>
          <a:p>
            <a:pPr>
              <a:buFont typeface="Wingdings" panose="05000000000000000000" pitchFamily="2" charset="2"/>
              <a:buChar char="§"/>
            </a:pPr>
            <a:r>
              <a:rPr lang="lt-LT" sz="2200" dirty="0"/>
              <a:t> DK numatytos informavimo ir konsultavimo procedūros. </a:t>
            </a:r>
          </a:p>
          <a:p>
            <a:pPr>
              <a:buFont typeface="Wingdings" panose="05000000000000000000" pitchFamily="2" charset="2"/>
              <a:buChar char="§"/>
            </a:pPr>
            <a:r>
              <a:rPr lang="lt-LT" sz="2200" dirty="0"/>
              <a:t> Galutinė pareigybių lentelė turi būti pristatyta ir aptarta kartu su darbuotojų atstovais, dėl vidinio teisingumo rekomenduojama bendruosius grupavimo principus aptarti ir su darbuotojais. </a:t>
            </a:r>
          </a:p>
          <a:p>
            <a:pPr>
              <a:buFont typeface="Wingdings" panose="05000000000000000000" pitchFamily="2" charset="2"/>
              <a:buChar char="§"/>
            </a:pPr>
            <a:r>
              <a:rPr lang="lt-LT" sz="2200" dirty="0"/>
              <a:t>Visos pareigybių grupės turi būti nurodytos darbo apmokėjimo sistemoje. Darbo užmokesčio struktūros turėtų leisti palyginti skirtingų darbų vertę toje pačioje organizacinėje struktūroje, jas turėtų būti galima pagrįsti lyties požiūriu neutraliomis darbo vertinimo ir pareigybių klasifikavimo sistemomis, rodikliais arba lyties požiūriu neutraliais modeliais. </a:t>
            </a: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5529BA00-9813-B4B6-7284-DC6B1A348D14}"/>
              </a:ext>
            </a:extLst>
          </p:cNvPr>
          <p:cNvSpPr>
            <a:spLocks noGrp="1"/>
          </p:cNvSpPr>
          <p:nvPr>
            <p:ph type="sldNum" sz="quarter" idx="12"/>
          </p:nvPr>
        </p:nvSpPr>
        <p:spPr/>
        <p:txBody>
          <a:bodyPr/>
          <a:lstStyle/>
          <a:p>
            <a:fld id="{AAC5D395-959B-406E-8C28-9588A3E7F214}" type="slidenum">
              <a:rPr lang="en-US" smtClean="0"/>
              <a:t>37</a:t>
            </a:fld>
            <a:endParaRPr lang="en-US"/>
          </a:p>
        </p:txBody>
      </p:sp>
    </p:spTree>
    <p:extLst>
      <p:ext uri="{BB962C8B-B14F-4D97-AF65-F5344CB8AC3E}">
        <p14:creationId xmlns:p14="http://schemas.microsoft.com/office/powerpoint/2010/main" val="758183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7A9-ACDC-CAB6-1E25-B6A42C974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CD4AC-35AF-5D67-CE33-E445208E2FFB}"/>
              </a:ext>
            </a:extLst>
          </p:cNvPr>
          <p:cNvSpPr>
            <a:spLocks noGrp="1"/>
          </p:cNvSpPr>
          <p:nvPr>
            <p:ph type="title"/>
          </p:nvPr>
        </p:nvSpPr>
        <p:spPr/>
        <p:txBody>
          <a:bodyPr>
            <a:normAutofit/>
          </a:bodyPr>
          <a:lstStyle/>
          <a:p>
            <a:r>
              <a:rPr lang="lt-LT" dirty="0"/>
              <a:t>Klausimas</a:t>
            </a:r>
          </a:p>
        </p:txBody>
      </p:sp>
      <p:sp>
        <p:nvSpPr>
          <p:cNvPr id="3" name="Content Placeholder 2">
            <a:extLst>
              <a:ext uri="{FF2B5EF4-FFF2-40B4-BE49-F238E27FC236}">
                <a16:creationId xmlns:a16="http://schemas.microsoft.com/office/drawing/2014/main" id="{34B793D2-110D-D6C0-A59B-88A2478FFF78}"/>
              </a:ext>
            </a:extLst>
          </p:cNvPr>
          <p:cNvSpPr>
            <a:spLocks noGrp="1"/>
          </p:cNvSpPr>
          <p:nvPr>
            <p:ph idx="1"/>
          </p:nvPr>
        </p:nvSpPr>
        <p:spPr>
          <a:xfrm>
            <a:off x="1097280" y="1845733"/>
            <a:ext cx="10058400" cy="4342415"/>
          </a:xfrm>
        </p:spPr>
        <p:txBody>
          <a:bodyPr>
            <a:normAutofit/>
          </a:bodyPr>
          <a:lstStyle/>
          <a:p>
            <a:pPr>
              <a:buFont typeface="Wingdings" panose="05000000000000000000" pitchFamily="2" charset="2"/>
              <a:buChar char="§"/>
            </a:pPr>
            <a:r>
              <a:rPr lang="lt-LT" sz="2200" dirty="0"/>
              <a:t> Kokie pagrindiniai pokyčiai viešinime.</a:t>
            </a:r>
          </a:p>
          <a:p>
            <a:pPr>
              <a:buFont typeface="Wingdings" panose="05000000000000000000" pitchFamily="2" charset="2"/>
              <a:buChar char="§"/>
            </a:pPr>
            <a:r>
              <a:rPr lang="lt-LT" sz="2200" dirty="0"/>
              <a:t> </a:t>
            </a:r>
            <a:r>
              <a:rPr lang="lt-LT" sz="2200" b="1" dirty="0"/>
              <a:t>Atsakymas: </a:t>
            </a:r>
          </a:p>
          <a:p>
            <a:pPr>
              <a:buFont typeface="Wingdings" panose="05000000000000000000" pitchFamily="2" charset="2"/>
              <a:buChar char="§"/>
            </a:pPr>
            <a:r>
              <a:rPr lang="lt-LT" sz="2200" dirty="0"/>
              <a:t> DK numatytos informavimo ir konsultavimo procedūros. </a:t>
            </a:r>
          </a:p>
          <a:p>
            <a:pPr>
              <a:buFont typeface="Wingdings" panose="05000000000000000000" pitchFamily="2" charset="2"/>
              <a:buChar char="§"/>
            </a:pPr>
            <a:r>
              <a:rPr lang="lt-LT" sz="2200" dirty="0"/>
              <a:t> Galutinė pareigybių lentelė turi būti pristatyta ir aptarta kartu su darbuotojų atstovais, dėl vidinio teisingumo rekomenduojama bendruosius grupavimo principus aptarti ir su darbuotojais. </a:t>
            </a:r>
          </a:p>
          <a:p>
            <a:pPr>
              <a:buFont typeface="Wingdings" panose="05000000000000000000" pitchFamily="2" charset="2"/>
              <a:buChar char="§"/>
            </a:pPr>
            <a:r>
              <a:rPr lang="lt-LT" sz="2200" dirty="0"/>
              <a:t>Visos pareigybių grupės turi būti nurodytos darbo apmokėjimo sistemoje. Darbo užmokesčio struktūros turėtų leisti palyginti skirtingų darbų vertę toje pačioje organizacinėje struktūroje, jas turėtų būti galima pagrįsti lyties požiūriu neutraliomis darbo vertinimo ir pareigybių klasifikavimo sistemomis, rodikliais arba lyties požiūriu neutraliais modeliais. </a:t>
            </a:r>
            <a:endParaRPr lang="lt-LT" sz="2400" dirty="0"/>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A4BFA07C-45F0-C828-A165-3F987D812CE3}"/>
              </a:ext>
            </a:extLst>
          </p:cNvPr>
          <p:cNvSpPr>
            <a:spLocks noGrp="1"/>
          </p:cNvSpPr>
          <p:nvPr>
            <p:ph type="sldNum" sz="quarter" idx="12"/>
          </p:nvPr>
        </p:nvSpPr>
        <p:spPr/>
        <p:txBody>
          <a:bodyPr/>
          <a:lstStyle/>
          <a:p>
            <a:fld id="{AAC5D395-959B-406E-8C28-9588A3E7F214}" type="slidenum">
              <a:rPr lang="en-US" smtClean="0"/>
              <a:t>38</a:t>
            </a:fld>
            <a:endParaRPr lang="en-US"/>
          </a:p>
        </p:txBody>
      </p:sp>
    </p:spTree>
    <p:extLst>
      <p:ext uri="{BB962C8B-B14F-4D97-AF65-F5344CB8AC3E}">
        <p14:creationId xmlns:p14="http://schemas.microsoft.com/office/powerpoint/2010/main" val="507441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8B3F6-487A-1185-478A-F61F0BC69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98F83-C188-9B0C-4B52-20B7BE1D1572}"/>
              </a:ext>
            </a:extLst>
          </p:cNvPr>
          <p:cNvSpPr>
            <a:spLocks noGrp="1"/>
          </p:cNvSpPr>
          <p:nvPr>
            <p:ph type="title"/>
          </p:nvPr>
        </p:nvSpPr>
        <p:spPr/>
        <p:txBody>
          <a:bodyPr>
            <a:normAutofit/>
          </a:bodyPr>
          <a:lstStyle/>
          <a:p>
            <a:r>
              <a:rPr lang="lt-LT" dirty="0"/>
              <a:t>Klausimas</a:t>
            </a:r>
          </a:p>
        </p:txBody>
      </p:sp>
      <p:sp>
        <p:nvSpPr>
          <p:cNvPr id="3" name="Content Placeholder 2">
            <a:extLst>
              <a:ext uri="{FF2B5EF4-FFF2-40B4-BE49-F238E27FC236}">
                <a16:creationId xmlns:a16="http://schemas.microsoft.com/office/drawing/2014/main" id="{DFD8995A-441E-8B2F-D119-B83B4B054C38}"/>
              </a:ext>
            </a:extLst>
          </p:cNvPr>
          <p:cNvSpPr>
            <a:spLocks noGrp="1"/>
          </p:cNvSpPr>
          <p:nvPr>
            <p:ph idx="1"/>
          </p:nvPr>
        </p:nvSpPr>
        <p:spPr>
          <a:xfrm>
            <a:off x="1097280" y="1845733"/>
            <a:ext cx="10058400" cy="4342415"/>
          </a:xfrm>
        </p:spPr>
        <p:txBody>
          <a:bodyPr>
            <a:normAutofit fontScale="92500"/>
          </a:bodyPr>
          <a:lstStyle/>
          <a:p>
            <a:pPr>
              <a:buFont typeface="Wingdings" panose="05000000000000000000" pitchFamily="2" charset="2"/>
              <a:buChar char="§"/>
            </a:pPr>
            <a:r>
              <a:rPr lang="lt-LT" sz="2200" dirty="0"/>
              <a:t> </a:t>
            </a:r>
            <a:r>
              <a:rPr lang="lt-LT" sz="2200" b="1" dirty="0"/>
              <a:t>Nepedagoginių darbuotojų koeficientų skirtumai.</a:t>
            </a:r>
          </a:p>
          <a:p>
            <a:pPr>
              <a:buFont typeface="Wingdings" panose="05000000000000000000" pitchFamily="2" charset="2"/>
              <a:buChar char="§"/>
            </a:pPr>
            <a:r>
              <a:rPr lang="lt-LT" sz="2200" dirty="0"/>
              <a:t>Ar darbo apmokėjimo sistemoje reikėtų papildomai numatyti nuostatą, kad tos pačios pareigybės darbuotojų pareiginės algos koeficientai gali skirtis, kai jie nustatomi vadovaujantis Lietuvos Respublikos valstybės ir savivaldybių įstaigų darbuotojų darbo apmokėjimo įstatymu ir yra pagrįsti objektyviais kriterijais (darbo stažu, kvalifikacija, veiklos sudėtingumu ar kitais kriterijais), siekiant atitikti darbo užmokesčio skaidrumo reikalavimus, jei  į tas pačias pareigas bus priimami nauji darbuotojai su mažesniais koeficientais, o jau dirbančių darbuotojų koeficientai dėl anksčiau nustatytų sąlygų, sukaupto stažo ar kintamosios dalies bus didesni? Šiai dienai dirbančios mokinio padėjėjos turi koeficientą su kintamąja dalimi pridėta, bet naujai priimama kintamosios dalies neturi "užsidirbusi", vadinasi, jos koeficientas bus mažesnis. Koks sakinys turi atsirasti DAS, kad direktorius galėtų pagrįsti šį skirtumą.</a:t>
            </a:r>
          </a:p>
          <a:p>
            <a:pPr>
              <a:buFont typeface="Wingdings" panose="05000000000000000000" pitchFamily="2" charset="2"/>
              <a:buChar char="§"/>
            </a:pPr>
            <a:r>
              <a:rPr lang="lt-LT" sz="2200" b="1" dirty="0"/>
              <a:t>Atsakymas: </a:t>
            </a:r>
          </a:p>
          <a:p>
            <a:pPr>
              <a:buFont typeface="Wingdings" panose="05000000000000000000" pitchFamily="2" charset="2"/>
              <a:buChar char="§"/>
            </a:pPr>
            <a:r>
              <a:rPr lang="lt-LT" sz="2200" dirty="0"/>
              <a:t> Darbo stažas yra įstatyme numatytas objektyvus kriterijus. </a:t>
            </a:r>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E306BC13-6BE7-6245-C08A-D97EBECF3DE2}"/>
              </a:ext>
            </a:extLst>
          </p:cNvPr>
          <p:cNvSpPr>
            <a:spLocks noGrp="1"/>
          </p:cNvSpPr>
          <p:nvPr>
            <p:ph type="sldNum" sz="quarter" idx="12"/>
          </p:nvPr>
        </p:nvSpPr>
        <p:spPr/>
        <p:txBody>
          <a:bodyPr/>
          <a:lstStyle/>
          <a:p>
            <a:fld id="{AAC5D395-959B-406E-8C28-9588A3E7F214}" type="slidenum">
              <a:rPr lang="en-US" smtClean="0"/>
              <a:t>39</a:t>
            </a:fld>
            <a:endParaRPr lang="en-US"/>
          </a:p>
        </p:txBody>
      </p:sp>
    </p:spTree>
    <p:extLst>
      <p:ext uri="{BB962C8B-B14F-4D97-AF65-F5344CB8AC3E}">
        <p14:creationId xmlns:p14="http://schemas.microsoft.com/office/powerpoint/2010/main" val="15546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0C36-665D-86A1-3FCA-C794E61AF97E}"/>
              </a:ext>
            </a:extLst>
          </p:cNvPr>
          <p:cNvSpPr>
            <a:spLocks noGrp="1"/>
          </p:cNvSpPr>
          <p:nvPr>
            <p:ph type="title"/>
          </p:nvPr>
        </p:nvSpPr>
        <p:spPr/>
        <p:txBody>
          <a:bodyPr>
            <a:normAutofit/>
          </a:bodyPr>
          <a:lstStyle/>
          <a:p>
            <a:r>
              <a:rPr lang="lt-LT" dirty="0"/>
              <a:t>Turinys:</a:t>
            </a:r>
          </a:p>
        </p:txBody>
      </p:sp>
      <p:sp>
        <p:nvSpPr>
          <p:cNvPr id="3" name="Content Placeholder 2">
            <a:extLst>
              <a:ext uri="{FF2B5EF4-FFF2-40B4-BE49-F238E27FC236}">
                <a16:creationId xmlns:a16="http://schemas.microsoft.com/office/drawing/2014/main" id="{DE9F6870-A655-13C0-A04A-FE4D2A68ABF5}"/>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
            </a:r>
            <a:r>
              <a:rPr lang="lt-LT" sz="2400" dirty="0"/>
              <a:t>Direktyvos esmė: priėmimas; sprendžiamos problemos; tikslai ir priemonės.</a:t>
            </a:r>
          </a:p>
          <a:p>
            <a:pPr>
              <a:buFont typeface="Wingdings" panose="05000000000000000000" pitchFamily="2" charset="2"/>
              <a:buChar char="§"/>
            </a:pPr>
            <a:r>
              <a:rPr lang="lt-LT" sz="2400" dirty="0"/>
              <a:t>  Numatomi pokyčiai: </a:t>
            </a:r>
            <a:r>
              <a:rPr lang="lt-LT" sz="2400" dirty="0" err="1"/>
              <a:t>ikisutartiniai</a:t>
            </a:r>
            <a:r>
              <a:rPr lang="lt-LT" sz="2400" dirty="0"/>
              <a:t> santykiai; darbo apmokėjimo sistemos; sankcijos ir priežiūra.</a:t>
            </a:r>
          </a:p>
          <a:p>
            <a:pPr>
              <a:buFont typeface="Wingdings" panose="05000000000000000000" pitchFamily="2" charset="2"/>
              <a:buChar char="§"/>
            </a:pPr>
            <a:r>
              <a:rPr lang="lt-LT" sz="2400" dirty="0"/>
              <a:t>  Informacijos teikimas: duomenų teikimas Sodrai; duomenų perdavimas darbuotojams.</a:t>
            </a:r>
          </a:p>
          <a:p>
            <a:pPr>
              <a:buFont typeface="Wingdings" panose="05000000000000000000" pitchFamily="2" charset="2"/>
              <a:buChar char="§"/>
            </a:pPr>
            <a:r>
              <a:rPr lang="lt-LT" sz="2400" dirty="0"/>
              <a:t>  Švietimo įstaigos vadovo funkcijos: pasiruošimas; galimi ginčai. </a:t>
            </a:r>
          </a:p>
          <a:p>
            <a:pPr>
              <a:buFont typeface="Wingdings" panose="05000000000000000000" pitchFamily="2" charset="2"/>
              <a:buChar char="§"/>
            </a:pPr>
            <a:r>
              <a:rPr lang="lt-LT" sz="2400"/>
              <a:t>  Atsakymai </a:t>
            </a:r>
            <a:r>
              <a:rPr lang="lt-LT" sz="2400" dirty="0"/>
              <a:t>į iš anksto užduotus klausimus. </a:t>
            </a:r>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57374A49-24FC-9FAC-E7FF-E8BBB5CB7A85}"/>
              </a:ext>
            </a:extLst>
          </p:cNvPr>
          <p:cNvSpPr>
            <a:spLocks noGrp="1"/>
          </p:cNvSpPr>
          <p:nvPr>
            <p:ph type="sldNum" sz="quarter" idx="12"/>
          </p:nvPr>
        </p:nvSpPr>
        <p:spPr/>
        <p:txBody>
          <a:bodyPr/>
          <a:lstStyle/>
          <a:p>
            <a:fld id="{AAC5D395-959B-406E-8C28-9588A3E7F214}" type="slidenum">
              <a:rPr lang="en-US" smtClean="0"/>
              <a:t>4</a:t>
            </a:fld>
            <a:endParaRPr lang="en-US"/>
          </a:p>
        </p:txBody>
      </p:sp>
    </p:spTree>
    <p:extLst>
      <p:ext uri="{BB962C8B-B14F-4D97-AF65-F5344CB8AC3E}">
        <p14:creationId xmlns:p14="http://schemas.microsoft.com/office/powerpoint/2010/main" val="988936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1A6E6-162F-3BDE-757D-85F97C7EA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E5A1E-8F0A-3C02-D77B-AAF73C6877E3}"/>
              </a:ext>
            </a:extLst>
          </p:cNvPr>
          <p:cNvSpPr>
            <a:spLocks noGrp="1"/>
          </p:cNvSpPr>
          <p:nvPr>
            <p:ph type="title"/>
          </p:nvPr>
        </p:nvSpPr>
        <p:spPr/>
        <p:txBody>
          <a:bodyPr>
            <a:normAutofit/>
          </a:bodyPr>
          <a:lstStyle/>
          <a:p>
            <a:r>
              <a:rPr lang="lt-LT" dirty="0"/>
              <a:t>Klausimas</a:t>
            </a:r>
          </a:p>
        </p:txBody>
      </p:sp>
      <p:sp>
        <p:nvSpPr>
          <p:cNvPr id="3" name="Content Placeholder 2">
            <a:extLst>
              <a:ext uri="{FF2B5EF4-FFF2-40B4-BE49-F238E27FC236}">
                <a16:creationId xmlns:a16="http://schemas.microsoft.com/office/drawing/2014/main" id="{16DEB8FB-8385-A8B8-CC37-1A3C6C3BBD2A}"/>
              </a:ext>
            </a:extLst>
          </p:cNvPr>
          <p:cNvSpPr>
            <a:spLocks noGrp="1"/>
          </p:cNvSpPr>
          <p:nvPr>
            <p:ph idx="1"/>
          </p:nvPr>
        </p:nvSpPr>
        <p:spPr>
          <a:xfrm>
            <a:off x="1097280" y="1845733"/>
            <a:ext cx="10058400" cy="4342415"/>
          </a:xfrm>
        </p:spPr>
        <p:txBody>
          <a:bodyPr>
            <a:normAutofit/>
          </a:bodyPr>
          <a:lstStyle/>
          <a:p>
            <a:pPr>
              <a:buFont typeface="Wingdings" panose="05000000000000000000" pitchFamily="2" charset="2"/>
              <a:buChar char="§"/>
            </a:pPr>
            <a:r>
              <a:rPr lang="lt-LT" sz="2200" dirty="0"/>
              <a:t> </a:t>
            </a:r>
            <a:r>
              <a:rPr lang="lt-LT" sz="2200" b="1" dirty="0"/>
              <a:t>Įstaigos dokumentai.</a:t>
            </a:r>
          </a:p>
          <a:p>
            <a:pPr>
              <a:buFont typeface="Wingdings" panose="05000000000000000000" pitchFamily="2" charset="2"/>
              <a:buChar char="§"/>
            </a:pPr>
            <a:r>
              <a:rPr lang="lt-LT" sz="2200" dirty="0"/>
              <a:t>Kokiuose mokyklos dokumentuose (be DAS) turi būti numatytos informavimo apie darbo užmokestį procedūros? Kaip turėtų būti suformuluota?</a:t>
            </a:r>
          </a:p>
          <a:p>
            <a:pPr>
              <a:buFont typeface="Wingdings" panose="05000000000000000000" pitchFamily="2" charset="2"/>
              <a:buChar char="§"/>
            </a:pPr>
            <a:r>
              <a:rPr lang="lt-LT" sz="2200" dirty="0"/>
              <a:t>Kokia forma mokyklos direktorius privalo informuoti darbuotojus kasmet apie teisę gauti informaciją apie savo DU ir tos pačios kategorijos VDU?</a:t>
            </a:r>
          </a:p>
          <a:p>
            <a:pPr>
              <a:buFont typeface="Wingdings" panose="05000000000000000000" pitchFamily="2" charset="2"/>
              <a:buChar char="§"/>
            </a:pPr>
            <a:r>
              <a:rPr lang="lt-LT" sz="2200" b="1" dirty="0"/>
              <a:t>Atsakymas: </a:t>
            </a:r>
          </a:p>
          <a:p>
            <a:pPr>
              <a:buFont typeface="Wingdings" panose="05000000000000000000" pitchFamily="2" charset="2"/>
              <a:buChar char="§"/>
            </a:pPr>
            <a:r>
              <a:rPr lang="lt-LT" sz="2200" dirty="0"/>
              <a:t> Darbo tvarkos taisyklėse arba kolektyvinėje sutartyje. </a:t>
            </a:r>
          </a:p>
          <a:p>
            <a:pPr>
              <a:buFont typeface="Wingdings" panose="05000000000000000000" pitchFamily="2" charset="2"/>
              <a:buChar char="§"/>
            </a:pPr>
            <a:r>
              <a:rPr lang="lt-LT" sz="2200" dirty="0"/>
              <a:t> Forma kol kas nėra nustatyta. Pats mokyklos direktorius pasirenka formą. Pvz. visuotiniame darbuotojų susirinkime arba el. laišku visiems darbuotojams. </a:t>
            </a:r>
          </a:p>
          <a:p>
            <a:pPr>
              <a:buFont typeface="Wingdings" panose="05000000000000000000" pitchFamily="2" charset="2"/>
              <a:buChar char="§"/>
            </a:pP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CA594BD5-4185-63B4-168C-18C45E283F0F}"/>
              </a:ext>
            </a:extLst>
          </p:cNvPr>
          <p:cNvSpPr>
            <a:spLocks noGrp="1"/>
          </p:cNvSpPr>
          <p:nvPr>
            <p:ph type="sldNum" sz="quarter" idx="12"/>
          </p:nvPr>
        </p:nvSpPr>
        <p:spPr/>
        <p:txBody>
          <a:bodyPr/>
          <a:lstStyle/>
          <a:p>
            <a:fld id="{AAC5D395-959B-406E-8C28-9588A3E7F214}" type="slidenum">
              <a:rPr lang="en-US" smtClean="0"/>
              <a:t>40</a:t>
            </a:fld>
            <a:endParaRPr lang="en-US"/>
          </a:p>
        </p:txBody>
      </p:sp>
    </p:spTree>
    <p:extLst>
      <p:ext uri="{BB962C8B-B14F-4D97-AF65-F5344CB8AC3E}">
        <p14:creationId xmlns:p14="http://schemas.microsoft.com/office/powerpoint/2010/main" val="41510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76DCD-893F-B36E-3519-34033AD15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70FCB-F4BF-661B-5AAA-72E997F8DDE2}"/>
              </a:ext>
            </a:extLst>
          </p:cNvPr>
          <p:cNvSpPr>
            <a:spLocks noGrp="1"/>
          </p:cNvSpPr>
          <p:nvPr>
            <p:ph type="title"/>
          </p:nvPr>
        </p:nvSpPr>
        <p:spPr/>
        <p:txBody>
          <a:bodyPr>
            <a:normAutofit/>
          </a:bodyPr>
          <a:lstStyle/>
          <a:p>
            <a:r>
              <a:rPr lang="lt-LT" dirty="0"/>
              <a:t>Klausimas</a:t>
            </a:r>
          </a:p>
        </p:txBody>
      </p:sp>
      <p:sp>
        <p:nvSpPr>
          <p:cNvPr id="3" name="Content Placeholder 2">
            <a:extLst>
              <a:ext uri="{FF2B5EF4-FFF2-40B4-BE49-F238E27FC236}">
                <a16:creationId xmlns:a16="http://schemas.microsoft.com/office/drawing/2014/main" id="{871730A4-8B00-E3BA-52EF-9713D11819CF}"/>
              </a:ext>
            </a:extLst>
          </p:cNvPr>
          <p:cNvSpPr>
            <a:spLocks noGrp="1"/>
          </p:cNvSpPr>
          <p:nvPr>
            <p:ph idx="1"/>
          </p:nvPr>
        </p:nvSpPr>
        <p:spPr>
          <a:xfrm>
            <a:off x="1097280" y="1845733"/>
            <a:ext cx="10058400" cy="4342415"/>
          </a:xfrm>
        </p:spPr>
        <p:txBody>
          <a:bodyPr>
            <a:normAutofit/>
          </a:bodyPr>
          <a:lstStyle/>
          <a:p>
            <a:pPr>
              <a:buFont typeface="Wingdings" panose="05000000000000000000" pitchFamily="2" charset="2"/>
              <a:buChar char="§"/>
            </a:pPr>
            <a:r>
              <a:rPr lang="lt-LT" sz="2200" dirty="0"/>
              <a:t> </a:t>
            </a:r>
            <a:r>
              <a:rPr lang="lt-LT" sz="2200" b="1" dirty="0"/>
              <a:t>Pareigybės.</a:t>
            </a:r>
          </a:p>
          <a:p>
            <a:pPr>
              <a:buFont typeface="Wingdings" panose="05000000000000000000" pitchFamily="2" charset="2"/>
              <a:buChar char="§"/>
            </a:pPr>
            <a:r>
              <a:rPr lang="lt-LT" sz="2200" dirty="0"/>
              <a:t> Ar dabartinis darbuotojų skirstymas pagal pareigybių lygius (A, B, C, D) jau laikytinas pakankamu „vienodos vertės darbo“ grupavimu pagal Direktyvą, ar būtina kurti papildomą pareigybių vertinimo sistemą?</a:t>
            </a:r>
          </a:p>
          <a:p>
            <a:pPr>
              <a:buFont typeface="Wingdings" panose="05000000000000000000" pitchFamily="2" charset="2"/>
              <a:buChar char="§"/>
            </a:pPr>
            <a:r>
              <a:rPr lang="lt-LT" sz="2200" b="1" dirty="0"/>
              <a:t> Atsakymas: </a:t>
            </a:r>
          </a:p>
          <a:p>
            <a:pPr>
              <a:buFont typeface="Wingdings" panose="05000000000000000000" pitchFamily="2" charset="2"/>
              <a:buChar char="§"/>
            </a:pPr>
            <a:r>
              <a:rPr lang="lt-LT" sz="2200" dirty="0"/>
              <a:t> Reikėtų koreguoti nes pagal Direktyvą privalomi pareigybių vertinimo kriterijai (įgūdžiai (+socialiniai emociniai), pastangos, atsakomybė, darbo sąlygos ir kt.) truputį skiriasi nuo Darbo apmokėjimo įstatymo kriterijų </a:t>
            </a:r>
            <a:endParaRPr lang="lt-LT" sz="2400" dirty="0"/>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BD32D091-CBED-E76E-EECD-CDBCE2A8DEF6}"/>
              </a:ext>
            </a:extLst>
          </p:cNvPr>
          <p:cNvSpPr>
            <a:spLocks noGrp="1"/>
          </p:cNvSpPr>
          <p:nvPr>
            <p:ph type="sldNum" sz="quarter" idx="12"/>
          </p:nvPr>
        </p:nvSpPr>
        <p:spPr/>
        <p:txBody>
          <a:bodyPr/>
          <a:lstStyle/>
          <a:p>
            <a:fld id="{AAC5D395-959B-406E-8C28-9588A3E7F214}" type="slidenum">
              <a:rPr lang="en-US" smtClean="0"/>
              <a:t>41</a:t>
            </a:fld>
            <a:endParaRPr lang="en-US"/>
          </a:p>
        </p:txBody>
      </p:sp>
    </p:spTree>
    <p:extLst>
      <p:ext uri="{BB962C8B-B14F-4D97-AF65-F5344CB8AC3E}">
        <p14:creationId xmlns:p14="http://schemas.microsoft.com/office/powerpoint/2010/main" val="1528646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F2E42-B06D-38C0-0519-99902FF75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33CE6-E21D-508F-F798-D91C5FC2FBE0}"/>
              </a:ext>
            </a:extLst>
          </p:cNvPr>
          <p:cNvSpPr>
            <a:spLocks noGrp="1"/>
          </p:cNvSpPr>
          <p:nvPr>
            <p:ph type="title"/>
          </p:nvPr>
        </p:nvSpPr>
        <p:spPr/>
        <p:txBody>
          <a:bodyPr>
            <a:normAutofit/>
          </a:bodyPr>
          <a:lstStyle/>
          <a:p>
            <a:r>
              <a:rPr lang="lt-LT" b="1" dirty="0"/>
              <a:t>Klausimai, diskusija</a:t>
            </a:r>
          </a:p>
        </p:txBody>
      </p:sp>
      <p:pic>
        <p:nvPicPr>
          <p:cNvPr id="4" name="Content Placeholder 3">
            <a:extLst>
              <a:ext uri="{FF2B5EF4-FFF2-40B4-BE49-F238E27FC236}">
                <a16:creationId xmlns:a16="http://schemas.microsoft.com/office/drawing/2014/main" id="{2E73F073-0C77-4349-F380-17DF2C7E55EE}"/>
              </a:ext>
            </a:extLst>
          </p:cNvPr>
          <p:cNvPicPr>
            <a:picLocks noGrp="1" noChangeAspect="1"/>
          </p:cNvPicPr>
          <p:nvPr>
            <p:ph idx="1"/>
          </p:nvPr>
        </p:nvPicPr>
        <p:blipFill>
          <a:blip r:embed="rId3"/>
          <a:stretch>
            <a:fillRect/>
          </a:stretch>
        </p:blipFill>
        <p:spPr>
          <a:xfrm>
            <a:off x="3605248" y="2272528"/>
            <a:ext cx="5041829" cy="3170195"/>
          </a:xfrm>
          <a:prstGeom prst="rect">
            <a:avLst/>
          </a:prstGeom>
        </p:spPr>
      </p:pic>
      <p:sp>
        <p:nvSpPr>
          <p:cNvPr id="3" name="Skaidrės numerio vietos rezervavimo ženklas 2">
            <a:extLst>
              <a:ext uri="{FF2B5EF4-FFF2-40B4-BE49-F238E27FC236}">
                <a16:creationId xmlns:a16="http://schemas.microsoft.com/office/drawing/2014/main" id="{7C96E188-2CEF-8D6D-7BB8-436E582DAF03}"/>
              </a:ext>
            </a:extLst>
          </p:cNvPr>
          <p:cNvSpPr>
            <a:spLocks noGrp="1"/>
          </p:cNvSpPr>
          <p:nvPr>
            <p:ph type="sldNum" sz="quarter" idx="12"/>
          </p:nvPr>
        </p:nvSpPr>
        <p:spPr/>
        <p:txBody>
          <a:bodyPr/>
          <a:lstStyle/>
          <a:p>
            <a:fld id="{AAC5D395-959B-406E-8C28-9588A3E7F214}" type="slidenum">
              <a:rPr lang="en-US" smtClean="0"/>
              <a:t>42</a:t>
            </a:fld>
            <a:endParaRPr lang="en-US"/>
          </a:p>
        </p:txBody>
      </p:sp>
    </p:spTree>
    <p:extLst>
      <p:ext uri="{BB962C8B-B14F-4D97-AF65-F5344CB8AC3E}">
        <p14:creationId xmlns:p14="http://schemas.microsoft.com/office/powerpoint/2010/main" val="478425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56C-8766-B35F-03E6-2F93F20AD8E9}"/>
              </a:ext>
            </a:extLst>
          </p:cNvPr>
          <p:cNvSpPr>
            <a:spLocks noGrp="1"/>
          </p:cNvSpPr>
          <p:nvPr>
            <p:ph type="title"/>
          </p:nvPr>
        </p:nvSpPr>
        <p:spPr/>
        <p:txBody>
          <a:bodyPr/>
          <a:lstStyle/>
          <a:p>
            <a:r>
              <a:rPr lang="lt-LT" b="1" dirty="0"/>
              <a:t>Ačiū! Iki pasimatymo!</a:t>
            </a:r>
          </a:p>
        </p:txBody>
      </p:sp>
      <p:sp>
        <p:nvSpPr>
          <p:cNvPr id="4" name="Content Placeholder 3">
            <a:extLst>
              <a:ext uri="{FF2B5EF4-FFF2-40B4-BE49-F238E27FC236}">
                <a16:creationId xmlns:a16="http://schemas.microsoft.com/office/drawing/2014/main" id="{95C4DE13-5911-2FE6-F6E6-4748DD0C36A1}"/>
              </a:ext>
            </a:extLst>
          </p:cNvPr>
          <p:cNvSpPr>
            <a:spLocks noGrp="1"/>
          </p:cNvSpPr>
          <p:nvPr>
            <p:ph sz="half" idx="2"/>
          </p:nvPr>
        </p:nvSpPr>
        <p:spPr>
          <a:xfrm>
            <a:off x="5943601" y="1845735"/>
            <a:ext cx="3819832" cy="4023360"/>
          </a:xfrm>
        </p:spPr>
        <p:txBody>
          <a:bodyPr/>
          <a:lstStyle/>
          <a:p>
            <a:endParaRPr lang="lt-LT" b="1" dirty="0"/>
          </a:p>
          <a:p>
            <a:r>
              <a:rPr lang="lt-LT" b="1" dirty="0"/>
              <a:t>Romas Turonis</a:t>
            </a:r>
          </a:p>
          <a:p>
            <a:r>
              <a:rPr lang="lt-LT" dirty="0"/>
              <a:t>Teisininkas, darbo teisės specialistas</a:t>
            </a:r>
          </a:p>
          <a:p>
            <a:r>
              <a:rPr lang="lt-LT" dirty="0"/>
              <a:t>Lektorius, konsultantas</a:t>
            </a:r>
          </a:p>
          <a:p>
            <a:r>
              <a:rPr lang="lt-LT" dirty="0"/>
              <a:t>Telefonas: (</a:t>
            </a:r>
            <a:r>
              <a:rPr lang="en-US" dirty="0"/>
              <a:t>0</a:t>
            </a:r>
            <a:r>
              <a:rPr lang="lt-LT" dirty="0"/>
              <a:t>-699) 05735</a:t>
            </a:r>
          </a:p>
          <a:p>
            <a:r>
              <a:rPr lang="lt-LT" dirty="0"/>
              <a:t>El. paštas: lektorius.turonis@gmail.com</a:t>
            </a:r>
          </a:p>
          <a:p>
            <a:endParaRPr lang="en-US" dirty="0"/>
          </a:p>
        </p:txBody>
      </p:sp>
      <p:pic>
        <p:nvPicPr>
          <p:cNvPr id="8" name="Content Placeholder 7" descr="A person in a suit&#10;&#10;Description automatically generated">
            <a:extLst>
              <a:ext uri="{FF2B5EF4-FFF2-40B4-BE49-F238E27FC236}">
                <a16:creationId xmlns:a16="http://schemas.microsoft.com/office/drawing/2014/main" id="{6C2CBD47-7BF3-012C-39AC-5A315F7E08E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89020" y="1992168"/>
            <a:ext cx="2813493" cy="3587750"/>
          </a:xfrm>
        </p:spPr>
      </p:pic>
    </p:spTree>
    <p:extLst>
      <p:ext uri="{BB962C8B-B14F-4D97-AF65-F5344CB8AC3E}">
        <p14:creationId xmlns:p14="http://schemas.microsoft.com/office/powerpoint/2010/main" val="4177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F0E-9F3D-3A14-C8DF-0FDE67F57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0F10D-5ED9-AC5B-980F-45813C1F8C7D}"/>
              </a:ext>
            </a:extLst>
          </p:cNvPr>
          <p:cNvSpPr>
            <a:spLocks noGrp="1"/>
          </p:cNvSpPr>
          <p:nvPr>
            <p:ph type="title"/>
          </p:nvPr>
        </p:nvSpPr>
        <p:spPr/>
        <p:txBody>
          <a:bodyPr>
            <a:normAutofit/>
          </a:bodyPr>
          <a:lstStyle/>
          <a:p>
            <a:r>
              <a:rPr lang="lt-LT" dirty="0"/>
              <a:t>Klausimai:</a:t>
            </a:r>
          </a:p>
        </p:txBody>
      </p:sp>
      <p:sp>
        <p:nvSpPr>
          <p:cNvPr id="3" name="Content Placeholder 2">
            <a:extLst>
              <a:ext uri="{FF2B5EF4-FFF2-40B4-BE49-F238E27FC236}">
                <a16:creationId xmlns:a16="http://schemas.microsoft.com/office/drawing/2014/main" id="{28FA2604-6F72-F7E6-1B25-88C0A0A7CB81}"/>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
            </a:r>
            <a:r>
              <a:rPr lang="lt-LT" sz="2400" dirty="0"/>
              <a:t>Ką turėtų atlikti įstaigos vadovas iki šios direktyvos įgyvendinimo?</a:t>
            </a:r>
          </a:p>
          <a:p>
            <a:pPr>
              <a:buFont typeface="Wingdings" panose="05000000000000000000" pitchFamily="2" charset="2"/>
              <a:buChar char="§"/>
            </a:pPr>
            <a:r>
              <a:rPr lang="lt-LT" sz="2400" dirty="0"/>
              <a:t> Kaip šiems pokyčiams pasiruošti ikimokyklinėje įstaigoje?</a:t>
            </a:r>
          </a:p>
          <a:p>
            <a:pPr>
              <a:buFont typeface="Wingdings" panose="05000000000000000000" pitchFamily="2" charset="2"/>
              <a:buChar char="§"/>
            </a:pPr>
            <a:r>
              <a:rPr lang="lt-LT" sz="2400" dirty="0"/>
              <a:t> Kokius mokyklos teisės aktus reikės koreguoti?</a:t>
            </a:r>
          </a:p>
          <a:p>
            <a:pPr>
              <a:buFont typeface="Wingdings" panose="05000000000000000000" pitchFamily="2" charset="2"/>
              <a:buChar char="§"/>
            </a:pPr>
            <a:r>
              <a:rPr lang="lt-LT" sz="2400" dirty="0"/>
              <a:t> Kokie pagrindiniai pokyčiai viešinime.</a:t>
            </a:r>
          </a:p>
          <a:p>
            <a:pPr>
              <a:buFont typeface="Wingdings" panose="05000000000000000000" pitchFamily="2" charset="2"/>
              <a:buChar char="§"/>
            </a:pPr>
            <a:r>
              <a:rPr lang="lt-LT" sz="2400" dirty="0"/>
              <a:t> Aktualių pokyčių viešinimas?</a:t>
            </a:r>
          </a:p>
          <a:p>
            <a:pPr>
              <a:buFont typeface="Wingdings" panose="05000000000000000000" pitchFamily="2" charset="2"/>
              <a:buChar char="§"/>
            </a:pPr>
            <a:r>
              <a:rPr lang="lt-LT" sz="2400" dirty="0"/>
              <a:t> Kokius dokumentus reikia pasiruošti iki birželio mėn.</a:t>
            </a:r>
          </a:p>
          <a:p>
            <a:pPr>
              <a:buFont typeface="Wingdings" panose="05000000000000000000" pitchFamily="2" charset="2"/>
              <a:buChar char="§"/>
            </a:pPr>
            <a:r>
              <a:rPr lang="lt-LT" sz="2400" dirty="0"/>
              <a:t> DAS būtini pakeitimai ikimokyklinio ugdymo įstaigai</a:t>
            </a:r>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0E10C185-ABDE-D2F1-FDC3-A89F29C218A8}"/>
              </a:ext>
            </a:extLst>
          </p:cNvPr>
          <p:cNvSpPr>
            <a:spLocks noGrp="1"/>
          </p:cNvSpPr>
          <p:nvPr>
            <p:ph type="sldNum" sz="quarter" idx="12"/>
          </p:nvPr>
        </p:nvSpPr>
        <p:spPr/>
        <p:txBody>
          <a:bodyPr/>
          <a:lstStyle/>
          <a:p>
            <a:fld id="{AAC5D395-959B-406E-8C28-9588A3E7F214}" type="slidenum">
              <a:rPr lang="en-US" smtClean="0"/>
              <a:t>5</a:t>
            </a:fld>
            <a:endParaRPr lang="en-US"/>
          </a:p>
        </p:txBody>
      </p:sp>
    </p:spTree>
    <p:extLst>
      <p:ext uri="{BB962C8B-B14F-4D97-AF65-F5344CB8AC3E}">
        <p14:creationId xmlns:p14="http://schemas.microsoft.com/office/powerpoint/2010/main" val="234997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19755-03CC-81E1-83CD-ACBB2A3D3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9A695-22AA-C9AC-CA7F-AE519E141B55}"/>
              </a:ext>
            </a:extLst>
          </p:cNvPr>
          <p:cNvSpPr>
            <a:spLocks noGrp="1"/>
          </p:cNvSpPr>
          <p:nvPr>
            <p:ph type="title"/>
          </p:nvPr>
        </p:nvSpPr>
        <p:spPr/>
        <p:txBody>
          <a:bodyPr>
            <a:normAutofit/>
          </a:bodyPr>
          <a:lstStyle/>
          <a:p>
            <a:r>
              <a:rPr lang="lt-LT" dirty="0"/>
              <a:t>Klausimai:</a:t>
            </a:r>
          </a:p>
        </p:txBody>
      </p:sp>
      <p:sp>
        <p:nvSpPr>
          <p:cNvPr id="3" name="Content Placeholder 2">
            <a:extLst>
              <a:ext uri="{FF2B5EF4-FFF2-40B4-BE49-F238E27FC236}">
                <a16:creationId xmlns:a16="http://schemas.microsoft.com/office/drawing/2014/main" id="{533282B5-6AC8-9DC2-0A0D-F71C47B03A5D}"/>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
            </a:r>
            <a:r>
              <a:rPr lang="lt-LT" sz="2400" dirty="0"/>
              <a:t>Kokią informaciją ar duomenis reikia pateikti darbdaviui, jei prašoma paaiškinti darbo užmokesčio skirtumą tarp vienodą darbą atliekančių darbuotojų?</a:t>
            </a:r>
          </a:p>
          <a:p>
            <a:pPr>
              <a:buFont typeface="Wingdings" panose="05000000000000000000" pitchFamily="2" charset="2"/>
              <a:buChar char="§"/>
            </a:pPr>
            <a:r>
              <a:rPr lang="lt-LT" sz="2400" dirty="0"/>
              <a:t> Kaip reikės pagrįsti pvz., pavaduojančiam direktoriaus pavaduotojo ūkiui funkcijas, asmeniui skiriu 50 proc. priemoką, o pavaduojančiai mokytojo padėjėją, asmeniui skiriu 30 procentų priemoką </a:t>
            </a:r>
          </a:p>
          <a:p>
            <a:pPr>
              <a:buFont typeface="Wingdings" panose="05000000000000000000" pitchFamily="2" charset="2"/>
              <a:buChar char="§"/>
            </a:pPr>
            <a:r>
              <a:rPr lang="lt-LT" sz="2400" dirty="0"/>
              <a:t> Jei pagal metodiką nustačius darbuotojų grupes, grupėje yra tik vienas darbuotojas, kaip tokiu atveju bus skelbiamas jo darbo užmokestis?</a:t>
            </a:r>
          </a:p>
          <a:p>
            <a:pPr>
              <a:buFont typeface="Wingdings" panose="05000000000000000000" pitchFamily="2" charset="2"/>
              <a:buChar char="§"/>
            </a:pPr>
            <a:r>
              <a:rPr lang="lt-LT" sz="2400" dirty="0"/>
              <a:t> Kaip parengti objektyvius kriterijus atlygio nustatymo sistemoje (ne mokytojams) A, B, C pareigybių lygiams, prašau pateikti pavyzdžių.</a:t>
            </a:r>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5E5D8BEB-0013-750C-F7B7-5BC9EF27C602}"/>
              </a:ext>
            </a:extLst>
          </p:cNvPr>
          <p:cNvSpPr>
            <a:spLocks noGrp="1"/>
          </p:cNvSpPr>
          <p:nvPr>
            <p:ph type="sldNum" sz="quarter" idx="12"/>
          </p:nvPr>
        </p:nvSpPr>
        <p:spPr/>
        <p:txBody>
          <a:bodyPr/>
          <a:lstStyle/>
          <a:p>
            <a:fld id="{AAC5D395-959B-406E-8C28-9588A3E7F214}" type="slidenum">
              <a:rPr lang="en-US" smtClean="0"/>
              <a:t>6</a:t>
            </a:fld>
            <a:endParaRPr lang="en-US"/>
          </a:p>
        </p:txBody>
      </p:sp>
    </p:spTree>
    <p:extLst>
      <p:ext uri="{BB962C8B-B14F-4D97-AF65-F5344CB8AC3E}">
        <p14:creationId xmlns:p14="http://schemas.microsoft.com/office/powerpoint/2010/main" val="34920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3932E-CE16-767B-5DA5-FF89B322A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8E2E9-BEF0-81A0-0883-C91728383D2B}"/>
              </a:ext>
            </a:extLst>
          </p:cNvPr>
          <p:cNvSpPr>
            <a:spLocks noGrp="1"/>
          </p:cNvSpPr>
          <p:nvPr>
            <p:ph type="title"/>
          </p:nvPr>
        </p:nvSpPr>
        <p:spPr/>
        <p:txBody>
          <a:bodyPr>
            <a:normAutofit/>
          </a:bodyPr>
          <a:lstStyle/>
          <a:p>
            <a:r>
              <a:rPr lang="lt-LT" dirty="0"/>
              <a:t>Klausimai:</a:t>
            </a:r>
          </a:p>
        </p:txBody>
      </p:sp>
      <p:sp>
        <p:nvSpPr>
          <p:cNvPr id="3" name="Content Placeholder 2">
            <a:extLst>
              <a:ext uri="{FF2B5EF4-FFF2-40B4-BE49-F238E27FC236}">
                <a16:creationId xmlns:a16="http://schemas.microsoft.com/office/drawing/2014/main" id="{C0CE71A5-7346-A831-5097-FB4CA4D19521}"/>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
            </a:r>
            <a:r>
              <a:rPr lang="lt-LT" sz="2400" dirty="0"/>
              <a:t>Atsiradus naujoms direktyvoms, nutarimams ir t.t. įstaigos privalo kurti/atnaujinti SAVO aprašus ar tvarkas. Jau vos besuskaičiuojame, kiek jų turime, nors esame tik 50 darbuotojų lopšelis-darželis.</a:t>
            </a:r>
          </a:p>
          <a:p>
            <a:pPr>
              <a:buFont typeface="Wingdings" panose="05000000000000000000" pitchFamily="2" charset="2"/>
              <a:buChar char="§"/>
            </a:pPr>
            <a:r>
              <a:rPr lang="lt-LT" sz="2400" dirty="0"/>
              <a:t>Klausimas: gal galėtų teisininkai tiesiog pateikti gatavą tvarką/aprašą, užuot </a:t>
            </a:r>
            <a:r>
              <a:rPr lang="lt-LT" sz="2400" dirty="0" err="1"/>
              <a:t>apeliavę</a:t>
            </a:r>
            <a:r>
              <a:rPr lang="lt-LT" sz="2400" dirty="0"/>
              <a:t> į direktorių savarankiškumą, kompetencijas ir pan. Manau, nė vienas vadovas neįsižeistų gavęs „nuleistą“ gatavą dokumentą. Ačiū.</a:t>
            </a:r>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DCF4B94B-ECC0-4FFF-162E-5F508CF2E6F7}"/>
              </a:ext>
            </a:extLst>
          </p:cNvPr>
          <p:cNvSpPr>
            <a:spLocks noGrp="1"/>
          </p:cNvSpPr>
          <p:nvPr>
            <p:ph type="sldNum" sz="quarter" idx="12"/>
          </p:nvPr>
        </p:nvSpPr>
        <p:spPr/>
        <p:txBody>
          <a:bodyPr/>
          <a:lstStyle/>
          <a:p>
            <a:fld id="{AAC5D395-959B-406E-8C28-9588A3E7F214}" type="slidenum">
              <a:rPr lang="en-US" smtClean="0"/>
              <a:t>7</a:t>
            </a:fld>
            <a:endParaRPr lang="en-US"/>
          </a:p>
        </p:txBody>
      </p:sp>
    </p:spTree>
    <p:extLst>
      <p:ext uri="{BB962C8B-B14F-4D97-AF65-F5344CB8AC3E}">
        <p14:creationId xmlns:p14="http://schemas.microsoft.com/office/powerpoint/2010/main" val="49327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B57FE-5CCB-1134-B7FF-BA7853C80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192F6-DD95-C30C-CC64-AA64966CCEB3}"/>
              </a:ext>
            </a:extLst>
          </p:cNvPr>
          <p:cNvSpPr>
            <a:spLocks noGrp="1"/>
          </p:cNvSpPr>
          <p:nvPr>
            <p:ph type="title"/>
          </p:nvPr>
        </p:nvSpPr>
        <p:spPr/>
        <p:txBody>
          <a:bodyPr>
            <a:normAutofit/>
          </a:bodyPr>
          <a:lstStyle/>
          <a:p>
            <a:r>
              <a:rPr lang="lt-LT" dirty="0"/>
              <a:t>Direktyvos perkėlimas į nacionalinę teisę:</a:t>
            </a:r>
          </a:p>
        </p:txBody>
      </p:sp>
      <p:sp>
        <p:nvSpPr>
          <p:cNvPr id="3" name="Content Placeholder 2">
            <a:extLst>
              <a:ext uri="{FF2B5EF4-FFF2-40B4-BE49-F238E27FC236}">
                <a16:creationId xmlns:a16="http://schemas.microsoft.com/office/drawing/2014/main" id="{0B1DA42B-6386-C42E-27DB-EA4C0FCE9494}"/>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
            </a:r>
            <a:r>
              <a:rPr lang="lt-LT" sz="2400" dirty="0"/>
              <a:t>2023-05-10 Direktyvos priėmimas </a:t>
            </a:r>
          </a:p>
          <a:p>
            <a:pPr>
              <a:buFont typeface="Wingdings" panose="05000000000000000000" pitchFamily="2" charset="2"/>
              <a:buChar char="§"/>
            </a:pPr>
            <a:r>
              <a:rPr lang="lt-LT" sz="2400" dirty="0"/>
              <a:t>  Svarstymas. </a:t>
            </a:r>
          </a:p>
          <a:p>
            <a:pPr>
              <a:buFont typeface="Wingdings" panose="05000000000000000000" pitchFamily="2" charset="2"/>
              <a:buChar char="§"/>
            </a:pPr>
            <a:r>
              <a:rPr lang="lt-LT" sz="2400" dirty="0"/>
              <a:t>  2026-05-19 Svarstymas LR Seime</a:t>
            </a:r>
          </a:p>
          <a:p>
            <a:pPr>
              <a:buFont typeface="Wingdings" panose="05000000000000000000" pitchFamily="2" charset="2"/>
              <a:buChar char="§"/>
            </a:pPr>
            <a:r>
              <a:rPr lang="lt-LT" sz="2400" dirty="0"/>
              <a:t>  2026-06-07 Darbo kodekso ir kitų teisės aktų pakeitimų įsigaliojimas (įskaitant poįstatyminius teisės aktus)</a:t>
            </a:r>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9CC8645D-EEDA-C60A-5856-E558E9330761}"/>
              </a:ext>
            </a:extLst>
          </p:cNvPr>
          <p:cNvSpPr>
            <a:spLocks noGrp="1"/>
          </p:cNvSpPr>
          <p:nvPr>
            <p:ph type="sldNum" sz="quarter" idx="12"/>
          </p:nvPr>
        </p:nvSpPr>
        <p:spPr/>
        <p:txBody>
          <a:bodyPr/>
          <a:lstStyle/>
          <a:p>
            <a:fld id="{AAC5D395-959B-406E-8C28-9588A3E7F214}" type="slidenum">
              <a:rPr lang="en-US" smtClean="0"/>
              <a:t>8</a:t>
            </a:fld>
            <a:endParaRPr lang="en-US"/>
          </a:p>
        </p:txBody>
      </p:sp>
    </p:spTree>
    <p:extLst>
      <p:ext uri="{BB962C8B-B14F-4D97-AF65-F5344CB8AC3E}">
        <p14:creationId xmlns:p14="http://schemas.microsoft.com/office/powerpoint/2010/main" val="65953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BCC95-1630-D8D1-5809-CB6D2BC9B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A71E1-F774-F88D-FDE3-AE9D213D973F}"/>
              </a:ext>
            </a:extLst>
          </p:cNvPr>
          <p:cNvSpPr>
            <a:spLocks noGrp="1"/>
          </p:cNvSpPr>
          <p:nvPr>
            <p:ph type="title"/>
          </p:nvPr>
        </p:nvSpPr>
        <p:spPr/>
        <p:txBody>
          <a:bodyPr>
            <a:normAutofit/>
          </a:bodyPr>
          <a:lstStyle/>
          <a:p>
            <a:r>
              <a:rPr lang="lt-LT" dirty="0"/>
              <a:t>Kodėl ši Direktyva svarbi mums visiems?</a:t>
            </a:r>
          </a:p>
        </p:txBody>
      </p:sp>
      <p:sp>
        <p:nvSpPr>
          <p:cNvPr id="3" name="Content Placeholder 2">
            <a:extLst>
              <a:ext uri="{FF2B5EF4-FFF2-40B4-BE49-F238E27FC236}">
                <a16:creationId xmlns:a16="http://schemas.microsoft.com/office/drawing/2014/main" id="{2394837E-51C9-2407-1AE3-286FCC034EA6}"/>
              </a:ext>
            </a:extLst>
          </p:cNvPr>
          <p:cNvSpPr>
            <a:spLocks noGrp="1"/>
          </p:cNvSpPr>
          <p:nvPr>
            <p:ph idx="1"/>
          </p:nvPr>
        </p:nvSpPr>
        <p:spPr>
          <a:xfrm>
            <a:off x="1097280" y="1845734"/>
            <a:ext cx="10058400" cy="3906480"/>
          </a:xfrm>
        </p:spPr>
        <p:txBody>
          <a:bodyPr>
            <a:normAutofit/>
          </a:bodyPr>
          <a:lstStyle/>
          <a:p>
            <a:pPr>
              <a:buFont typeface="Wingdings" panose="05000000000000000000" pitchFamily="2" charset="2"/>
              <a:buChar char="§"/>
            </a:pPr>
            <a:r>
              <a:rPr lang="lt-LT" sz="2200" dirty="0"/>
              <a:t>  </a:t>
            </a:r>
            <a:r>
              <a:rPr lang="lt-LT" sz="2400" dirty="0"/>
              <a:t>Mažas darbuotojų įgalinimas užtikrinant savo teisę į teisingą darbo užmokestį. </a:t>
            </a:r>
          </a:p>
          <a:p>
            <a:pPr>
              <a:buFont typeface="Wingdings" panose="05000000000000000000" pitchFamily="2" charset="2"/>
              <a:buChar char="§"/>
            </a:pPr>
            <a:r>
              <a:rPr lang="lt-LT" sz="2400" dirty="0"/>
              <a:t>  Didelis skirtumas tarp vyrų ir moterų darbo užmokesčio / lėtas skirtumo mažėjimas</a:t>
            </a:r>
          </a:p>
          <a:p>
            <a:pPr>
              <a:buFont typeface="Wingdings" panose="05000000000000000000" pitchFamily="2" charset="2"/>
              <a:buChar char="§"/>
            </a:pPr>
            <a:r>
              <a:rPr lang="lt-LT" sz="2400" dirty="0"/>
              <a:t>  Didelio DU atotrūkio ilgalaikis poveikis moterų gyvenimo kokybei</a:t>
            </a:r>
          </a:p>
          <a:p>
            <a:pPr marL="0" indent="0">
              <a:buNone/>
            </a:pPr>
            <a:endParaRPr lang="lt-LT" sz="2400" dirty="0"/>
          </a:p>
          <a:p>
            <a:pPr>
              <a:buFont typeface="Wingdings" panose="05000000000000000000" pitchFamily="2" charset="2"/>
              <a:buChar char="§"/>
            </a:pPr>
            <a:endParaRPr lang="lt-LT" sz="2400" dirty="0"/>
          </a:p>
          <a:p>
            <a:pPr marL="216000" indent="-216000">
              <a:buFont typeface="Arial" panose="020B0604020202020204" pitchFamily="34" charset="0"/>
              <a:buChar char="•"/>
            </a:pPr>
            <a:endParaRPr lang="lt-LT" sz="2400" dirty="0"/>
          </a:p>
          <a:p>
            <a:pPr marL="216000" indent="-216000">
              <a:buFont typeface="Arial" panose="020B0604020202020204" pitchFamily="34" charset="0"/>
              <a:buChar char="•"/>
            </a:pPr>
            <a:endParaRPr lang="lt-LT" sz="2400" dirty="0"/>
          </a:p>
          <a:p>
            <a:pPr marL="0" indent="0">
              <a:buNone/>
            </a:pPr>
            <a:endParaRPr lang="lt-LT" sz="2400" dirty="0"/>
          </a:p>
          <a:p>
            <a:pPr marL="216000" indent="-216000">
              <a:buFont typeface="Arial" panose="020B0604020202020204" pitchFamily="34" charset="0"/>
              <a:buChar char="•"/>
            </a:pPr>
            <a:endParaRPr lang="lt-LT" sz="2800" dirty="0"/>
          </a:p>
          <a:p>
            <a:pPr marL="0" indent="0">
              <a:buNone/>
            </a:pPr>
            <a:endParaRPr lang="lt-LT" sz="2400" dirty="0"/>
          </a:p>
        </p:txBody>
      </p:sp>
      <p:sp>
        <p:nvSpPr>
          <p:cNvPr id="4" name="Skaidrės numerio vietos rezervavimo ženklas 3">
            <a:extLst>
              <a:ext uri="{FF2B5EF4-FFF2-40B4-BE49-F238E27FC236}">
                <a16:creationId xmlns:a16="http://schemas.microsoft.com/office/drawing/2014/main" id="{51B56DEF-F7CF-F6A6-7F5A-F5E88E6F0485}"/>
              </a:ext>
            </a:extLst>
          </p:cNvPr>
          <p:cNvSpPr>
            <a:spLocks noGrp="1"/>
          </p:cNvSpPr>
          <p:nvPr>
            <p:ph type="sldNum" sz="quarter" idx="12"/>
          </p:nvPr>
        </p:nvSpPr>
        <p:spPr/>
        <p:txBody>
          <a:bodyPr/>
          <a:lstStyle/>
          <a:p>
            <a:fld id="{AAC5D395-959B-406E-8C28-9588A3E7F214}" type="slidenum">
              <a:rPr lang="en-US" smtClean="0"/>
              <a:t>9</a:t>
            </a:fld>
            <a:endParaRPr lang="en-US"/>
          </a:p>
        </p:txBody>
      </p:sp>
    </p:spTree>
    <p:extLst>
      <p:ext uri="{BB962C8B-B14F-4D97-AF65-F5344CB8AC3E}">
        <p14:creationId xmlns:p14="http://schemas.microsoft.com/office/powerpoint/2010/main" val="2864824268"/>
      </p:ext>
    </p:extLst>
  </p:cSld>
  <p:clrMapOvr>
    <a:masterClrMapping/>
  </p:clrMapOvr>
</p:sld>
</file>

<file path=ppt/theme/theme1.xml><?xml version="1.0" encoding="utf-8"?>
<a:theme xmlns:a="http://schemas.openxmlformats.org/drawingml/2006/main" name="Retrospektyvinė">
  <a:themeElements>
    <a:clrScheme name="Retrospektyvinė">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14723</TotalTime>
  <Words>2861</Words>
  <Application>Microsoft Office PowerPoint</Application>
  <PresentationFormat>Widescreen</PresentationFormat>
  <Paragraphs>580</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Retrospektyvinė</vt:lpstr>
      <vt:lpstr>Užmokesčio skaidrumo direktyvos perkėlimas į Darbo kodeksą - kokie pokyčiai svarbūs švietimo įstaigoms ir kaip jiems pasiruošti</vt:lpstr>
      <vt:lpstr>Romas Turonis</vt:lpstr>
      <vt:lpstr>Aktualumas:</vt:lpstr>
      <vt:lpstr>Turinys:</vt:lpstr>
      <vt:lpstr>Klausimai:</vt:lpstr>
      <vt:lpstr>Klausimai:</vt:lpstr>
      <vt:lpstr>Klausimai:</vt:lpstr>
      <vt:lpstr>Direktyvos perkėlimas į nacionalinę teisę:</vt:lpstr>
      <vt:lpstr>Kodėl ši Direktyva svarbi mums visiems?</vt:lpstr>
      <vt:lpstr>Direktyvos tikslas  ir priemonės jam pasiekti:</vt:lpstr>
      <vt:lpstr>Kokiose darbo teisės srityse Direktyva numato pokyčius?</vt:lpstr>
      <vt:lpstr>Pokyčiai ikisutartiniuose santykiuose</vt:lpstr>
      <vt:lpstr>Pokyčiai darbo apmokėjimo sistemose</vt:lpstr>
      <vt:lpstr>Pokyčiai sankcijose ir žalos atlyginime</vt:lpstr>
      <vt:lpstr>Mėnesinis atlygio ir darbo laiko duomenų teikimas „Sodrai“:</vt:lpstr>
      <vt:lpstr>Darbdavių pateikiama informacija</vt:lpstr>
      <vt:lpstr>Informacijos teikimas</vt:lpstr>
      <vt:lpstr>Kokią informaciją darbdaviai turės patiekti Sodrai?</vt:lpstr>
      <vt:lpstr>Informacija teikiama vieną kartą ir atnaujinama jai pasikeitus:</vt:lpstr>
      <vt:lpstr>Informacija teikiama kas mėnesį:</vt:lpstr>
      <vt:lpstr>Darbdavio pareigos teikiant prašomą informaciją darbuotojui</vt:lpstr>
      <vt:lpstr>Darbdavio pareigos teikiant prašomą informaciją darbuotojui</vt:lpstr>
      <vt:lpstr>Pareigos teikiant reguliarią informaciją darbuotojams apie DU atotrūkį</vt:lpstr>
      <vt:lpstr>Bendrasis darbo užmokesčio vertinimas </vt:lpstr>
      <vt:lpstr>Vertinimą atlieka</vt:lpstr>
      <vt:lpstr>Vertinama:</vt:lpstr>
      <vt:lpstr>Aptariama:</vt:lpstr>
      <vt:lpstr>Rezultatai:</vt:lpstr>
      <vt:lpstr>Galimi darbo ginčai:</vt:lpstr>
      <vt:lpstr>Galimi darbo ginčai:</vt:lpstr>
      <vt:lpstr>Darbo apmokėjimo sistemos  peržiūra / kūrimas:</vt:lpstr>
      <vt:lpstr>Darbuotojų atstovų įtraukimas:</vt:lpstr>
      <vt:lpstr>Pareigybių vertinimas ir grupavimas:</vt:lpstr>
      <vt:lpstr>Darbo apmokėjimo sistemos kūrimo ir peržiūrėjimo rekomendacijos:</vt:lpstr>
      <vt:lpstr>Klausimas</vt:lpstr>
      <vt:lpstr>Klausimas</vt:lpstr>
      <vt:lpstr>Klausimas</vt:lpstr>
      <vt:lpstr>Klausimas</vt:lpstr>
      <vt:lpstr>Klausimas</vt:lpstr>
      <vt:lpstr>Klausimas</vt:lpstr>
      <vt:lpstr>Klausimas</vt:lpstr>
      <vt:lpstr>Klausimai, diskusija</vt:lpstr>
      <vt:lpstr>Ačiū! Iki pasimatymo!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Darbo kodekso naujovių praktinis taikymas švietimo įstaigoje</dc:title>
  <dc:creator>Romas Turonis</dc:creator>
  <cp:lastModifiedBy>Romas Turonis</cp:lastModifiedBy>
  <cp:revision>316</cp:revision>
  <dcterms:created xsi:type="dcterms:W3CDTF">2022-11-11T13:41:19Z</dcterms:created>
  <dcterms:modified xsi:type="dcterms:W3CDTF">2026-05-19T09:31:10Z</dcterms:modified>
</cp:coreProperties>
</file>