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78" r:id="rId6"/>
    <p:sldId id="280" r:id="rId7"/>
    <p:sldId id="275" r:id="rId8"/>
    <p:sldId id="272" r:id="rId9"/>
    <p:sldId id="267" r:id="rId10"/>
    <p:sldId id="269" r:id="rId11"/>
    <p:sldId id="271" r:id="rId12"/>
    <p:sldId id="274" r:id="rId13"/>
    <p:sldId id="268" r:id="rId14"/>
    <p:sldId id="277" r:id="rId15"/>
    <p:sldId id="282" r:id="rId16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4F1D8D-60B2-A2F0-9DAE-C54590BB6FB6}" name="Aidas Aldakauskas" initials="AA" userId="S::aidas.aldakauskas@nsa.smm.lt::7100049e-0cf1-4c8f-b199-f2316c7aaaf7" providerId="AD"/>
  <p188:author id="{785FE4EC-047E-5D8A-A297-8C2AE6F3278C}" name="Edmundas Čečėta" initials="EČ" userId="S::edmundas.ceceta@nsa.smm.lt::2adfdea3-6b60-4ffe-af56-675e30f833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61622-89F3-C38E-A74B-A5E0D318CABA}" v="20" dt="2025-11-05T12:18:24.364"/>
    <p1510:client id="{264722C0-6B47-4766-B999-A766F274D7FF}" v="1" dt="2025-11-05T14:11:42.992"/>
    <p1510:client id="{3833CA09-5376-8D30-1D41-A952E2D14E4D}" v="3" dt="2025-11-05T11:50:36.650"/>
    <p1510:client id="{44AF3F1B-A91B-976B-D885-39A12F32B742}" v="2404" dt="2025-11-05T09:55:50.345"/>
    <p1510:client id="{459F5F9B-C66D-6C83-4A4C-599C65EE129F}" v="491" dt="2025-11-05T11:20:18.710"/>
    <p1510:client id="{4F6B28A9-6AC6-DF8D-5E44-DB80023F8C7D}" v="33" dt="2025-11-05T12:29:40.636"/>
    <p1510:client id="{5EB141FE-0BBD-4964-AD0A-C9164E537232}" v="1" dt="2025-11-06T05:53:29.463"/>
    <p1510:client id="{619AE613-638D-41B3-A636-E46D56C9E165}" v="8" dt="2025-11-06T05:46:10.914"/>
    <p1510:client id="{724BF76C-42B9-C90C-A25E-CB8566345A04}" v="37" dt="2025-11-05T06:40:00.281"/>
    <p1510:client id="{7FE6E0D5-2CD1-CF26-5262-1F59FD48FDF2}" v="49" dt="2025-11-05T12:17:18.823"/>
    <p1510:client id="{89F78FBE-3FC6-E729-C073-5BA09752D5AA}" v="107" dt="2025-11-05T06:46:48.749"/>
    <p1510:client id="{BED5F937-E9C8-B2A9-4766-73BD9398D04D}" v="4" dt="2025-11-05T06:57:07.969"/>
    <p1510:client id="{C7BE8AFF-053D-C356-5242-53BCF7C8BCC9}" v="68" dt="2025-11-05T08:40:09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undas Čečėta" userId="2adfdea3-6b60-4ffe-af56-675e30f8337b" providerId="ADAL" clId="{0857630E-89EC-4E66-84E6-9D658FCCCD25}"/>
    <pc:docChg chg="modSld">
      <pc:chgData name="Edmundas Čečėta" userId="2adfdea3-6b60-4ffe-af56-675e30f8337b" providerId="ADAL" clId="{0857630E-89EC-4E66-84E6-9D658FCCCD25}" dt="2025-11-06T05:53:35.821" v="2" actId="1076"/>
      <pc:docMkLst>
        <pc:docMk/>
      </pc:docMkLst>
      <pc:sldChg chg="addSp modSp mod">
        <pc:chgData name="Edmundas Čečėta" userId="2adfdea3-6b60-4ffe-af56-675e30f8337b" providerId="ADAL" clId="{0857630E-89EC-4E66-84E6-9D658FCCCD25}" dt="2025-11-06T05:53:35.821" v="2" actId="1076"/>
        <pc:sldMkLst>
          <pc:docMk/>
          <pc:sldMk cId="4110046355" sldId="282"/>
        </pc:sldMkLst>
        <pc:spChg chg="add mod">
          <ac:chgData name="Edmundas Čečėta" userId="2adfdea3-6b60-4ffe-af56-675e30f8337b" providerId="ADAL" clId="{0857630E-89EC-4E66-84E6-9D658FCCCD25}" dt="2025-11-06T05:53:35.821" v="2" actId="1076"/>
          <ac:spMkLst>
            <pc:docMk/>
            <pc:sldMk cId="4110046355" sldId="282"/>
            <ac:spMk id="2" creationId="{4BE785FE-0BCA-E0D2-C589-6DA77F7A15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8D770-406F-584B-A225-49FB2E2E7A10}" type="datetimeFigureOut">
              <a:rPr lang="lt-LT" smtClean="0"/>
              <a:t>2025-11-06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5047-CF37-F74E-9CB3-2F99D4828B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459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330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A945-766C-54EA-04EF-5CDBBDBD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F40245DE-AD2E-F560-3C20-175069049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606FA7DC-8375-BFE1-BD25-F810BC907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28FDB31-6A1C-FE2D-0B34-CB538EC6D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458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27.svg"/><Relationship Id="rId14" Type="http://schemas.openxmlformats.org/officeDocument/2006/relationships/image" Target="../media/image3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Titulin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Vardenis </a:t>
            </a:r>
            <a:r>
              <a:rPr lang="lt-LT" err="1"/>
              <a:t>Pavardenis</a:t>
            </a:r>
            <a:endParaRPr lang="lt-L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3375257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kyriaus pava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kyriaus pav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6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422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699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896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035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Galinė skaidr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err="1"/>
              <a:t>K</a:t>
            </a:r>
            <a:r>
              <a:rPr lang="lt-LT"/>
              <a:t>. Kalinausko </a:t>
            </a:r>
            <a:r>
              <a:rPr lang="lt-LT" err="1"/>
              <a:t>g</a:t>
            </a:r>
            <a:r>
              <a:rPr lang="lt-LT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Ačiū už dėmesį!</a:t>
            </a:r>
          </a:p>
        </p:txBody>
      </p:sp>
      <p:pic>
        <p:nvPicPr>
          <p:cNvPr id="2" name="Graphic 1">
            <a:hlinkClick r:id="rId4"/>
            <a:extLst>
              <a:ext uri="{FF2B5EF4-FFF2-40B4-BE49-F238E27FC236}">
                <a16:creationId xmlns:a16="http://schemas.microsoft.com/office/drawing/2014/main" id="{0708A1F8-1418-4AA2-AB3B-48C224376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3" name="Graphic 2">
            <a:hlinkClick r:id="rId7"/>
            <a:extLst>
              <a:ext uri="{FF2B5EF4-FFF2-40B4-BE49-F238E27FC236}">
                <a16:creationId xmlns:a16="http://schemas.microsoft.com/office/drawing/2014/main" id="{734F392C-3DF2-044D-3884-BA3CB950FF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561817-6387-C6F1-5449-EB759E01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5" name="Graphic 4">
            <a:hlinkClick r:id="rId12"/>
            <a:extLst>
              <a:ext uri="{FF2B5EF4-FFF2-40B4-BE49-F238E27FC236}">
                <a16:creationId xmlns:a16="http://schemas.microsoft.com/office/drawing/2014/main" id="{7C8C1F45-FAF7-1640-3213-01B705FB73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Skyriaus pava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7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Skyriaus pav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0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43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530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07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1781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 Galinė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err="1"/>
              <a:t>K</a:t>
            </a:r>
            <a:r>
              <a:rPr lang="lt-LT"/>
              <a:t>. Kalinausko </a:t>
            </a:r>
            <a:r>
              <a:rPr lang="lt-LT" err="1"/>
              <a:t>g</a:t>
            </a:r>
            <a:r>
              <a:rPr lang="lt-LT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Ačiū už dėmesį!</a:t>
            </a:r>
          </a:p>
        </p:txBody>
      </p:sp>
      <p:pic>
        <p:nvPicPr>
          <p:cNvPr id="6" name="Graphic 5">
            <a:hlinkClick r:id="rId4"/>
            <a:extLst>
              <a:ext uri="{FF2B5EF4-FFF2-40B4-BE49-F238E27FC236}">
                <a16:creationId xmlns:a16="http://schemas.microsoft.com/office/drawing/2014/main" id="{2E548A7D-520E-EB02-5349-A06FC517F6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7" name="Graphic 6">
            <a:hlinkClick r:id="rId7"/>
            <a:extLst>
              <a:ext uri="{FF2B5EF4-FFF2-40B4-BE49-F238E27FC236}">
                <a16:creationId xmlns:a16="http://schemas.microsoft.com/office/drawing/2014/main" id="{5369E908-3C07-DB6B-FD3B-D5F4AAD14D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791CC26-A952-6EB0-F7D2-8A47BDD2E9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9" name="Graphic 8">
            <a:hlinkClick r:id="rId12"/>
            <a:extLst>
              <a:ext uri="{FF2B5EF4-FFF2-40B4-BE49-F238E27FC236}">
                <a16:creationId xmlns:a16="http://schemas.microsoft.com/office/drawing/2014/main" id="{4F8C9507-7E25-3441-8195-DC24A09DA3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5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 Titulin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Vardenis </a:t>
            </a:r>
            <a:r>
              <a:rPr lang="lt-LT" err="1"/>
              <a:t>Pavardenis</a:t>
            </a:r>
            <a:endParaRPr lang="lt-L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247790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40FE2-144E-E13D-AF95-0E3FEB1A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t-LT" noProof="0" err="1"/>
              <a:t>Click</a:t>
            </a:r>
            <a:r>
              <a:rPr lang="lt-LT" noProof="0"/>
              <a:t> to </a:t>
            </a:r>
            <a:r>
              <a:rPr lang="lt-LT" noProof="0" err="1"/>
              <a:t>edit</a:t>
            </a:r>
            <a:r>
              <a:rPr lang="lt-LT" noProof="0"/>
              <a:t> </a:t>
            </a:r>
            <a:r>
              <a:rPr lang="lt-LT" noProof="0" err="1"/>
              <a:t>Master</a:t>
            </a:r>
            <a:r>
              <a:rPr lang="lt-LT" noProof="0"/>
              <a:t> </a:t>
            </a:r>
            <a:r>
              <a:rPr lang="lt-LT" noProof="0" err="1"/>
              <a:t>title</a:t>
            </a:r>
            <a:r>
              <a:rPr lang="lt-LT" noProof="0"/>
              <a:t> </a:t>
            </a:r>
            <a:r>
              <a:rPr lang="lt-LT" noProof="0" err="1"/>
              <a:t>style</a:t>
            </a:r>
            <a:endParaRPr lang="lt-LT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BD2AB-C292-2927-76C2-3A88F640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t-LT" noProof="0" err="1"/>
              <a:t>Click</a:t>
            </a:r>
            <a:r>
              <a:rPr lang="lt-LT" noProof="0"/>
              <a:t> to </a:t>
            </a:r>
            <a:r>
              <a:rPr lang="lt-LT" noProof="0" err="1"/>
              <a:t>edit</a:t>
            </a:r>
            <a:r>
              <a:rPr lang="lt-LT" noProof="0"/>
              <a:t> </a:t>
            </a:r>
            <a:r>
              <a:rPr lang="lt-LT" noProof="0" err="1"/>
              <a:t>Master</a:t>
            </a:r>
            <a:r>
              <a:rPr lang="lt-LT" noProof="0"/>
              <a:t> </a:t>
            </a:r>
            <a:r>
              <a:rPr lang="lt-LT" noProof="0" err="1"/>
              <a:t>text</a:t>
            </a:r>
            <a:r>
              <a:rPr lang="lt-LT" noProof="0"/>
              <a:t> </a:t>
            </a:r>
            <a:r>
              <a:rPr lang="lt-LT" noProof="0" err="1"/>
              <a:t>styles</a:t>
            </a:r>
            <a:endParaRPr lang="lt-LT" noProof="0"/>
          </a:p>
          <a:p>
            <a:pPr lvl="1"/>
            <a:r>
              <a:rPr lang="lt-LT" noProof="0" err="1"/>
              <a:t>Second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2"/>
            <a:r>
              <a:rPr lang="lt-LT" noProof="0" err="1"/>
              <a:t>Third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3"/>
            <a:r>
              <a:rPr lang="lt-LT" noProof="0" err="1"/>
              <a:t>Fourth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4"/>
            <a:r>
              <a:rPr lang="lt-LT" noProof="0" err="1"/>
              <a:t>Fifth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C2E1B-DC5A-5128-3AB0-F3F6E2BD9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t-LT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36F4-BD3E-E3E9-A921-60AB686B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/>
              <a:t>Prezentacijos pavadinimas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E545-BFE0-226F-F0C0-EB443F51B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01A177-7C7F-8D4A-B39C-2DAF903038D6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32252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">
            <a:extLst>
              <a:ext uri="{FF2B5EF4-FFF2-40B4-BE49-F238E27FC236}">
                <a16:creationId xmlns:a16="http://schemas.microsoft.com/office/drawing/2014/main" id="{3442DBF0-B55B-572E-BB68-7615F42A1591}"/>
              </a:ext>
            </a:extLst>
          </p:cNvPr>
          <p:cNvSpPr txBox="1">
            <a:spLocks/>
          </p:cNvSpPr>
          <p:nvPr/>
        </p:nvSpPr>
        <p:spPr>
          <a:xfrm>
            <a:off x="533161" y="5878388"/>
            <a:ext cx="2608510" cy="3375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>
                <a:solidFill>
                  <a:schemeClr val="bg1"/>
                </a:solidFill>
                <a:latin typeface="Roboto"/>
                <a:ea typeface="Roboto"/>
                <a:cs typeface="Arial"/>
              </a:rPr>
              <a:t>Edmundas </a:t>
            </a:r>
            <a:r>
              <a:rPr lang="lt-LT" sz="1600" err="1">
                <a:solidFill>
                  <a:schemeClr val="bg1"/>
                </a:solidFill>
                <a:latin typeface="Roboto"/>
                <a:ea typeface="Roboto"/>
                <a:cs typeface="Arial"/>
              </a:rPr>
              <a:t>Čečėta</a:t>
            </a:r>
            <a:endParaRPr lang="en-US" sz="1600">
              <a:solidFill>
                <a:schemeClr val="bg1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C76644-E44A-029A-B69F-CA2A731A1DDD}"/>
              </a:ext>
            </a:extLst>
          </p:cNvPr>
          <p:cNvSpPr txBox="1">
            <a:spLocks/>
          </p:cNvSpPr>
          <p:nvPr/>
        </p:nvSpPr>
        <p:spPr>
          <a:xfrm>
            <a:off x="6014350" y="5878388"/>
            <a:ext cx="5644489" cy="55625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>
                <a:solidFill>
                  <a:schemeClr val="bg1"/>
                </a:solidFill>
                <a:latin typeface="Roboto"/>
                <a:ea typeface="Roboto"/>
                <a:cs typeface="Arial"/>
              </a:rPr>
              <a:t>Kokybės vertinimo departamento</a:t>
            </a:r>
            <a:endParaRPr lang="en-US" sz="1600">
              <a:solidFill>
                <a:schemeClr val="bg1"/>
              </a:solidFill>
              <a:latin typeface="Roboto"/>
              <a:ea typeface="Roboto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>
                <a:solidFill>
                  <a:schemeClr val="bg1"/>
                </a:solidFill>
                <a:latin typeface="Roboto"/>
                <a:ea typeface="Roboto"/>
                <a:cs typeface="Arial"/>
              </a:rPr>
              <a:t>Vertinimo organizavimo skyriaus vyriausiasis specialistas</a:t>
            </a:r>
            <a:endParaRPr lang="en-US" sz="1600">
              <a:solidFill>
                <a:schemeClr val="bg1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F77E037-DE27-13B0-32D1-55E16C74C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393" y="1866009"/>
            <a:ext cx="7380251" cy="1799238"/>
          </a:xfrm>
        </p:spPr>
        <p:txBody>
          <a:bodyPr>
            <a:noAutofit/>
          </a:bodyPr>
          <a:lstStyle/>
          <a:p>
            <a:r>
              <a:rPr lang="lt-LT" sz="3200" dirty="0">
                <a:latin typeface="Roboto"/>
                <a:ea typeface="Roboto"/>
                <a:cs typeface="Times New Roman"/>
              </a:rPr>
              <a:t>2025 metų pedagoginių darbuotojų kvalifikacijos tobulinimą vykdančių institucijų išorės vertinimų​ įžvalgos</a:t>
            </a:r>
            <a:endParaRPr lang="en-US" sz="3200" dirty="0">
              <a:latin typeface="Roboto"/>
              <a:ea typeface="Robot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382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8813-D766-A00C-659D-6927CF08A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1347A57-326A-1420-1175-C013503BCCEC}"/>
              </a:ext>
            </a:extLst>
          </p:cNvPr>
          <p:cNvSpPr txBox="1">
            <a:spLocks/>
          </p:cNvSpPr>
          <p:nvPr/>
        </p:nvSpPr>
        <p:spPr>
          <a:xfrm>
            <a:off x="480826" y="484970"/>
            <a:ext cx="5076436" cy="1686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2800">
                <a:latin typeface="Roboto"/>
                <a:ea typeface="Roboto"/>
                <a:cs typeface="Roboto"/>
              </a:rPr>
              <a:t>2026 m. planai.</a:t>
            </a:r>
          </a:p>
          <a:p>
            <a:pPr>
              <a:spcAft>
                <a:spcPts val="600"/>
              </a:spcAft>
            </a:pP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Mokymai ekspertams​</a:t>
            </a:r>
            <a:endParaRPr lang="lt-LT">
              <a:solidFill>
                <a:schemeClr val="accent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aveikslėlio vietos rezervavimo ženklas 3">
            <a:extLst>
              <a:ext uri="{FF2B5EF4-FFF2-40B4-BE49-F238E27FC236}">
                <a16:creationId xmlns:a16="http://schemas.microsoft.com/office/drawing/2014/main" id="{6D2A6722-1CA1-3920-DF4D-4EE269EB43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8431" r="18431"/>
          <a:stretch>
            <a:fillRect/>
          </a:stretch>
        </p:blipFill>
        <p:spPr>
          <a:xfrm>
            <a:off x="6016753" y="0"/>
            <a:ext cx="6175248" cy="6291263"/>
          </a:xfrm>
        </p:spPr>
      </p:pic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53CCF3F5-4551-92BF-280D-0F8DB92D1AD6}"/>
              </a:ext>
            </a:extLst>
          </p:cNvPr>
          <p:cNvSpPr>
            <a:spLocks noGrp="1"/>
          </p:cNvSpPr>
          <p:nvPr/>
        </p:nvSpPr>
        <p:spPr>
          <a:xfrm>
            <a:off x="482404" y="1414037"/>
            <a:ext cx="4562313" cy="41999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800">
                <a:latin typeface="Roboto"/>
                <a:ea typeface="Roboto"/>
                <a:cs typeface="Arial"/>
              </a:rPr>
              <a:t>NŠA direktoriaus 2025 spalio 14 d. įsakymu Nr. VK-1073 buvo patvirtinta „</a:t>
            </a:r>
            <a:r>
              <a:rPr lang="lt-LT" sz="1800" b="1">
                <a:latin typeface="Roboto"/>
                <a:ea typeface="Roboto"/>
                <a:cs typeface="Arial"/>
              </a:rPr>
              <a:t>Mokymų programa</a:t>
            </a:r>
            <a:r>
              <a:rPr lang="lt-LT" sz="1800">
                <a:latin typeface="Roboto"/>
                <a:ea typeface="Roboto"/>
                <a:cs typeface="Arial"/>
              </a:rPr>
              <a:t> institucijų, vykdančių mokytojų ir švietimo pagalbą teikiančių specialistų kvalifikacijos tobulinimą, ekspertams“</a:t>
            </a:r>
            <a:endParaRPr lang="en-US" sz="1800">
              <a:latin typeface="Roboto"/>
              <a:ea typeface="Roboto"/>
              <a:cs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800">
                <a:latin typeface="Roboto"/>
                <a:ea typeface="Roboto"/>
                <a:cs typeface="Arial"/>
              </a:rPr>
              <a:t>Pagrindinės mokymų </a:t>
            </a:r>
            <a:r>
              <a:rPr lang="lt-LT" sz="1800" b="1">
                <a:latin typeface="Roboto"/>
                <a:ea typeface="Roboto"/>
                <a:cs typeface="Arial"/>
              </a:rPr>
              <a:t>temos</a:t>
            </a:r>
            <a:r>
              <a:rPr lang="lt-LT" sz="1800">
                <a:latin typeface="Roboto"/>
                <a:ea typeface="Roboto"/>
                <a:cs typeface="Arial"/>
              </a:rPr>
              <a:t>: </a:t>
            </a:r>
          </a:p>
          <a:p>
            <a:pPr marL="628650" lvl="1" defTabSz="914400">
              <a:spcBef>
                <a:spcPts val="0"/>
              </a:spcBef>
              <a:buFont typeface="Courier New"/>
              <a:buChar char="o"/>
            </a:pPr>
            <a:r>
              <a:rPr lang="lt-LT" sz="1800">
                <a:latin typeface="Roboto"/>
                <a:ea typeface="Roboto"/>
                <a:cs typeface="Arial"/>
              </a:rPr>
              <a:t>vertinimo planavimas;</a:t>
            </a:r>
          </a:p>
          <a:p>
            <a:pPr marL="628650" lvl="1" defTabSz="914400">
              <a:spcBef>
                <a:spcPts val="0"/>
              </a:spcBef>
              <a:buFont typeface="Courier New"/>
              <a:buChar char="o"/>
            </a:pPr>
            <a:r>
              <a:rPr lang="lt-LT" sz="1800">
                <a:latin typeface="Roboto"/>
                <a:ea typeface="Roboto"/>
                <a:cs typeface="Arial"/>
              </a:rPr>
              <a:t>mentorystės principai; </a:t>
            </a:r>
          </a:p>
          <a:p>
            <a:pPr marL="628650" lvl="1" defTabSz="914400">
              <a:spcBef>
                <a:spcPts val="0"/>
              </a:spcBef>
              <a:buFont typeface="Courier New"/>
              <a:buChar char="o"/>
            </a:pPr>
            <a:r>
              <a:rPr lang="lt-LT" sz="1800">
                <a:latin typeface="Roboto"/>
                <a:ea typeface="Roboto"/>
                <a:cs typeface="Arial"/>
              </a:rPr>
              <a:t>atvejų analizė; </a:t>
            </a:r>
          </a:p>
          <a:p>
            <a:pPr marL="628650" lvl="1" defTabSz="914400">
              <a:spcBef>
                <a:spcPts val="0"/>
              </a:spcBef>
              <a:buFont typeface="Courier New"/>
              <a:buChar char="o"/>
            </a:pPr>
            <a:r>
              <a:rPr lang="lt-LT" sz="1800">
                <a:latin typeface="Roboto"/>
                <a:ea typeface="Roboto"/>
                <a:cs typeface="Arial"/>
              </a:rPr>
              <a:t>etika;</a:t>
            </a:r>
          </a:p>
          <a:p>
            <a:pPr marL="628650" lvl="1" defTabSz="914400">
              <a:spcBef>
                <a:spcPts val="0"/>
              </a:spcBef>
              <a:buFont typeface="Courier New"/>
              <a:buChar char="o"/>
            </a:pPr>
            <a:r>
              <a:rPr lang="lt-LT" sz="1800">
                <a:latin typeface="Roboto"/>
                <a:ea typeface="Roboto"/>
                <a:cs typeface="Arial"/>
              </a:rPr>
              <a:t>komunikacija;</a:t>
            </a:r>
          </a:p>
          <a:p>
            <a:pPr marL="628650" lvl="1" defTabSz="914400">
              <a:spcBef>
                <a:spcPts val="0"/>
              </a:spcBef>
              <a:buFont typeface="Courier New"/>
              <a:buChar char="o"/>
            </a:pPr>
            <a:r>
              <a:rPr lang="lt-LT" sz="1800">
                <a:latin typeface="Roboto"/>
                <a:ea typeface="Roboto"/>
                <a:cs typeface="Arial"/>
              </a:rPr>
              <a:t>IT įrankiai.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lt-LT" sz="1800">
                <a:latin typeface="Roboto"/>
                <a:ea typeface="Roboto"/>
                <a:cs typeface="Roboto"/>
              </a:rPr>
              <a:t>Pirmieji mokymai vyks </a:t>
            </a:r>
            <a:r>
              <a:rPr lang="lt-LT" sz="1800" b="1">
                <a:latin typeface="Roboto"/>
                <a:ea typeface="Roboto"/>
                <a:cs typeface="Roboto"/>
              </a:rPr>
              <a:t>2025 m. lapkričio 24 d. </a:t>
            </a:r>
            <a:r>
              <a:rPr lang="lt-LT" sz="1800">
                <a:latin typeface="Roboto"/>
                <a:ea typeface="Roboto"/>
                <a:cs typeface="Roboto"/>
              </a:rPr>
              <a:t>Kauno švietimo inovacijų centre</a:t>
            </a:r>
            <a:endParaRPr lang="en-US" sz="1800">
              <a:latin typeface="Roboto"/>
              <a:ea typeface="Roboto"/>
              <a:cs typeface="Roboto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9ACE60E-B3C1-9F84-B9B3-0F4EEEB3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/>
          <a:p>
            <a:r>
              <a:rPr lang="lt-LT">
                <a:latin typeface="Arial"/>
                <a:cs typeface="Arial"/>
              </a:rPr>
              <a:t>Kokybės vertinimo departamentas. 2025 m. vertinimų įžvalgos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49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A1B1E-88F7-27A7-D3A2-47077AED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5C683691-8F20-BE0A-E255-C9F9A7DE069D}"/>
              </a:ext>
            </a:extLst>
          </p:cNvPr>
          <p:cNvSpPr txBox="1">
            <a:spLocks/>
          </p:cNvSpPr>
          <p:nvPr/>
        </p:nvSpPr>
        <p:spPr>
          <a:xfrm>
            <a:off x="478932" y="485446"/>
            <a:ext cx="5017571" cy="1686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2800">
                <a:latin typeface="Roboto"/>
                <a:ea typeface="Roboto"/>
                <a:cs typeface="Roboto"/>
              </a:rPr>
              <a:t>2026 m. planai.</a:t>
            </a:r>
            <a:endParaRPr lang="en-US">
              <a:latin typeface="Roboto"/>
              <a:ea typeface="Roboto"/>
              <a:cs typeface="Roboto"/>
            </a:endParaRPr>
          </a:p>
          <a:p>
            <a:pPr>
              <a:spcAft>
                <a:spcPts val="600"/>
              </a:spcAft>
            </a:pP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Akreditacijos permąstymas</a:t>
            </a:r>
            <a:endParaRPr lang="lt-LT">
              <a:solidFill>
                <a:schemeClr val="accen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9629CBAE-B618-7DE5-F76E-C51C9AD20CE5}"/>
              </a:ext>
            </a:extLst>
          </p:cNvPr>
          <p:cNvSpPr>
            <a:spLocks noGrp="1"/>
          </p:cNvSpPr>
          <p:nvPr/>
        </p:nvSpPr>
        <p:spPr>
          <a:xfrm>
            <a:off x="481601" y="1406175"/>
            <a:ext cx="3979640" cy="44719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600" b="1">
                <a:latin typeface="Roboto"/>
                <a:ea typeface="Roboto"/>
                <a:cs typeface="Roboto"/>
              </a:rPr>
              <a:t>Iki 2025 m. lapkričio 15 d.</a:t>
            </a:r>
            <a:r>
              <a:rPr lang="lt-LT" sz="1600">
                <a:latin typeface="Roboto"/>
                <a:ea typeface="Roboto"/>
                <a:cs typeface="Roboto"/>
              </a:rPr>
              <a:t> institucijos teikia prašymus dėl akreditacijos</a:t>
            </a:r>
            <a:endParaRPr lang="en-US" sz="1600">
              <a:latin typeface="Roboto"/>
              <a:ea typeface="Roboto"/>
              <a:cs typeface="Roboto"/>
            </a:endParaRPr>
          </a:p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600">
                <a:latin typeface="Roboto"/>
                <a:ea typeface="Roboto"/>
                <a:cs typeface="Roboto"/>
              </a:rPr>
              <a:t>Šiuo metu gauta 11 prašymų, planuojama, kad kitais metais bus akredituojamos </a:t>
            </a:r>
            <a:r>
              <a:rPr lang="lt-LT" sz="1600" b="1">
                <a:latin typeface="Roboto"/>
                <a:ea typeface="Roboto"/>
                <a:cs typeface="Roboto"/>
              </a:rPr>
              <a:t>23 - 25 institucijos</a:t>
            </a:r>
          </a:p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600">
                <a:latin typeface="Roboto"/>
                <a:ea typeface="Roboto"/>
                <a:cs typeface="Roboto"/>
              </a:rPr>
              <a:t>Ekspertų grupė sudaroma iš NŠA ir (ar) ŠMSM atstovo (-ų) bei kitų ekspertų, kurių paslaugos įsigyjamos </a:t>
            </a:r>
            <a:r>
              <a:rPr lang="lt-LT" sz="1600" b="1">
                <a:latin typeface="Roboto"/>
                <a:ea typeface="Roboto"/>
                <a:cs typeface="Roboto"/>
              </a:rPr>
              <a:t>taikant dinaminę viešųjų pirkimo sistemą</a:t>
            </a:r>
          </a:p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600">
                <a:latin typeface="Roboto"/>
                <a:ea typeface="Roboto"/>
                <a:cs typeface="Roboto"/>
              </a:rPr>
              <a:t>Akreditavimas – procedūra, kurios metu </a:t>
            </a:r>
            <a:r>
              <a:rPr lang="lt-LT" sz="1600" b="1">
                <a:latin typeface="Roboto"/>
                <a:ea typeface="Roboto"/>
                <a:cs typeface="Roboto"/>
              </a:rPr>
              <a:t>įgaliota institucija pripažįsta</a:t>
            </a:r>
            <a:r>
              <a:rPr lang="lt-LT" sz="1600">
                <a:latin typeface="Roboto"/>
                <a:ea typeface="Roboto"/>
                <a:cs typeface="Roboto"/>
              </a:rPr>
              <a:t>, </a:t>
            </a:r>
            <a:r>
              <a:rPr lang="lt-LT" sz="1600" b="1">
                <a:latin typeface="Roboto"/>
                <a:ea typeface="Roboto"/>
                <a:cs typeface="Roboto"/>
              </a:rPr>
              <a:t>kad </a:t>
            </a:r>
            <a:r>
              <a:rPr lang="lt-LT" sz="1600">
                <a:latin typeface="Roboto"/>
                <a:ea typeface="Roboto"/>
                <a:cs typeface="Roboto"/>
              </a:rPr>
              <a:t>įvertinta švietimo programa, švietimo teikėjas </a:t>
            </a:r>
            <a:r>
              <a:rPr lang="lt-LT" sz="1600" b="1">
                <a:latin typeface="Roboto"/>
                <a:ea typeface="Roboto"/>
                <a:cs typeface="Roboto"/>
              </a:rPr>
              <a:t>atitinka nustatytus reikalavimus</a:t>
            </a:r>
          </a:p>
          <a:p>
            <a:pPr marL="0" indent="0" defTabSz="914400">
              <a:spcBef>
                <a:spcPts val="1000"/>
              </a:spcBef>
              <a:buNone/>
            </a:pPr>
            <a:endParaRPr lang="lt-LT" sz="1600">
              <a:solidFill>
                <a:srgbClr val="FF0000"/>
              </a:solidFill>
              <a:latin typeface="Roboto"/>
              <a:ea typeface="Roboto"/>
              <a:cs typeface="Arial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F5D226F-BE3F-7D64-7AB4-B4AA2719F8B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492492" y="919837"/>
            <a:ext cx="6128746" cy="4618600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11B1D8D-70C8-8BAF-6776-0C1A2752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/>
          <a:p>
            <a:r>
              <a:rPr lang="lt-LT">
                <a:latin typeface="Arial"/>
                <a:cs typeface="Arial"/>
              </a:rPr>
              <a:t>Kokybės vertinimo departamentas. 2025 m. vertinimų įžvalgos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7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7EF6-6D0C-AAA7-E73F-94EF3A7B0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D7ED5A-A8E4-2C61-8BB4-3E1C04BCA0A5}"/>
              </a:ext>
            </a:extLst>
          </p:cNvPr>
          <p:cNvSpPr txBox="1">
            <a:spLocks/>
          </p:cNvSpPr>
          <p:nvPr/>
        </p:nvSpPr>
        <p:spPr>
          <a:xfrm>
            <a:off x="6014350" y="5878388"/>
            <a:ext cx="5644489" cy="55625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7839B1EA-6F94-0DB9-4249-C5A93A8E7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8715" y="6156515"/>
            <a:ext cx="4732864" cy="408597"/>
          </a:xfrm>
        </p:spPr>
        <p:txBody>
          <a:bodyPr>
            <a:normAutofit/>
          </a:bodyPr>
          <a:lstStyle/>
          <a:p>
            <a:r>
              <a:rPr lang="lt-LT" sz="1200" dirty="0">
                <a:latin typeface="Arial"/>
                <a:cs typeface="Arial"/>
              </a:rPr>
              <a:t>Kokybės vertinimo departamentas. 2025 m. vertinimų įžvalgos</a:t>
            </a:r>
            <a:b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lt-LT" sz="1200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BE785FE-0BCA-E0D2-C589-6DA77F7A1556}"/>
              </a:ext>
            </a:extLst>
          </p:cNvPr>
          <p:cNvSpPr txBox="1">
            <a:spLocks/>
          </p:cNvSpPr>
          <p:nvPr/>
        </p:nvSpPr>
        <p:spPr>
          <a:xfrm>
            <a:off x="933898" y="2170809"/>
            <a:ext cx="7380251" cy="17992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lt-LT" sz="3200">
                <a:latin typeface="Roboto"/>
                <a:ea typeface="Roboto"/>
                <a:cs typeface="Times New Roman"/>
              </a:rPr>
              <a:t>2025 metų pedagoginių darbuotojų kvalifikacijos tobulinimą vykdančių institucijų išorės vertinimų​ įžvalgos</a:t>
            </a:r>
            <a:endParaRPr lang="en-US" sz="3200" dirty="0">
              <a:latin typeface="Roboto"/>
              <a:ea typeface="Robot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004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13CB2-834E-FB46-BD5D-6D282B70A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23E61-ABCC-26FD-D2DA-937EBC7B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>
                <a:latin typeface="Arial"/>
                <a:cs typeface="Arial"/>
              </a:rPr>
              <a:t>Kokybės vertinimo departamentas. 2025 m. vertinimų įžvalgos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9F6D57-C793-1415-5DF6-9F32B3EAD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8" y="2673358"/>
            <a:ext cx="4511473" cy="358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ė 3">
            <a:extLst>
              <a:ext uri="{FF2B5EF4-FFF2-40B4-BE49-F238E27FC236}">
                <a16:creationId xmlns:a16="http://schemas.microsoft.com/office/drawing/2014/main" id="{D21B9451-A48B-5160-341A-F25EF014DD61}"/>
              </a:ext>
            </a:extLst>
          </p:cNvPr>
          <p:cNvGrpSpPr>
            <a:grpSpLocks noChangeAspect="1"/>
          </p:cNvGrpSpPr>
          <p:nvPr/>
        </p:nvGrpSpPr>
        <p:grpSpPr>
          <a:xfrm>
            <a:off x="8727695" y="2064263"/>
            <a:ext cx="3015281" cy="3274993"/>
            <a:chOff x="2796493" y="1735057"/>
            <a:chExt cx="2412225" cy="2619997"/>
          </a:xfrm>
        </p:grpSpPr>
        <p:sp>
          <p:nvSpPr>
            <p:cNvPr id="5" name="Stačiakampis 4">
              <a:extLst>
                <a:ext uri="{FF2B5EF4-FFF2-40B4-BE49-F238E27FC236}">
                  <a16:creationId xmlns:a16="http://schemas.microsoft.com/office/drawing/2014/main" id="{989A6405-D473-8C2C-8C04-53A9B08163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6493" y="1735057"/>
              <a:ext cx="2404062" cy="34881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Helvetica Light"/>
                  <a:cs typeface="Segoe UI" panose="020B0502040204020203" pitchFamily="34" charset="0"/>
                  <a:sym typeface="Helvetica Light"/>
                </a:rPr>
                <a:t>Lyderystė ir vadyba</a:t>
              </a:r>
            </a:p>
          </p:txBody>
        </p:sp>
        <p:sp>
          <p:nvSpPr>
            <p:cNvPr id="9" name="Stačiakampis 8">
              <a:extLst>
                <a:ext uri="{FF2B5EF4-FFF2-40B4-BE49-F238E27FC236}">
                  <a16:creationId xmlns:a16="http://schemas.microsoft.com/office/drawing/2014/main" id="{CAF956B8-E8B2-9A9E-3B03-93EA646E0585}"/>
                </a:ext>
              </a:extLst>
            </p:cNvPr>
            <p:cNvSpPr/>
            <p:nvPr/>
          </p:nvSpPr>
          <p:spPr>
            <a:xfrm>
              <a:off x="4416718" y="2175462"/>
              <a:ext cx="792000" cy="792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Helvetica Light"/>
                  <a:cs typeface="Segoe UI" panose="020B0502040204020203" pitchFamily="34" charset="0"/>
                  <a:sym typeface="Helvetica Light"/>
                </a:rPr>
                <a:t>Indėlis</a:t>
              </a:r>
            </a:p>
          </p:txBody>
        </p:sp>
        <p:sp>
          <p:nvSpPr>
            <p:cNvPr id="10" name="Stačiakampis 9">
              <a:extLst>
                <a:ext uri="{FF2B5EF4-FFF2-40B4-BE49-F238E27FC236}">
                  <a16:creationId xmlns:a16="http://schemas.microsoft.com/office/drawing/2014/main" id="{35D3D827-67B9-555E-7621-5FD8A794C934}"/>
                </a:ext>
              </a:extLst>
            </p:cNvPr>
            <p:cNvSpPr/>
            <p:nvPr/>
          </p:nvSpPr>
          <p:spPr>
            <a:xfrm>
              <a:off x="2796493" y="2175462"/>
              <a:ext cx="1512000" cy="792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Helvetica Light"/>
                  <a:cs typeface="Segoe UI" panose="020B0502040204020203" pitchFamily="34" charset="0"/>
                  <a:sym typeface="Helvetica Light"/>
                </a:rPr>
                <a:t>Mokymo ir mokymosi procesai</a:t>
              </a:r>
            </a:p>
          </p:txBody>
        </p:sp>
        <p:sp>
          <p:nvSpPr>
            <p:cNvPr id="11" name="Stačiakampis 10">
              <a:extLst>
                <a:ext uri="{FF2B5EF4-FFF2-40B4-BE49-F238E27FC236}">
                  <a16:creationId xmlns:a16="http://schemas.microsoft.com/office/drawing/2014/main" id="{428317A9-D619-32AC-B20C-232B8DA890BC}"/>
                </a:ext>
              </a:extLst>
            </p:cNvPr>
            <p:cNvSpPr/>
            <p:nvPr/>
          </p:nvSpPr>
          <p:spPr>
            <a:xfrm>
              <a:off x="4048555" y="3054956"/>
              <a:ext cx="1152000" cy="1296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Helvetica Light"/>
                  <a:cs typeface="Segoe UI" panose="020B0502040204020203" pitchFamily="34" charset="0"/>
                </a:rPr>
                <a:t>Š</a:t>
              </a:r>
              <a:r>
                <a:rPr kumimoji="0" lang="lt-L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Helvetica Light"/>
                  <a:cs typeface="Segoe UI" panose="020B0502040204020203" pitchFamily="34" charset="0"/>
                  <a:sym typeface="Helvetica Light"/>
                </a:rPr>
                <a:t>vietimo poveikis ir pasekmės</a:t>
              </a:r>
            </a:p>
          </p:txBody>
        </p:sp>
        <p:sp>
          <p:nvSpPr>
            <p:cNvPr id="12" name="Stačiakampis 11">
              <a:extLst>
                <a:ext uri="{FF2B5EF4-FFF2-40B4-BE49-F238E27FC236}">
                  <a16:creationId xmlns:a16="http://schemas.microsoft.com/office/drawing/2014/main" id="{16061EF0-8B98-EC14-85EF-F0DE63BBF9CF}"/>
                </a:ext>
              </a:extLst>
            </p:cNvPr>
            <p:cNvSpPr/>
            <p:nvPr/>
          </p:nvSpPr>
          <p:spPr>
            <a:xfrm>
              <a:off x="2797841" y="3059054"/>
              <a:ext cx="1152000" cy="12960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ea typeface="Helvetica Light"/>
                  <a:cs typeface="Segoe UI" panose="020B0502040204020203" pitchFamily="34" charset="0"/>
                  <a:sym typeface="Helvetica Light"/>
                </a:rPr>
                <a:t>Rezultatai</a:t>
              </a:r>
            </a:p>
          </p:txBody>
        </p:sp>
      </p:grp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4FDCF7B4-0C2C-8155-853F-D809E79928C6}"/>
              </a:ext>
            </a:extLst>
          </p:cNvPr>
          <p:cNvSpPr>
            <a:spLocks noChangeAspect="1"/>
          </p:cNvSpPr>
          <p:nvPr/>
        </p:nvSpPr>
        <p:spPr>
          <a:xfrm>
            <a:off x="540000" y="1612602"/>
            <a:ext cx="11192773" cy="3488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Š</a:t>
            </a:r>
            <a:r>
              <a:rPr kumimoji="0" lang="lt-LT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  <a:sym typeface="Helvetica Light"/>
              </a:rPr>
              <a:t>vietimo kontekstas</a:t>
            </a:r>
          </a:p>
        </p:txBody>
      </p:sp>
      <p:cxnSp>
        <p:nvCxnSpPr>
          <p:cNvPr id="14" name="Tiesioji rodyklės jungtis 13">
            <a:extLst>
              <a:ext uri="{FF2B5EF4-FFF2-40B4-BE49-F238E27FC236}">
                <a16:creationId xmlns:a16="http://schemas.microsoft.com/office/drawing/2014/main" id="{75A26921-6B27-2023-7E0B-73C65D9215A2}"/>
              </a:ext>
            </a:extLst>
          </p:cNvPr>
          <p:cNvCxnSpPr>
            <a:cxnSpLocks/>
          </p:cNvCxnSpPr>
          <p:nvPr/>
        </p:nvCxnSpPr>
        <p:spPr>
          <a:xfrm flipV="1">
            <a:off x="5010642" y="2304685"/>
            <a:ext cx="3717053" cy="2956963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Tiesioji rodyklės jungtis 14">
            <a:extLst>
              <a:ext uri="{FF2B5EF4-FFF2-40B4-BE49-F238E27FC236}">
                <a16:creationId xmlns:a16="http://schemas.microsoft.com/office/drawing/2014/main" id="{1DD7AAF3-0BFF-E68D-B0AA-05C040627897}"/>
              </a:ext>
            </a:extLst>
          </p:cNvPr>
          <p:cNvCxnSpPr>
            <a:cxnSpLocks/>
          </p:cNvCxnSpPr>
          <p:nvPr/>
        </p:nvCxnSpPr>
        <p:spPr>
          <a:xfrm flipV="1">
            <a:off x="5021299" y="3143352"/>
            <a:ext cx="5770944" cy="2276714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Tiesioji rodyklės jungtis 15">
            <a:extLst>
              <a:ext uri="{FF2B5EF4-FFF2-40B4-BE49-F238E27FC236}">
                <a16:creationId xmlns:a16="http://schemas.microsoft.com/office/drawing/2014/main" id="{02D79F2F-2527-7118-905B-02A2ABDC1076}"/>
              </a:ext>
            </a:extLst>
          </p:cNvPr>
          <p:cNvCxnSpPr>
            <a:cxnSpLocks/>
          </p:cNvCxnSpPr>
          <p:nvPr/>
        </p:nvCxnSpPr>
        <p:spPr>
          <a:xfrm flipV="1">
            <a:off x="5021299" y="3109772"/>
            <a:ext cx="3706396" cy="2229491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Tiesioji rodyklės jungtis 16">
            <a:extLst>
              <a:ext uri="{FF2B5EF4-FFF2-40B4-BE49-F238E27FC236}">
                <a16:creationId xmlns:a16="http://schemas.microsoft.com/office/drawing/2014/main" id="{91CD353A-DCF0-F22B-1FE2-6D2B8A97B8F4}"/>
              </a:ext>
            </a:extLst>
          </p:cNvPr>
          <p:cNvCxnSpPr>
            <a:cxnSpLocks/>
          </p:cNvCxnSpPr>
          <p:nvPr/>
        </p:nvCxnSpPr>
        <p:spPr>
          <a:xfrm flipV="1">
            <a:off x="5001257" y="4529263"/>
            <a:ext cx="3728123" cy="985071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Tiesioji rodyklės jungtis 17">
            <a:extLst>
              <a:ext uri="{FF2B5EF4-FFF2-40B4-BE49-F238E27FC236}">
                <a16:creationId xmlns:a16="http://schemas.microsoft.com/office/drawing/2014/main" id="{247EAFA6-0712-AD10-1095-D53B43CE983F}"/>
              </a:ext>
            </a:extLst>
          </p:cNvPr>
          <p:cNvCxnSpPr>
            <a:cxnSpLocks/>
          </p:cNvCxnSpPr>
          <p:nvPr/>
        </p:nvCxnSpPr>
        <p:spPr>
          <a:xfrm>
            <a:off x="2956751" y="1961415"/>
            <a:ext cx="0" cy="758895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Tiesioji rodyklės jungtis 20">
            <a:extLst>
              <a:ext uri="{FF2B5EF4-FFF2-40B4-BE49-F238E27FC236}">
                <a16:creationId xmlns:a16="http://schemas.microsoft.com/office/drawing/2014/main" id="{206B44A2-BDF3-40D9-B4A4-C11370CBF2F3}"/>
              </a:ext>
            </a:extLst>
          </p:cNvPr>
          <p:cNvCxnSpPr>
            <a:cxnSpLocks/>
          </p:cNvCxnSpPr>
          <p:nvPr/>
        </p:nvCxnSpPr>
        <p:spPr>
          <a:xfrm flipV="1">
            <a:off x="4893547" y="4524140"/>
            <a:ext cx="5399225" cy="1122221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847FB9B6-03CD-0614-539D-A6F2E773DF4E}"/>
              </a:ext>
            </a:extLst>
          </p:cNvPr>
          <p:cNvSpPr txBox="1">
            <a:spLocks/>
          </p:cNvSpPr>
          <p:nvPr/>
        </p:nvSpPr>
        <p:spPr>
          <a:xfrm>
            <a:off x="502707" y="485100"/>
            <a:ext cx="11114615" cy="1686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800">
                <a:latin typeface="Roboto"/>
                <a:ea typeface="Roboto"/>
                <a:cs typeface="Arial"/>
              </a:rPr>
              <a:t>Švietimo </a:t>
            </a: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Arial"/>
              </a:rPr>
              <a:t>kokybės užtikrinimo </a:t>
            </a:r>
            <a:r>
              <a:rPr lang="lt-LT" sz="2800">
                <a:solidFill>
                  <a:schemeClr val="tx2"/>
                </a:solidFill>
                <a:latin typeface="Roboto"/>
                <a:ea typeface="Roboto"/>
                <a:cs typeface="Arial"/>
              </a:rPr>
              <a:t>modelis ir jo dėmenys​</a:t>
            </a:r>
            <a:endParaRPr lang="en-US">
              <a:solidFill>
                <a:schemeClr val="tx2"/>
              </a:solidFill>
              <a:latin typeface="Roboto"/>
              <a:ea typeface="Robot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800" b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(teisinis reglamentavimas švietimo teikėjams)</a:t>
            </a:r>
            <a:endParaRPr lang="en-US" b="0">
              <a:solidFill>
                <a:schemeClr val="tx2"/>
              </a:solidFill>
              <a:latin typeface="Roboto"/>
              <a:ea typeface="Roboto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14313D1-4FE3-4E18-0B1B-75B13330F3AD}"/>
              </a:ext>
            </a:extLst>
          </p:cNvPr>
          <p:cNvSpPr>
            <a:spLocks noGrp="1"/>
          </p:cNvSpPr>
          <p:nvPr/>
        </p:nvSpPr>
        <p:spPr>
          <a:xfrm>
            <a:off x="4103983" y="2527248"/>
            <a:ext cx="3275088" cy="168665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 b="0">
                <a:solidFill>
                  <a:srgbClr val="322C23"/>
                </a:solidFill>
                <a:latin typeface="Roboto"/>
                <a:ea typeface="Roboto"/>
                <a:cs typeface="Roboto"/>
              </a:rPr>
              <a:t>Akreditavimas – procedūra, kurios metu </a:t>
            </a:r>
            <a:r>
              <a:rPr lang="lt-LT" sz="16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įgaliota institucija pripažįsta</a:t>
            </a:r>
            <a:r>
              <a:rPr lang="lt-LT" sz="1600" b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, </a:t>
            </a:r>
            <a:r>
              <a:rPr lang="lt-LT" sz="16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kad</a:t>
            </a:r>
            <a:r>
              <a:rPr lang="lt-LT" sz="1600">
                <a:solidFill>
                  <a:srgbClr val="322C23"/>
                </a:solidFill>
                <a:latin typeface="Roboto"/>
                <a:ea typeface="Roboto"/>
                <a:cs typeface="Roboto"/>
              </a:rPr>
              <a:t> </a:t>
            </a:r>
            <a:r>
              <a:rPr lang="lt-LT" sz="1600" b="0">
                <a:solidFill>
                  <a:srgbClr val="322C23"/>
                </a:solidFill>
                <a:latin typeface="Roboto"/>
                <a:ea typeface="Roboto"/>
                <a:cs typeface="Roboto"/>
              </a:rPr>
              <a:t>įvertinta švietimo programa, švietimo teikėjas</a:t>
            </a:r>
            <a:endParaRPr lang="en-US">
              <a:solidFill>
                <a:srgbClr val="286151"/>
              </a:solidFill>
              <a:ea typeface="Robot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atitinka nustatytus</a:t>
            </a:r>
            <a:endParaRPr lang="en-US">
              <a:solidFill>
                <a:schemeClr val="accent1"/>
              </a:solidFill>
              <a:ea typeface="Robot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16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reikalavimus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E1754-33E1-013C-5EE8-A82014E6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042C4-8DE4-7A83-47F4-FEA7C213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>
                <a:latin typeface="Arial"/>
                <a:cs typeface="Arial"/>
              </a:rPr>
              <a:t>Kokybės vertinimo departamentas. 2025 m. vertinimų įžvalgos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F4D25A4-F30D-5A9C-4E9B-DEB73A05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8" y="2673358"/>
            <a:ext cx="4511473" cy="358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tačiakampis 12">
            <a:extLst>
              <a:ext uri="{FF2B5EF4-FFF2-40B4-BE49-F238E27FC236}">
                <a16:creationId xmlns:a16="http://schemas.microsoft.com/office/drawing/2014/main" id="{0BEA6555-B12C-9BF6-2D2C-4DDB517A1C36}"/>
              </a:ext>
            </a:extLst>
          </p:cNvPr>
          <p:cNvSpPr>
            <a:spLocks noChangeAspect="1"/>
          </p:cNvSpPr>
          <p:nvPr/>
        </p:nvSpPr>
        <p:spPr>
          <a:xfrm>
            <a:off x="540000" y="1612602"/>
            <a:ext cx="11192773" cy="3488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</a:rPr>
              <a:t>Š</a:t>
            </a:r>
            <a:r>
              <a:rPr kumimoji="0" lang="lt-LT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Helvetica Light"/>
                <a:cs typeface="Segoe UI" panose="020B0502040204020203" pitchFamily="34" charset="0"/>
                <a:sym typeface="Helvetica Light"/>
              </a:rPr>
              <a:t>vietimo kontekstas</a:t>
            </a:r>
          </a:p>
        </p:txBody>
      </p:sp>
      <p:cxnSp>
        <p:nvCxnSpPr>
          <p:cNvPr id="14" name="Tiesioji rodyklės jungtis 13">
            <a:extLst>
              <a:ext uri="{FF2B5EF4-FFF2-40B4-BE49-F238E27FC236}">
                <a16:creationId xmlns:a16="http://schemas.microsoft.com/office/drawing/2014/main" id="{4F9D0FA2-AF28-E950-C92E-7A931D839505}"/>
              </a:ext>
            </a:extLst>
          </p:cNvPr>
          <p:cNvCxnSpPr>
            <a:cxnSpLocks/>
          </p:cNvCxnSpPr>
          <p:nvPr/>
        </p:nvCxnSpPr>
        <p:spPr>
          <a:xfrm flipV="1">
            <a:off x="5010642" y="2304685"/>
            <a:ext cx="3717053" cy="2956963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Tiesioji rodyklės jungtis 14">
            <a:extLst>
              <a:ext uri="{FF2B5EF4-FFF2-40B4-BE49-F238E27FC236}">
                <a16:creationId xmlns:a16="http://schemas.microsoft.com/office/drawing/2014/main" id="{7F02DEFF-0271-8299-57FE-4C520B1E3FCA}"/>
              </a:ext>
            </a:extLst>
          </p:cNvPr>
          <p:cNvCxnSpPr>
            <a:cxnSpLocks/>
          </p:cNvCxnSpPr>
          <p:nvPr/>
        </p:nvCxnSpPr>
        <p:spPr>
          <a:xfrm flipV="1">
            <a:off x="5021299" y="3143352"/>
            <a:ext cx="5770944" cy="2276714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Tiesioji rodyklės jungtis 15">
            <a:extLst>
              <a:ext uri="{FF2B5EF4-FFF2-40B4-BE49-F238E27FC236}">
                <a16:creationId xmlns:a16="http://schemas.microsoft.com/office/drawing/2014/main" id="{6E50BD93-EFF7-8415-2D7B-33F8D7695C1E}"/>
              </a:ext>
            </a:extLst>
          </p:cNvPr>
          <p:cNvCxnSpPr>
            <a:cxnSpLocks/>
          </p:cNvCxnSpPr>
          <p:nvPr/>
        </p:nvCxnSpPr>
        <p:spPr>
          <a:xfrm flipV="1">
            <a:off x="5021299" y="3109772"/>
            <a:ext cx="3706396" cy="2229491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Tiesioji rodyklės jungtis 16">
            <a:extLst>
              <a:ext uri="{FF2B5EF4-FFF2-40B4-BE49-F238E27FC236}">
                <a16:creationId xmlns:a16="http://schemas.microsoft.com/office/drawing/2014/main" id="{6B879D1F-ECFA-601F-FE8B-FA2A3416A876}"/>
              </a:ext>
            </a:extLst>
          </p:cNvPr>
          <p:cNvCxnSpPr>
            <a:cxnSpLocks/>
          </p:cNvCxnSpPr>
          <p:nvPr/>
        </p:nvCxnSpPr>
        <p:spPr>
          <a:xfrm flipV="1">
            <a:off x="5001257" y="4529263"/>
            <a:ext cx="3728123" cy="985071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Tiesioji rodyklės jungtis 17">
            <a:extLst>
              <a:ext uri="{FF2B5EF4-FFF2-40B4-BE49-F238E27FC236}">
                <a16:creationId xmlns:a16="http://schemas.microsoft.com/office/drawing/2014/main" id="{BCDCCCA4-ED43-6A84-0E0C-F6BB49399603}"/>
              </a:ext>
            </a:extLst>
          </p:cNvPr>
          <p:cNvCxnSpPr>
            <a:cxnSpLocks/>
          </p:cNvCxnSpPr>
          <p:nvPr/>
        </p:nvCxnSpPr>
        <p:spPr>
          <a:xfrm>
            <a:off x="2956751" y="1961415"/>
            <a:ext cx="0" cy="758895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Tiesioji rodyklės jungtis 20">
            <a:extLst>
              <a:ext uri="{FF2B5EF4-FFF2-40B4-BE49-F238E27FC236}">
                <a16:creationId xmlns:a16="http://schemas.microsoft.com/office/drawing/2014/main" id="{21DBB3C0-365D-4C91-3483-FDB44E7B8592}"/>
              </a:ext>
            </a:extLst>
          </p:cNvPr>
          <p:cNvCxnSpPr>
            <a:cxnSpLocks/>
          </p:cNvCxnSpPr>
          <p:nvPr/>
        </p:nvCxnSpPr>
        <p:spPr>
          <a:xfrm flipV="1">
            <a:off x="4893547" y="4524140"/>
            <a:ext cx="5399225" cy="1122221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Title 2">
            <a:extLst>
              <a:ext uri="{FF2B5EF4-FFF2-40B4-BE49-F238E27FC236}">
                <a16:creationId xmlns:a16="http://schemas.microsoft.com/office/drawing/2014/main" id="{7C92187B-E4D6-5938-30C3-89CAF50E377A}"/>
              </a:ext>
            </a:extLst>
          </p:cNvPr>
          <p:cNvSpPr txBox="1">
            <a:spLocks/>
          </p:cNvSpPr>
          <p:nvPr/>
        </p:nvSpPr>
        <p:spPr>
          <a:xfrm>
            <a:off x="502707" y="485100"/>
            <a:ext cx="11114615" cy="1686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800">
                <a:latin typeface="Roboto"/>
                <a:ea typeface="Roboto"/>
                <a:cs typeface="Arial"/>
              </a:rPr>
              <a:t>Švietimo </a:t>
            </a: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Arial"/>
              </a:rPr>
              <a:t>kokybės užtikrinimo </a:t>
            </a:r>
            <a:r>
              <a:rPr lang="lt-LT" sz="2800">
                <a:solidFill>
                  <a:schemeClr val="tx2"/>
                </a:solidFill>
                <a:latin typeface="Roboto"/>
                <a:ea typeface="Roboto"/>
                <a:cs typeface="Arial"/>
              </a:rPr>
              <a:t>modelis ir jo dėmenys</a:t>
            </a:r>
            <a:endParaRPr lang="en-US">
              <a:solidFill>
                <a:schemeClr val="tx2"/>
              </a:solidFill>
              <a:latin typeface="Roboto"/>
              <a:ea typeface="Robot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800" b="0">
                <a:solidFill>
                  <a:schemeClr val="tx2"/>
                </a:solidFill>
                <a:latin typeface="Roboto"/>
                <a:ea typeface="Roboto"/>
                <a:cs typeface="Arial"/>
              </a:rPr>
              <a:t>(praktika PKT teikiančių institucijų atveju)</a:t>
            </a:r>
            <a:endParaRPr lang="en-US" b="0">
              <a:solidFill>
                <a:schemeClr val="tx2"/>
              </a:solidFill>
              <a:latin typeface="Roboto"/>
              <a:ea typeface="Roboto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5DCC4F4-3713-14A0-D9E0-A9A9FF96FF97}"/>
              </a:ext>
            </a:extLst>
          </p:cNvPr>
          <p:cNvSpPr>
            <a:spLocks noGrp="1"/>
          </p:cNvSpPr>
          <p:nvPr/>
        </p:nvSpPr>
        <p:spPr>
          <a:xfrm>
            <a:off x="4103983" y="2527248"/>
            <a:ext cx="3275088" cy="168665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Akreditacijos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tikslas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– </a:t>
            </a:r>
            <a:r>
              <a:rPr lang="en-US" sz="1600" err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užtikrinti</a:t>
            </a:r>
            <a:r>
              <a:rPr lang="en-US" sz="16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sz="1600" err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institucijų</a:t>
            </a:r>
            <a:r>
              <a:rPr lang="en-US" sz="16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veiklos</a:t>
            </a:r>
            <a:r>
              <a:rPr lang="en-US" sz="16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err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kokybę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nuolat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vertinant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veiklą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pagal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 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institucijų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veiklos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vertinimo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sritis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ir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jų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dalis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ir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nustatant</a:t>
            </a:r>
            <a:endParaRPr lang="en-US" sz="1600" b="0" err="1">
              <a:solidFill>
                <a:srgbClr val="322C23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veiklos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kokybės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lygį</a:t>
            </a:r>
            <a:r>
              <a:rPr lang="en-US" sz="1600" b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.</a:t>
            </a:r>
            <a:endParaRPr lang="en-US" sz="1600" b="0">
              <a:latin typeface="Roboto"/>
              <a:ea typeface="Roboto"/>
              <a:cs typeface="Robot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413865-ACA7-4E2E-42A2-3EDC5A7E015F}"/>
              </a:ext>
            </a:extLst>
          </p:cNvPr>
          <p:cNvSpPr txBox="1"/>
          <p:nvPr/>
        </p:nvSpPr>
        <p:spPr>
          <a:xfrm>
            <a:off x="541328" y="3586925"/>
            <a:ext cx="157556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cs typeface="Arial"/>
              </a:rPr>
              <a:t>Kas </a:t>
            </a:r>
            <a:r>
              <a:rPr lang="en-US" sz="1600" b="1" err="1">
                <a:solidFill>
                  <a:srgbClr val="C00000"/>
                </a:solidFill>
                <a:cs typeface="Arial"/>
              </a:rPr>
              <a:t>toliau</a:t>
            </a:r>
            <a:r>
              <a:rPr lang="en-US" sz="1600" b="1">
                <a:solidFill>
                  <a:srgbClr val="C00000"/>
                </a:solidFill>
                <a:cs typeface="Arial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A15C4-16FD-618E-EFD9-326B17AB5383}"/>
              </a:ext>
            </a:extLst>
          </p:cNvPr>
          <p:cNvSpPr txBox="1"/>
          <p:nvPr/>
        </p:nvSpPr>
        <p:spPr>
          <a:xfrm>
            <a:off x="7754471" y="2056279"/>
            <a:ext cx="3983695" cy="416780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lt-LT" sz="1400" b="1">
                <a:latin typeface="Roboto"/>
                <a:ea typeface="Roboto"/>
                <a:cs typeface="Roboto"/>
              </a:rPr>
              <a:t>Veiklos sritis „Mokymosi aplinkos“:</a:t>
            </a:r>
            <a:endParaRPr lang="en-US" sz="1400" b="1">
              <a:latin typeface="Roboto"/>
              <a:ea typeface="Roboto"/>
              <a:cs typeface="Arial"/>
            </a:endParaRP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Biblioteka;</a:t>
            </a: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Internetas;</a:t>
            </a: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Seminarai, kursai, paskaitos ir kiti renginiai;</a:t>
            </a: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Gerosios patirties sklaida ir edukacinės patirties bankas;</a:t>
            </a: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Konsultavimas;</a:t>
            </a: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Projektinė veikla ir partnerystės tinklai;</a:t>
            </a: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Ekspertizė.</a:t>
            </a:r>
          </a:p>
          <a:p>
            <a:pPr algn="just">
              <a:spcBef>
                <a:spcPts val="1200"/>
              </a:spcBef>
            </a:pPr>
            <a:r>
              <a:rPr lang="lt-LT" sz="1400" b="1">
                <a:latin typeface="Roboto"/>
                <a:ea typeface="Roboto"/>
                <a:cs typeface="Roboto"/>
              </a:rPr>
              <a:t>Veiklos sritis „Vadyba ir administravimas“:</a:t>
            </a:r>
            <a:endParaRPr lang="lt-LT" sz="1400">
              <a:latin typeface="Roboto"/>
              <a:ea typeface="Roboto"/>
              <a:cs typeface="Arial"/>
            </a:endParaRP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Vadovavimas, personalo vadyba ir įvaizdžio kūrimas;</a:t>
            </a: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Planavimas ir administravimas;</a:t>
            </a:r>
          </a:p>
          <a:p>
            <a:pPr marL="285750" indent="-285750" algn="just">
              <a:spcBef>
                <a:spcPts val="400"/>
              </a:spcBef>
              <a:buFont typeface="Arial"/>
              <a:buChar char="•"/>
            </a:pPr>
            <a:r>
              <a:rPr lang="lt-LT" sz="1400">
                <a:latin typeface="Roboto"/>
                <a:ea typeface="Roboto"/>
                <a:cs typeface="Roboto"/>
              </a:rPr>
              <a:t>Mokytojų ir švietimo pagalbą teikiančių specialistų kvalifikacijos tobulinimo renginių programų vadyba.</a:t>
            </a:r>
          </a:p>
        </p:txBody>
      </p:sp>
    </p:spTree>
    <p:extLst>
      <p:ext uri="{BB962C8B-B14F-4D97-AF65-F5344CB8AC3E}">
        <p14:creationId xmlns:p14="http://schemas.microsoft.com/office/powerpoint/2010/main" val="362216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33224-7027-4AE0-0A87-850B6EC7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r>
              <a:rPr lang="lt-LT">
                <a:latin typeface="Arial"/>
                <a:cs typeface="Arial"/>
              </a:rPr>
              <a:t>Kokybės vertinimo departamentas. 2025 m. vertinimų įžvalgos</a:t>
            </a:r>
            <a:endParaRPr lang="lt-LT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24821-5446-FBFB-640E-3DE51ABA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329" y="1940129"/>
            <a:ext cx="6124012" cy="38230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3C84EE5-278B-B5A7-9715-6FA8658A3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038" y="1400071"/>
            <a:ext cx="4546069" cy="457158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lt-LT" sz="1600" b="1" dirty="0">
                <a:latin typeface="Roboto"/>
                <a:ea typeface="Roboto"/>
                <a:cs typeface="Roboto"/>
              </a:rPr>
              <a:t>2023 m.</a:t>
            </a:r>
            <a:r>
              <a:rPr lang="lt-LT" sz="1600" dirty="0">
                <a:latin typeface="Roboto"/>
                <a:ea typeface="Roboto"/>
                <a:cs typeface="Roboto"/>
              </a:rPr>
              <a:t> akredituotos 8 Institucijos </a:t>
            </a:r>
            <a:endParaRPr lang="lt-LT" sz="1600" dirty="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1 - vienerių metų laikotarpiui, 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5 - trejų metų laikotarpiui,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2 - penkerių metų laikotarpiui</a:t>
            </a:r>
          </a:p>
          <a:p>
            <a:pPr>
              <a:lnSpc>
                <a:spcPct val="100000"/>
              </a:lnSpc>
            </a:pPr>
            <a:r>
              <a:rPr lang="lt-LT" sz="1600" b="1" dirty="0">
                <a:latin typeface="Roboto"/>
                <a:ea typeface="Roboto"/>
                <a:cs typeface="Roboto"/>
              </a:rPr>
              <a:t>2024 m.</a:t>
            </a:r>
            <a:r>
              <a:rPr lang="lt-LT" sz="1600" dirty="0">
                <a:latin typeface="Roboto"/>
                <a:ea typeface="Roboto"/>
                <a:cs typeface="Roboto"/>
              </a:rPr>
              <a:t> akredituotos 28 Institucijos:</a:t>
            </a:r>
            <a:endParaRPr lang="lt-LT" dirty="0"/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2 - vienerių metų laikotarpiui, 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6 - trejų metų laikotarpiui,</a:t>
            </a:r>
          </a:p>
          <a:p>
            <a:pPr lvl="1">
              <a:lnSpc>
                <a:spcPct val="100000"/>
              </a:lnSpc>
              <a:buFont typeface="Courier New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20 - penkerių metų laikotarpiui</a:t>
            </a:r>
          </a:p>
          <a:p>
            <a:pPr>
              <a:lnSpc>
                <a:spcPct val="100000"/>
              </a:lnSpc>
            </a:pPr>
            <a:r>
              <a:rPr lang="lt-LT" sz="1600" b="1" dirty="0">
                <a:latin typeface="Roboto"/>
                <a:ea typeface="Roboto"/>
                <a:cs typeface="Roboto"/>
              </a:rPr>
              <a:t>2025 m.</a:t>
            </a:r>
            <a:r>
              <a:rPr lang="lt-LT" sz="1600" dirty="0">
                <a:latin typeface="Roboto"/>
                <a:ea typeface="Roboto"/>
                <a:cs typeface="Roboto"/>
              </a:rPr>
              <a:t> planuota akredituoti 39 Institucijas:</a:t>
            </a:r>
            <a:endParaRPr lang="lt-LT" dirty="0"/>
          </a:p>
          <a:p>
            <a:pPr>
              <a:lnSpc>
                <a:spcPct val="100000"/>
              </a:lnSpc>
            </a:pPr>
            <a:r>
              <a:rPr lang="lt-LT" sz="1600" dirty="0">
                <a:latin typeface="Roboto"/>
                <a:ea typeface="Roboto"/>
                <a:cs typeface="Roboto"/>
              </a:rPr>
              <a:t>Vertinimo vizitai jau vyko 22 Institucijose,</a:t>
            </a:r>
          </a:p>
          <a:p>
            <a:pPr>
              <a:lnSpc>
                <a:spcPct val="100000"/>
              </a:lnSpc>
            </a:pPr>
            <a:r>
              <a:rPr lang="lt-LT" sz="1600" dirty="0">
                <a:latin typeface="Roboto"/>
                <a:ea typeface="Roboto"/>
                <a:cs typeface="Roboto"/>
              </a:rPr>
              <a:t>Šiuo metu išduota 16 akreditacijos pažymų:</a:t>
            </a: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3 - vienerių metų laikotarpiui, </a:t>
            </a: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4 - trejų metų laikotarpiui,</a:t>
            </a:r>
          </a:p>
          <a:p>
            <a:pPr lvl="1">
              <a:lnSpc>
                <a:spcPct val="100000"/>
              </a:lnSpc>
              <a:buFont typeface="Courier New,monospace" panose="020B0604020202020204" pitchFamily="34" charset="0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9 - penkerių metų laikotarpiui</a:t>
            </a:r>
          </a:p>
          <a:p>
            <a:endParaRPr lang="lt-LT" sz="1600" dirty="0">
              <a:latin typeface="Roboto"/>
              <a:ea typeface="Roboto"/>
              <a:cs typeface="Roboto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407DEFF-FA5C-EF56-D0E8-28C206A8D794}"/>
              </a:ext>
            </a:extLst>
          </p:cNvPr>
          <p:cNvSpPr txBox="1">
            <a:spLocks/>
          </p:cNvSpPr>
          <p:nvPr/>
        </p:nvSpPr>
        <p:spPr>
          <a:xfrm>
            <a:off x="480826" y="484970"/>
            <a:ext cx="5076436" cy="1686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2800">
                <a:latin typeface="Roboto"/>
                <a:ea typeface="Roboto"/>
                <a:cs typeface="Roboto"/>
              </a:rPr>
              <a:t>2023 – 2025 metų</a:t>
            </a:r>
          </a:p>
          <a:p>
            <a:pPr>
              <a:spcAft>
                <a:spcPts val="600"/>
              </a:spcAft>
            </a:pP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statitika</a:t>
            </a:r>
            <a:endParaRPr lang="lt-LT">
              <a:solidFill>
                <a:schemeClr val="accent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8419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7879-0696-1094-6E8F-4588D76E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39" y="476364"/>
            <a:ext cx="5076436" cy="1425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800">
                <a:latin typeface="Roboto"/>
                <a:ea typeface="Roboto"/>
                <a:cs typeface="Roboto"/>
              </a:rPr>
              <a:t>2025 m. ekspertų nustatytos </a:t>
            </a: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institucijų stiprybės </a:t>
            </a:r>
            <a:endParaRPr lang="en-US">
              <a:solidFill>
                <a:schemeClr val="accen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ECED5-2B3D-3BB2-A808-DF29B37E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>
                <a:solidFill>
                  <a:srgbClr val="FFFFFF"/>
                </a:solidFill>
                <a:latin typeface="Arial"/>
                <a:cs typeface="Arial"/>
              </a:rPr>
              <a:t>Kokybės vertinimo departamentas. 2025 m. vertinimų įžvalgos</a:t>
            </a:r>
            <a:endParaRPr lang="lt-LT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40B7399-0652-CB81-588B-07F0E9755C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8350" r="18350"/>
          <a:stretch/>
        </p:blipFill>
        <p:spPr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F0264-C196-B9A2-5159-C91C3139B2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265" y="1371500"/>
            <a:ext cx="5512918" cy="483482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600">
                <a:latin typeface="Roboto"/>
                <a:ea typeface="Roboto"/>
                <a:cs typeface="Roboto"/>
              </a:rPr>
              <a:t>Nuoseklus dalyvavimas savivaldybių, nacionaliniuose ir tarptautiniuose projektuose bei </a:t>
            </a:r>
            <a:r>
              <a:rPr lang="lt-LT" sz="1600" b="1">
                <a:latin typeface="Roboto"/>
                <a:ea typeface="Roboto"/>
                <a:cs typeface="Roboto"/>
              </a:rPr>
              <a:t>tvirti ryšiai su socialiniais partneriais</a:t>
            </a:r>
            <a:r>
              <a:rPr lang="lt-LT" sz="1600">
                <a:latin typeface="Roboto"/>
                <a:ea typeface="Roboto"/>
                <a:cs typeface="Roboto"/>
              </a:rPr>
              <a:t> (Telšiai, Kretinga, </a:t>
            </a:r>
            <a:r>
              <a:rPr lang="lt-LT" sz="1600">
                <a:solidFill>
                  <a:srgbClr val="322C23"/>
                </a:solidFill>
                <a:latin typeface="Roboto"/>
                <a:ea typeface="Roboto"/>
                <a:cs typeface="Roboto"/>
              </a:rPr>
              <a:t>„Diemedžio“ </a:t>
            </a:r>
            <a:r>
              <a:rPr lang="lt-LT" sz="1600">
                <a:latin typeface="Roboto"/>
                <a:ea typeface="Roboto"/>
                <a:cs typeface="Roboto"/>
              </a:rPr>
              <a:t>ugdymo centras)</a:t>
            </a:r>
            <a:endParaRPr lang="en-US">
              <a:latin typeface="Roboto"/>
              <a:ea typeface="Roboto"/>
              <a:cs typeface="Roboto"/>
            </a:endParaRPr>
          </a:p>
          <a:p>
            <a:pPr>
              <a:lnSpc>
                <a:spcPct val="100000"/>
              </a:lnSpc>
            </a:pPr>
            <a:r>
              <a:rPr lang="lt-LT" sz="1600" b="1">
                <a:latin typeface="Roboto"/>
                <a:ea typeface="Roboto"/>
                <a:cs typeface="Roboto"/>
              </a:rPr>
              <a:t>Aiški </a:t>
            </a:r>
            <a:r>
              <a:rPr lang="lt-LT" sz="1600">
                <a:latin typeface="Roboto"/>
                <a:ea typeface="Roboto"/>
                <a:cs typeface="Roboto"/>
              </a:rPr>
              <a:t>strateginių, metinių, mėnesinių planų </a:t>
            </a:r>
            <a:r>
              <a:rPr lang="lt-LT" sz="1600" b="1">
                <a:latin typeface="Roboto"/>
                <a:ea typeface="Roboto"/>
                <a:cs typeface="Roboto"/>
              </a:rPr>
              <a:t>dermė</a:t>
            </a:r>
            <a:r>
              <a:rPr lang="lt-LT" sz="1600">
                <a:latin typeface="Roboto"/>
                <a:ea typeface="Roboto"/>
                <a:cs typeface="Roboto"/>
              </a:rPr>
              <a:t>, veiklos </a:t>
            </a:r>
            <a:r>
              <a:rPr lang="lt-LT" sz="1600" b="1">
                <a:latin typeface="Roboto"/>
                <a:ea typeface="Roboto"/>
                <a:cs typeface="Roboto"/>
              </a:rPr>
              <a:t>reglamentai</a:t>
            </a:r>
            <a:r>
              <a:rPr lang="lt-LT" sz="1600">
                <a:latin typeface="Roboto"/>
                <a:ea typeface="Roboto"/>
                <a:cs typeface="Roboto"/>
              </a:rPr>
              <a:t>, duomenų valdymo </a:t>
            </a:r>
            <a:r>
              <a:rPr lang="lt-LT" sz="1600" b="1">
                <a:latin typeface="Roboto"/>
                <a:ea typeface="Roboto"/>
                <a:cs typeface="Roboto"/>
              </a:rPr>
              <a:t>sistemos </a:t>
            </a:r>
            <a:r>
              <a:rPr lang="lt-LT" sz="1600">
                <a:latin typeface="Roboto"/>
                <a:ea typeface="Roboto"/>
                <a:cs typeface="Roboto"/>
              </a:rPr>
              <a:t>(Klaipėdos E. Galvanausko PMC)</a:t>
            </a:r>
          </a:p>
          <a:p>
            <a:pPr>
              <a:lnSpc>
                <a:spcPct val="100000"/>
              </a:lnSpc>
            </a:pPr>
            <a:r>
              <a:rPr lang="lt-LT" sz="1600">
                <a:latin typeface="Roboto"/>
                <a:ea typeface="Roboto"/>
                <a:cs typeface="Roboto"/>
              </a:rPr>
              <a:t>Nuoseklus ir sistemingas grįžtamasis ryšys. Institucija renka grįžtamąją informaciją tiek iš lektorių, tiek iš klientų, vykdydama pasikartojančius tyrimus. Tai leidžia ne tik įsivertinti teikiamų paslaugų veiksmingumą, bet ir </a:t>
            </a:r>
            <a:r>
              <a:rPr lang="lt-LT" sz="1600" b="1">
                <a:latin typeface="Roboto"/>
                <a:ea typeface="Roboto"/>
                <a:cs typeface="Roboto"/>
              </a:rPr>
              <a:t>kryptingai tobulinti veiklą</a:t>
            </a:r>
            <a:r>
              <a:rPr lang="lt-LT" sz="1600">
                <a:latin typeface="Roboto"/>
                <a:ea typeface="Roboto"/>
                <a:cs typeface="Roboto"/>
              </a:rPr>
              <a:t> (Edukacijos forumas, Raseiniai)</a:t>
            </a:r>
          </a:p>
          <a:p>
            <a:pPr>
              <a:lnSpc>
                <a:spcPct val="100000"/>
              </a:lnSpc>
            </a:pPr>
            <a:r>
              <a:rPr lang="lt-LT" sz="1600">
                <a:latin typeface="Roboto"/>
                <a:ea typeface="Roboto"/>
                <a:cs typeface="Roboto"/>
              </a:rPr>
              <a:t>Aiškus, sistemingas ir įvairiomis formomis vykdomas komunikavimas su klientais bei socialiniais partneriais, pasitelkiant </a:t>
            </a:r>
            <a:r>
              <a:rPr lang="lt-LT" sz="1600" b="1">
                <a:latin typeface="Roboto"/>
                <a:ea typeface="Roboto"/>
                <a:cs typeface="Roboto"/>
              </a:rPr>
              <a:t>aktyvų dalyvavimą</a:t>
            </a:r>
            <a:r>
              <a:rPr lang="lt-LT" sz="1600">
                <a:latin typeface="Roboto"/>
                <a:ea typeface="Roboto"/>
                <a:cs typeface="Roboto"/>
              </a:rPr>
              <a:t> socialiniuose tinkluose, atnaujinamą interneto svetainę ir įvairias interaktyvias grįžtamojo ryšio priemones (Klaipėdos E. Galvanausko PMC, UAB SDG, Čiurlionio MM, Joniškio ŠC)</a:t>
            </a:r>
          </a:p>
          <a:p>
            <a:pPr>
              <a:lnSpc>
                <a:spcPct val="100000"/>
              </a:lnSpc>
            </a:pPr>
            <a:endParaRPr lang="lt-LT" sz="160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9379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1D68-BE27-B292-D576-F4E059CAE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555627D-1F1A-F838-6D66-4BDFEC24E642}"/>
              </a:ext>
            </a:extLst>
          </p:cNvPr>
          <p:cNvSpPr txBox="1">
            <a:spLocks/>
          </p:cNvSpPr>
          <p:nvPr/>
        </p:nvSpPr>
        <p:spPr>
          <a:xfrm>
            <a:off x="479230" y="483694"/>
            <a:ext cx="4978245" cy="1686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Konsultacijos</a:t>
            </a:r>
            <a:r>
              <a:rPr lang="lt-LT" sz="2800">
                <a:latin typeface="Roboto"/>
                <a:ea typeface="Roboto"/>
                <a:cs typeface="Roboto"/>
              </a:rPr>
              <a:t> institucijoms dėl veiklos vertinimo​</a:t>
            </a:r>
            <a:endParaRPr lang="en-US">
              <a:latin typeface="Roboto"/>
              <a:ea typeface="Roboto"/>
              <a:cs typeface="Roboto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F9B6D-D2C6-DD39-3730-4316B918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lt-LT">
                <a:solidFill>
                  <a:srgbClr val="FFFFFF"/>
                </a:solidFill>
                <a:latin typeface="Arial"/>
                <a:cs typeface="Arial"/>
              </a:rPr>
              <a:t>Kokybės vertinimo departamentas. </a:t>
            </a:r>
            <a:r>
              <a:rPr lang="lt-LT" kern="1200">
                <a:solidFill>
                  <a:srgbClr val="FFFFFF"/>
                </a:solidFill>
                <a:latin typeface="Arial"/>
                <a:cs typeface="Arial"/>
              </a:rPr>
              <a:t>2025 </a:t>
            </a:r>
            <a:r>
              <a:rPr lang="lt-LT">
                <a:solidFill>
                  <a:srgbClr val="FFFFFF"/>
                </a:solidFill>
                <a:latin typeface="Arial"/>
                <a:cs typeface="Arial"/>
              </a:rPr>
              <a:t>m. </a:t>
            </a:r>
            <a:r>
              <a:rPr lang="lt-LT" kern="1200">
                <a:solidFill>
                  <a:srgbClr val="FFFFFF"/>
                </a:solidFill>
                <a:latin typeface="Arial"/>
                <a:cs typeface="Arial"/>
              </a:rPr>
              <a:t>vertinimų</a:t>
            </a:r>
            <a:r>
              <a:rPr lang="lt-LT">
                <a:solidFill>
                  <a:srgbClr val="FFFFFF"/>
                </a:solidFill>
                <a:latin typeface="Arial"/>
                <a:cs typeface="Arial"/>
              </a:rPr>
              <a:t> įžvalgos</a:t>
            </a:r>
            <a:endParaRPr lang="lt-LT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48FA2840-5748-D311-6122-7A2E79023DFF}"/>
              </a:ext>
            </a:extLst>
          </p:cNvPr>
          <p:cNvSpPr>
            <a:spLocks noGrp="1"/>
          </p:cNvSpPr>
          <p:nvPr/>
        </p:nvSpPr>
        <p:spPr>
          <a:xfrm>
            <a:off x="478750" y="1329837"/>
            <a:ext cx="5078562" cy="43478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600">
                <a:latin typeface="Roboto"/>
                <a:ea typeface="Roboto"/>
                <a:cs typeface="Roboto"/>
              </a:rPr>
              <a:t>2025 m. rugsėjo 23 d. vyko nuotolinis susitikimas:</a:t>
            </a:r>
            <a:endParaRPr lang="en-US" sz="1600">
              <a:latin typeface="Roboto"/>
              <a:ea typeface="Roboto"/>
              <a:cs typeface="Arial"/>
            </a:endParaRP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lt-LT" sz="1600">
                <a:latin typeface="Roboto"/>
                <a:ea typeface="Roboto"/>
                <a:cs typeface="Roboto"/>
              </a:rPr>
              <a:t>su 23 institucijų, kurių veikla dar nebuvo vertinta, atstovais;</a:t>
            </a:r>
            <a:endParaRPr lang="lt-LT" sz="1600">
              <a:latin typeface="Roboto"/>
              <a:ea typeface="Roboto"/>
              <a:cs typeface="Arial"/>
            </a:endParaRP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lt-LT" sz="1600">
                <a:latin typeface="Roboto"/>
                <a:ea typeface="Roboto"/>
                <a:cs typeface="Roboto"/>
              </a:rPr>
              <a:t>aptartos vertinimo naujovės ir praktiniai jų taikymo aspektai; </a:t>
            </a:r>
            <a:endParaRPr lang="lt-LT" sz="1600">
              <a:latin typeface="Arial"/>
              <a:ea typeface="Roboto"/>
              <a:cs typeface="Arial"/>
            </a:endParaRPr>
          </a:p>
          <a:p>
            <a:pPr marL="628650" lvl="1" indent="-228600" defTabSz="914400">
              <a:lnSpc>
                <a:spcPct val="90000"/>
              </a:lnSpc>
              <a:spcBef>
                <a:spcPts val="1000"/>
              </a:spcBef>
              <a:buFont typeface="Courier New" panose="020B0604020202020204" pitchFamily="34" charset="0"/>
              <a:buChar char="o"/>
            </a:pPr>
            <a:r>
              <a:rPr lang="lt-LT" sz="1600">
                <a:latin typeface="Roboto"/>
                <a:ea typeface="Roboto"/>
                <a:cs typeface="Roboto"/>
              </a:rPr>
              <a:t>sulaukė didelio susidomėjimo, planuojama konsultacijas kartoti ir ateityje</a:t>
            </a:r>
            <a:endParaRPr lang="lt-LT" sz="1600">
              <a:cs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600" b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Ačiū</a:t>
            </a:r>
            <a:r>
              <a:rPr lang="lt-LT" sz="1600">
                <a:latin typeface="Roboto"/>
                <a:ea typeface="Roboto"/>
                <a:cs typeface="Roboto"/>
              </a:rPr>
              <a:t> Vilmai </a:t>
            </a:r>
            <a:r>
              <a:rPr lang="lt-LT" sz="1600" err="1">
                <a:latin typeface="Roboto"/>
                <a:ea typeface="Roboto"/>
                <a:cs typeface="Roboto"/>
              </a:rPr>
              <a:t>Tubutienei</a:t>
            </a:r>
            <a:r>
              <a:rPr lang="lt-LT" sz="1600">
                <a:latin typeface="Roboto"/>
                <a:ea typeface="Roboto"/>
                <a:cs typeface="Roboto"/>
              </a:rPr>
              <a:t> už puikų pranešimą „Akreditacija be streso: kaip nepasiklysti įrodymų sode“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600" b="1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Dėkui</a:t>
            </a:r>
            <a:r>
              <a:rPr lang="lt-LT" sz="1600">
                <a:latin typeface="Roboto"/>
                <a:ea typeface="Roboto"/>
                <a:cs typeface="Roboto"/>
              </a:rPr>
              <a:t> Rasai </a:t>
            </a:r>
            <a:r>
              <a:rPr lang="lt-LT" sz="1600" err="1">
                <a:latin typeface="Roboto"/>
                <a:ea typeface="Roboto"/>
                <a:cs typeface="Roboto"/>
              </a:rPr>
              <a:t>Bortkevičienė</a:t>
            </a:r>
            <a:r>
              <a:rPr lang="lt-LT" sz="1600">
                <a:latin typeface="Roboto"/>
                <a:ea typeface="Roboto"/>
                <a:cs typeface="Roboto"/>
              </a:rPr>
              <a:t> ir Adelei </a:t>
            </a:r>
            <a:r>
              <a:rPr lang="lt-LT" sz="1600" err="1">
                <a:latin typeface="Roboto"/>
                <a:ea typeface="Roboto"/>
                <a:cs typeface="Roboto"/>
              </a:rPr>
              <a:t>Mazeliauskienei</a:t>
            </a:r>
            <a:r>
              <a:rPr lang="lt-LT" sz="1600">
                <a:latin typeface="Roboto"/>
                <a:ea typeface="Roboto"/>
                <a:cs typeface="Roboto"/>
              </a:rPr>
              <a:t> už konsultavimą. </a:t>
            </a:r>
            <a:endParaRPr lang="lt-LT" sz="1600" strike="sngStrike">
              <a:latin typeface="Roboto"/>
              <a:ea typeface="Roboto"/>
              <a:cs typeface="Roboto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lt-LT" sz="1600">
                <a:latin typeface="Roboto"/>
                <a:ea typeface="Roboto"/>
                <a:cs typeface="Roboto"/>
              </a:rPr>
              <a:t>Parengti atsakymai į dažniausiai užduodamus klausimus (</a:t>
            </a:r>
            <a:r>
              <a:rPr lang="lt-LT" sz="1600" b="1">
                <a:solidFill>
                  <a:schemeClr val="tx2"/>
                </a:solidFill>
                <a:latin typeface="Roboto"/>
                <a:ea typeface="Roboto"/>
                <a:cs typeface="Roboto"/>
              </a:rPr>
              <a:t>DUK</a:t>
            </a:r>
            <a:r>
              <a:rPr lang="lt-LT" sz="1600">
                <a:latin typeface="Roboto"/>
                <a:ea typeface="Roboto"/>
                <a:cs typeface="Roboto"/>
              </a:rPr>
              <a:t>) ir vertinimo proceso </a:t>
            </a:r>
            <a:r>
              <a:rPr lang="lt-LT" sz="1600" b="1">
                <a:latin typeface="Roboto"/>
                <a:ea typeface="Roboto"/>
                <a:cs typeface="Roboto"/>
              </a:rPr>
              <a:t>schemos </a:t>
            </a:r>
            <a:r>
              <a:rPr lang="lt-LT" sz="1600">
                <a:latin typeface="Roboto"/>
                <a:ea typeface="Roboto"/>
                <a:cs typeface="Roboto"/>
              </a:rPr>
              <a:t>yra skelbiami NŠA svetainės poskyryje </a:t>
            </a:r>
            <a:r>
              <a:rPr lang="lt-LT" sz="1600">
                <a:solidFill>
                  <a:schemeClr val="accent6"/>
                </a:solidFill>
                <a:latin typeface="Roboto"/>
                <a:ea typeface="Roboto"/>
                <a:cs typeface="Roboto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„Atitikties vertinimas“</a:t>
            </a:r>
            <a:r>
              <a:rPr lang="lt-LT" sz="160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 </a:t>
            </a:r>
            <a:endParaRPr lang="lt-LT" sz="1600">
              <a:solidFill>
                <a:schemeClr val="accent6"/>
              </a:solidFill>
              <a:latin typeface="Arial"/>
              <a:ea typeface="Roboto"/>
              <a:cs typeface="Arial"/>
            </a:endParaRPr>
          </a:p>
        </p:txBody>
      </p:sp>
      <p:pic>
        <p:nvPicPr>
          <p:cNvPr id="9" name="Paveikslėlio vietos rezervavimo ženklas 8" descr="Paveikslėlis, kuriame yra tekstas, apranga, moteris, asmuo&#10;&#10;Dirbtinio intelekto sugeneruotas turinys gali būti neteisingas.">
            <a:extLst>
              <a:ext uri="{FF2B5EF4-FFF2-40B4-BE49-F238E27FC236}">
                <a16:creationId xmlns:a16="http://schemas.microsoft.com/office/drawing/2014/main" id="{2B41EA68-95E9-DF34-07E8-2E6B168B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0496" b="10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55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07FDD-2AD8-78E6-1436-39EDD59B9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4C24525-6EBA-B239-7EFB-506DB56855EB}"/>
              </a:ext>
            </a:extLst>
          </p:cNvPr>
          <p:cNvSpPr txBox="1">
            <a:spLocks/>
          </p:cNvSpPr>
          <p:nvPr/>
        </p:nvSpPr>
        <p:spPr>
          <a:xfrm>
            <a:off x="477794" y="559882"/>
            <a:ext cx="4948784" cy="16866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2800">
                <a:latin typeface="Roboto"/>
                <a:ea typeface="Roboto"/>
                <a:cs typeface="Roboto"/>
              </a:rPr>
              <a:t>Gerosios patirties sklaida. </a:t>
            </a: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Bandymą paversti įpročiu?</a:t>
            </a:r>
          </a:p>
          <a:p>
            <a:pPr>
              <a:spcAft>
                <a:spcPts val="600"/>
              </a:spcAft>
            </a:pPr>
            <a:endParaRPr lang="lt-LT" sz="2800">
              <a:latin typeface="Roboto"/>
              <a:ea typeface="Roboto"/>
              <a:cs typeface="Roboto"/>
            </a:endParaRPr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D5FCB63F-C706-F32B-D7F5-40FE0220B989}"/>
              </a:ext>
            </a:extLst>
          </p:cNvPr>
          <p:cNvSpPr>
            <a:spLocks noGrp="1"/>
          </p:cNvSpPr>
          <p:nvPr/>
        </p:nvSpPr>
        <p:spPr>
          <a:xfrm>
            <a:off x="481507" y="1403242"/>
            <a:ext cx="4537141" cy="45820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10000"/>
              </a:lnSpc>
              <a:spcBef>
                <a:spcPts val="1000"/>
              </a:spcBef>
              <a:buNone/>
            </a:pPr>
            <a:r>
              <a:rPr lang="lt-LT" sz="1600" b="1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Tikslas</a:t>
            </a:r>
            <a:r>
              <a:rPr lang="lt-LT" sz="16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 – gerinti veiklos kokybę</a:t>
            </a:r>
            <a:r>
              <a:rPr lang="lt-LT" sz="1600" dirty="0">
                <a:latin typeface="Roboto"/>
                <a:ea typeface="Roboto"/>
                <a:cs typeface="Roboto"/>
              </a:rPr>
              <a:t>, skatinant regionų bendradarbiavimą ir tarpusavio mokymąsi </a:t>
            </a:r>
            <a:endParaRPr lang="en-US" dirty="0">
              <a:cs typeface="Arial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</a:pPr>
            <a:r>
              <a:rPr lang="lt-LT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Daryk:</a:t>
            </a:r>
            <a:r>
              <a:rPr lang="lt-LT" sz="1600" dirty="0">
                <a:latin typeface="Roboto"/>
                <a:ea typeface="Roboto"/>
                <a:cs typeface="Roboto"/>
              </a:rPr>
              <a:t> pabandėme - itin pasiteisino Kauno ir Šakių institucijų praktika: komandų refleksijos ir sprendimai po vertinimų.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</a:pPr>
            <a:r>
              <a:rPr lang="lt-LT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Tikrink:</a:t>
            </a:r>
            <a:r>
              <a:rPr lang="lt-LT" sz="1600" dirty="0">
                <a:latin typeface="Roboto"/>
                <a:ea typeface="Roboto"/>
                <a:cs typeface="Roboto"/>
              </a:rPr>
              <a:t> analogišką iniciatyvą pradedame įgyvendinti su Lazdijais ir Varėna, šiuo metu planuojamas pirmasis susitikimas.</a:t>
            </a: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</a:pPr>
            <a:r>
              <a:rPr lang="lt-LT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Veik: </a:t>
            </a:r>
            <a:r>
              <a:rPr lang="lt-LT" sz="16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p</a:t>
            </a:r>
            <a:r>
              <a:rPr lang="lt-LT" sz="1600" dirty="0">
                <a:latin typeface="Roboto"/>
                <a:ea typeface="Roboto"/>
                <a:cs typeface="Roboto"/>
              </a:rPr>
              <a:t>asidalinti patirtimi prašysime:</a:t>
            </a:r>
          </a:p>
          <a:p>
            <a:pPr lvl="1" defTabSz="914400">
              <a:lnSpc>
                <a:spcPct val="110000"/>
              </a:lnSpc>
              <a:spcBef>
                <a:spcPts val="0"/>
              </a:spcBef>
              <a:buFont typeface="Courier New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apie komandos formavimą ir lyderystę - Kretingos rajono švietimo centro;</a:t>
            </a:r>
            <a:endParaRPr lang="lt-LT" sz="1600" dirty="0">
              <a:latin typeface="Roboto"/>
              <a:ea typeface="Roboto"/>
              <a:cs typeface="Arial"/>
            </a:endParaRPr>
          </a:p>
          <a:p>
            <a:pPr lvl="1" defTabSz="914400">
              <a:lnSpc>
                <a:spcPct val="110000"/>
              </a:lnSpc>
              <a:spcBef>
                <a:spcPts val="0"/>
              </a:spcBef>
              <a:buFont typeface="Courier New"/>
              <a:buChar char="o"/>
            </a:pPr>
            <a:r>
              <a:rPr lang="lt-LT" sz="1600" dirty="0">
                <a:latin typeface="Roboto"/>
                <a:ea typeface="Roboto"/>
                <a:cs typeface="Roboto"/>
              </a:rPr>
              <a:t>apie grįžtamąjį ryšį - Raseinių rajono švietimo pagalbos tarnybos.</a:t>
            </a:r>
            <a:endParaRPr lang="lt-LT" sz="1600" dirty="0">
              <a:latin typeface="Roboto"/>
              <a:ea typeface="Roboto"/>
              <a:cs typeface="Arial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0"/>
              </a:spcBef>
            </a:pPr>
            <a:r>
              <a:rPr lang="lt-LT" sz="1600" b="1" dirty="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Planuok: </a:t>
            </a:r>
            <a:r>
              <a:rPr lang="lt-LT" sz="1600" dirty="0">
                <a:solidFill>
                  <a:schemeClr val="tx2"/>
                </a:solidFill>
                <a:latin typeface="Roboto"/>
                <a:ea typeface="Roboto"/>
                <a:cs typeface="Roboto"/>
              </a:rPr>
              <a:t>įteisinti?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C1D5A1-3D6C-A238-B759-42F9C9C7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09" y="918151"/>
            <a:ext cx="6204724" cy="4716599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4398F3B-09C6-A5F4-A551-9675C2DE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/>
          <a:p>
            <a:r>
              <a:rPr lang="lt-LT">
                <a:latin typeface="Arial"/>
                <a:cs typeface="Arial"/>
              </a:rPr>
              <a:t>Kokybės vertinimo departamentas. 2025 m. vertinimų įžvalgos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35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CC10-BDCD-D43B-212C-CEFC4859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36" y="568415"/>
            <a:ext cx="4560317" cy="943017"/>
          </a:xfrm>
        </p:spPr>
        <p:txBody>
          <a:bodyPr>
            <a:noAutofit/>
          </a:bodyPr>
          <a:lstStyle/>
          <a:p>
            <a:r>
              <a:rPr lang="lt-LT" sz="2800">
                <a:latin typeface="Roboto"/>
                <a:ea typeface="Roboto"/>
                <a:cs typeface="Roboto"/>
              </a:rPr>
              <a:t>Gerosios patirties sklaida. </a:t>
            </a: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Šakiai</a:t>
            </a:r>
            <a:br>
              <a:rPr lang="lt-LT" sz="2800">
                <a:latin typeface="Roboto"/>
                <a:ea typeface="Roboto"/>
                <a:cs typeface="Roboto"/>
              </a:rPr>
            </a:br>
            <a:r>
              <a:rPr lang="lt-LT" sz="2800">
                <a:latin typeface="Roboto"/>
                <a:ea typeface="Roboto"/>
                <a:cs typeface="Roboto"/>
              </a:rPr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4A216-7C73-B359-39A4-F0815C5F26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037" y="1356562"/>
            <a:ext cx="4276457" cy="414436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lt-LT" sz="1600" dirty="0">
                <a:latin typeface="Roboto"/>
                <a:ea typeface="Roboto"/>
                <a:cs typeface="Roboto"/>
              </a:rPr>
              <a:t>Akreditacijos procesas sustiprino Šakių švietimo pagalbos tarnybą - </a:t>
            </a:r>
            <a:r>
              <a:rPr lang="lt-LT" sz="1600" b="1" dirty="0">
                <a:latin typeface="Roboto"/>
                <a:ea typeface="Roboto"/>
                <a:cs typeface="Roboto"/>
              </a:rPr>
              <a:t>pagerino veiklos kokybę</a:t>
            </a:r>
            <a:r>
              <a:rPr lang="lt-LT" sz="1600" dirty="0">
                <a:latin typeface="Roboto"/>
                <a:ea typeface="Roboto"/>
                <a:cs typeface="Roboto"/>
              </a:rPr>
              <a:t>: paskatino aiškiau apibrėžti paslaugų teikimo standartus ir veiklos vertinimo kriterijus, orientuotus į mokinių mokymosi pažangą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lt-LT" sz="1600" dirty="0">
                <a:latin typeface="Roboto"/>
                <a:ea typeface="Roboto"/>
                <a:cs typeface="Roboto"/>
              </a:rPr>
              <a:t>Partnerystė su Kauno švietimo inovacijų centru </a:t>
            </a:r>
            <a:r>
              <a:rPr lang="lt-LT" sz="1600" b="1" dirty="0">
                <a:latin typeface="Roboto"/>
                <a:ea typeface="Roboto"/>
                <a:cs typeface="Roboto"/>
              </a:rPr>
              <a:t>sudarė galimybes</a:t>
            </a:r>
            <a:r>
              <a:rPr lang="lt-LT" sz="1600" dirty="0">
                <a:latin typeface="Roboto"/>
                <a:ea typeface="Roboto"/>
                <a:cs typeface="Roboto"/>
              </a:rPr>
              <a:t> diegti naujus metodus kompetencijų tobulinimui, siekiant geriau atliepti įvairius mokinių ugdymosi poreikius</a:t>
            </a:r>
          </a:p>
          <a:p>
            <a:pPr>
              <a:lnSpc>
                <a:spcPct val="100000"/>
              </a:lnSpc>
            </a:pPr>
            <a:r>
              <a:rPr lang="lt-LT" sz="1600" dirty="0">
                <a:latin typeface="Roboto"/>
                <a:ea typeface="Roboto"/>
                <a:cs typeface="Roboto"/>
              </a:rPr>
              <a:t>Dėl šių pokyčių tarnyba </a:t>
            </a:r>
            <a:r>
              <a:rPr lang="lt-LT" sz="1600" b="1" dirty="0">
                <a:latin typeface="Roboto"/>
                <a:ea typeface="Roboto"/>
                <a:cs typeface="Roboto"/>
              </a:rPr>
              <a:t>tapo atviresnė</a:t>
            </a:r>
            <a:r>
              <a:rPr lang="lt-LT" sz="1600" dirty="0">
                <a:latin typeface="Roboto"/>
                <a:ea typeface="Roboto"/>
                <a:cs typeface="Roboto"/>
              </a:rPr>
              <a:t> bendradarbiavimui, </a:t>
            </a:r>
            <a:r>
              <a:rPr lang="lt-LT" sz="1600" b="1" dirty="0">
                <a:latin typeface="Roboto"/>
                <a:ea typeface="Roboto"/>
                <a:cs typeface="Roboto"/>
              </a:rPr>
              <a:t>efektyviau reaguoja</a:t>
            </a:r>
            <a:r>
              <a:rPr lang="lt-LT" sz="1600" dirty="0">
                <a:latin typeface="Roboto"/>
                <a:ea typeface="Roboto"/>
                <a:cs typeface="Roboto"/>
              </a:rPr>
              <a:t> į bendruomenių poreikius ir </a:t>
            </a:r>
            <a:r>
              <a:rPr lang="lt-LT" sz="1600" b="1" dirty="0">
                <a:latin typeface="Roboto"/>
                <a:ea typeface="Roboto"/>
                <a:cs typeface="Roboto"/>
              </a:rPr>
              <a:t>kryptingai prisideda</a:t>
            </a:r>
            <a:r>
              <a:rPr lang="lt-LT" sz="1600" dirty="0">
                <a:latin typeface="Roboto"/>
                <a:ea typeface="Roboto"/>
                <a:cs typeface="Roboto"/>
              </a:rPr>
              <a:t> prie kiekvieno mokinio mokymosi sėkmės bei pažangos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D62B50-A892-6BCF-5FF4-AFA7EADA12F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5507249" y="920329"/>
            <a:ext cx="6209537" cy="4654647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74C3CAD-C00F-F7EC-1070-FDEE7A29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/>
          <a:p>
            <a:r>
              <a:rPr lang="lt-LT">
                <a:latin typeface="Arial"/>
                <a:cs typeface="Arial"/>
              </a:rPr>
              <a:t>Kokybės vertinimo departamentas. 2025 m. vertinimų įžvalgos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28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4899-D826-EED1-346C-8F0040946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00B2-779B-986B-2358-3C907991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36" y="526533"/>
            <a:ext cx="4612103" cy="943017"/>
          </a:xfrm>
        </p:spPr>
        <p:txBody>
          <a:bodyPr>
            <a:noAutofit/>
          </a:bodyPr>
          <a:lstStyle/>
          <a:p>
            <a:r>
              <a:rPr lang="lt-LT" sz="2800">
                <a:latin typeface="Roboto"/>
                <a:ea typeface="Roboto"/>
                <a:cs typeface="Roboto"/>
              </a:rPr>
              <a:t>Gerosios patirties sklaida. </a:t>
            </a:r>
            <a:r>
              <a:rPr lang="lt-LT" sz="2800">
                <a:solidFill>
                  <a:schemeClr val="accent1"/>
                </a:solidFill>
                <a:latin typeface="Roboto"/>
                <a:ea typeface="Roboto"/>
                <a:cs typeface="Roboto"/>
              </a:rPr>
              <a:t>Raseiniai</a:t>
            </a:r>
            <a:br>
              <a:rPr lang="lt-LT" sz="2800">
                <a:latin typeface="Roboto"/>
                <a:ea typeface="Roboto"/>
                <a:cs typeface="Roboto"/>
              </a:rPr>
            </a:br>
            <a:r>
              <a:rPr lang="lt-LT" sz="2800">
                <a:latin typeface="Roboto"/>
                <a:ea typeface="Roboto"/>
                <a:cs typeface="Roboto"/>
              </a:rPr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B0F6E-6E27-0CC5-1C7D-2AA166573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037" y="1382701"/>
            <a:ext cx="4276457" cy="395260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t-LT" sz="1600">
                <a:latin typeface="Roboto"/>
                <a:ea typeface="Roboto"/>
                <a:cs typeface="Roboto"/>
              </a:rPr>
              <a:t>Raseinių rajono švietimo pagalbos tarnybos veiklą vertinę ekspertai pažymėjo, kad yra kryptingai renkamas, analizuojamas ir integruojamas dalyvių grįžtamasis ryšys, siekiant gerinti institucijos veiklos kokybę.</a:t>
            </a:r>
            <a:endParaRPr lang="en-US"/>
          </a:p>
          <a:p>
            <a:pPr marL="0" indent="0">
              <a:buNone/>
            </a:pPr>
            <a:r>
              <a:rPr lang="lt-LT" sz="1600">
                <a:latin typeface="Roboto"/>
                <a:ea typeface="Roboto"/>
                <a:cs typeface="Roboto"/>
              </a:rPr>
              <a:t>Institucijos taikomas grįžtamojo ryšio tyrimas:</a:t>
            </a:r>
          </a:p>
          <a:p>
            <a:pPr marL="285750" indent="-285750"/>
            <a:r>
              <a:rPr lang="lt-LT" sz="1600">
                <a:latin typeface="Roboto"/>
                <a:ea typeface="Roboto"/>
                <a:cs typeface="Roboto"/>
              </a:rPr>
              <a:t>Momentinis grįžtamasis ryšys (iki 10 min.) </a:t>
            </a:r>
          </a:p>
          <a:p>
            <a:pPr marL="285750" indent="-285750"/>
            <a:r>
              <a:rPr lang="lt-LT" sz="1600">
                <a:latin typeface="Roboto"/>
                <a:ea typeface="Roboto"/>
                <a:cs typeface="Roboto"/>
              </a:rPr>
              <a:t>Po kiekvieno susitikimo (30–60 min.) </a:t>
            </a:r>
          </a:p>
          <a:p>
            <a:pPr marL="285750" indent="-285750"/>
            <a:r>
              <a:rPr lang="lt-LT" sz="1600">
                <a:latin typeface="Roboto"/>
                <a:ea typeface="Roboto"/>
                <a:cs typeface="Roboto"/>
              </a:rPr>
              <a:t>Baigus programą</a:t>
            </a:r>
          </a:p>
          <a:p>
            <a:pPr marL="285750" indent="-285750"/>
            <a:r>
              <a:rPr lang="lt-LT" sz="1600">
                <a:latin typeface="Roboto"/>
                <a:ea typeface="Roboto"/>
                <a:cs typeface="Roboto"/>
              </a:rPr>
              <a:t>Pakartotinis grįžtamasis ryšys po kelių mėnesių.</a:t>
            </a:r>
            <a:endParaRPr lang="lt-LT" sz="1600">
              <a:solidFill>
                <a:srgbClr val="262626"/>
              </a:solidFill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r>
              <a:rPr lang="lt-LT" sz="1600">
                <a:latin typeface="Roboto"/>
                <a:ea typeface="Roboto"/>
                <a:cs typeface="Roboto"/>
              </a:rPr>
              <a:t>„</a:t>
            </a:r>
            <a:r>
              <a:rPr lang="lt-LT" sz="1600">
                <a:solidFill>
                  <a:srgbClr val="262626"/>
                </a:solidFill>
                <a:latin typeface="Roboto"/>
                <a:ea typeface="Roboto"/>
                <a:cs typeface="Roboto"/>
              </a:rPr>
              <a:t>Grįžtamasis ryšys – įgūdis, kuris turi būti taikomas nuosekliai</a:t>
            </a:r>
            <a:r>
              <a:rPr lang="lt-LT" sz="1600">
                <a:solidFill>
                  <a:srgbClr val="322C23"/>
                </a:solidFill>
                <a:latin typeface="Roboto"/>
                <a:ea typeface="Roboto"/>
                <a:cs typeface="Roboto"/>
              </a:rPr>
              <a:t>“</a:t>
            </a:r>
            <a:endParaRPr lang="lt-LT" sz="1600">
              <a:solidFill>
                <a:srgbClr val="262626"/>
              </a:solidFill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lt-LT" sz="1600">
              <a:latin typeface="Roboto"/>
              <a:ea typeface="Roboto"/>
              <a:cs typeface="Roboto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A2C8FD-49A4-8114-FC30-584D463B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/>
          <a:p>
            <a:r>
              <a:rPr lang="lt-LT" dirty="0">
                <a:latin typeface="Arial"/>
                <a:cs typeface="Arial"/>
              </a:rPr>
              <a:t>Kokybės vertinimo departamentas. 2025 m. vertinimų įžvalgos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5CCCA-F629-8BD7-85D0-28459AAC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59" y="918454"/>
            <a:ext cx="6207980" cy="36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1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ŠA">
      <a:dk1>
        <a:srgbClr val="322C23"/>
      </a:dk1>
      <a:lt1>
        <a:srgbClr val="FFFFFF"/>
      </a:lt1>
      <a:dk2>
        <a:srgbClr val="322C23"/>
      </a:dk2>
      <a:lt2>
        <a:srgbClr val="FFFFFF"/>
      </a:lt2>
      <a:accent1>
        <a:srgbClr val="286151"/>
      </a:accent1>
      <a:accent2>
        <a:srgbClr val="7198F8"/>
      </a:accent2>
      <a:accent3>
        <a:srgbClr val="DAD2FB"/>
      </a:accent3>
      <a:accent4>
        <a:srgbClr val="D8FE51"/>
      </a:accent4>
      <a:accent5>
        <a:srgbClr val="DAD2FB"/>
      </a:accent5>
      <a:accent6>
        <a:srgbClr val="7098F7"/>
      </a:accent6>
      <a:hlink>
        <a:srgbClr val="322C23"/>
      </a:hlink>
      <a:folHlink>
        <a:srgbClr val="322C23"/>
      </a:folHlink>
    </a:clrScheme>
    <a:fontScheme name="NŠV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46F6A461589879448A31FE58AF87AF50" ma:contentTypeVersion="15" ma:contentTypeDescription="Kurkite naują dokumentą." ma:contentTypeScope="" ma:versionID="b695a0b87d84a4aacf0b1aeca3f4f8df">
  <xsd:schema xmlns:xsd="http://www.w3.org/2001/XMLSchema" xmlns:xs="http://www.w3.org/2001/XMLSchema" xmlns:p="http://schemas.microsoft.com/office/2006/metadata/properties" xmlns:ns2="d8a2b045-6712-42dc-9dba-e6b5a8bbbed7" xmlns:ns3="d0da30a4-a9e4-46df-b703-27e180d935f7" targetNamespace="http://schemas.microsoft.com/office/2006/metadata/properties" ma:root="true" ma:fieldsID="c95841e84fd0f2a53bc8ee8bbdb11a68" ns2:_="" ns3:_="">
    <xsd:import namespace="d8a2b045-6712-42dc-9dba-e6b5a8bbbed7"/>
    <xsd:import namespace="d0da30a4-a9e4-46df-b703-27e180d93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2b045-6712-42dc-9dba-e6b5a8bbb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a30a4-a9e4-46df-b703-27e180d935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7dcb801-e1cf-407a-b44d-4601eb60ab2e}" ma:internalName="TaxCatchAll" ma:showField="CatchAllData" ma:web="d0da30a4-a9e4-46df-b703-27e180d935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2b045-6712-42dc-9dba-e6b5a8bbbed7">
      <Terms xmlns="http://schemas.microsoft.com/office/infopath/2007/PartnerControls"/>
    </lcf76f155ced4ddcb4097134ff3c332f>
    <TaxCatchAll xmlns="d0da30a4-a9e4-46df-b703-27e180d935f7" xsi:nil="true"/>
  </documentManagement>
</p:properties>
</file>

<file path=customXml/itemProps1.xml><?xml version="1.0" encoding="utf-8"?>
<ds:datastoreItem xmlns:ds="http://schemas.openxmlformats.org/officeDocument/2006/customXml" ds:itemID="{2153DBA9-103E-4152-89EF-F4556BF4C6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DCEC31-92CB-46B1-B5FA-5037D921BAF7}">
  <ds:schemaRefs>
    <ds:schemaRef ds:uri="d0da30a4-a9e4-46df-b703-27e180d935f7"/>
    <ds:schemaRef ds:uri="d8a2b045-6712-42dc-9dba-e6b5a8bbbe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8405AB-D28F-4CBF-B52D-6EE87FDFF2FA}">
  <ds:schemaRefs>
    <ds:schemaRef ds:uri="d0da30a4-a9e4-46df-b703-27e180d935f7"/>
    <ds:schemaRef ds:uri="d8a2b045-6712-42dc-9dba-e6b5a8bbbe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1020</Words>
  <Application>Microsoft Office PowerPoint</Application>
  <PresentationFormat>Plačiaekranė</PresentationFormat>
  <Paragraphs>113</Paragraphs>
  <Slides>12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Arial,Sans-Serif</vt:lpstr>
      <vt:lpstr>Courier New</vt:lpstr>
      <vt:lpstr>Courier New,monospace</vt:lpstr>
      <vt:lpstr>Roboto</vt:lpstr>
      <vt:lpstr>Segoe UI</vt:lpstr>
      <vt:lpstr>Times New Roman</vt:lpstr>
      <vt:lpstr>Office Theme</vt:lpstr>
      <vt:lpstr>2025 metų pedagoginių darbuotojų kvalifikacijos tobulinimą vykdančių institucijų išorės vertinimų​ įžvalgos</vt:lpstr>
      <vt:lpstr>„PowerPoint“ pateiktis</vt:lpstr>
      <vt:lpstr>„PowerPoint“ pateiktis</vt:lpstr>
      <vt:lpstr>„PowerPoint“ pateiktis</vt:lpstr>
      <vt:lpstr>2025 m. ekspertų nustatytos institucijų stiprybės </vt:lpstr>
      <vt:lpstr>„PowerPoint“ pateiktis</vt:lpstr>
      <vt:lpstr>„PowerPoint“ pateiktis</vt:lpstr>
      <vt:lpstr>Gerosios patirties sklaida. Šakiai  </vt:lpstr>
      <vt:lpstr>Gerosios patirties sklaida. Raseiniai  </vt:lpstr>
      <vt:lpstr>„PowerPoint“ pateiktis</vt:lpstr>
      <vt:lpstr>„PowerPoint“ pateiktis</vt:lpstr>
      <vt:lpstr>Kokybės vertinimo departamentas. 2025 m. vertinimų įžvalgos </vt:lpstr>
    </vt:vector>
  </TitlesOfParts>
  <Manager/>
  <Company>Truth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Nerijus Jasinskas</dc:creator>
  <cp:keywords/>
  <dc:description/>
  <cp:lastModifiedBy>Edmundas Čečėta</cp:lastModifiedBy>
  <cp:revision>4</cp:revision>
  <dcterms:created xsi:type="dcterms:W3CDTF">2025-02-24T08:59:12Z</dcterms:created>
  <dcterms:modified xsi:type="dcterms:W3CDTF">2025-11-06T05:53:40Z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0x01010046F6A461589879448A31FE58AF87AF50</vt:lpwstr>
  </property>
  <property fmtid="{D5CDD505-2E9C-101B-9397-08002B2CF9AE}" pid="3" name="MediaServiceImageTags">
    <vt:lpwstr/>
  </property>
</Properties>
</file>