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5" r:id="rId5"/>
    <p:sldId id="264" r:id="rId6"/>
    <p:sldId id="268" r:id="rId7"/>
    <p:sldId id="267" r:id="rId8"/>
    <p:sldId id="263" r:id="rId9"/>
    <p:sldId id="270" r:id="rId10"/>
    <p:sldId id="266" r:id="rId11"/>
    <p:sldId id="271" r:id="rId12"/>
    <p:sldId id="275" r:id="rId13"/>
    <p:sldId id="276" r:id="rId14"/>
    <p:sldId id="273" r:id="rId15"/>
    <p:sldId id="277" r:id="rId16"/>
    <p:sldId id="278" r:id="rId17"/>
    <p:sldId id="279" r:id="rId18"/>
    <p:sldId id="280" r:id="rId19"/>
    <p:sldId id="281" r:id="rId20"/>
    <p:sldId id="274" r:id="rId21"/>
  </p:sldIdLst>
  <p:sldSz cx="12192000" cy="6858000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717" autoAdjust="0"/>
  </p:normalViewPr>
  <p:slideViewPr>
    <p:cSldViewPr snapToGrid="0">
      <p:cViewPr>
        <p:scale>
          <a:sx n="96" d="100"/>
          <a:sy n="96" d="100"/>
        </p:scale>
        <p:origin x="178" y="-4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t-LT" smtClean="0"/>
              <a:t>Spustelėkite norėdami redaguoti šablono paantraštės stilių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12789-01FE-442D-A959-33089A11750B}" type="datetimeFigureOut">
              <a:rPr lang="lt-LT" smtClean="0"/>
              <a:t>2025-04-22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89A67-F04E-4259-A158-DECBB7D0C7C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377126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12789-01FE-442D-A959-33089A11750B}" type="datetimeFigureOut">
              <a:rPr lang="lt-LT" smtClean="0"/>
              <a:t>2025-04-22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89A67-F04E-4259-A158-DECBB7D0C7C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432844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12789-01FE-442D-A959-33089A11750B}" type="datetimeFigureOut">
              <a:rPr lang="lt-LT" smtClean="0"/>
              <a:t>2025-04-22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89A67-F04E-4259-A158-DECBB7D0C7C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550758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12789-01FE-442D-A959-33089A11750B}" type="datetimeFigureOut">
              <a:rPr lang="lt-LT" smtClean="0"/>
              <a:t>2025-04-22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89A67-F04E-4259-A158-DECBB7D0C7C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00834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12789-01FE-442D-A959-33089A11750B}" type="datetimeFigureOut">
              <a:rPr lang="lt-LT" smtClean="0"/>
              <a:t>2025-04-22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89A67-F04E-4259-A158-DECBB7D0C7C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86574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lt-LT"/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lt-LT"/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12789-01FE-442D-A959-33089A11750B}" type="datetimeFigureOut">
              <a:rPr lang="lt-LT" smtClean="0"/>
              <a:t>2025-04-22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89A67-F04E-4259-A158-DECBB7D0C7C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695518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lt-LT"/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6" name="Turinio vietos rezervavimo ženklas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lt-LT"/>
          </a:p>
        </p:txBody>
      </p:sp>
      <p:sp>
        <p:nvSpPr>
          <p:cNvPr id="7" name="Datos vietos rezervavimo ženkla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12789-01FE-442D-A959-33089A11750B}" type="datetimeFigureOut">
              <a:rPr lang="lt-LT" smtClean="0"/>
              <a:t>2025-04-22</a:t>
            </a:fld>
            <a:endParaRPr lang="lt-LT"/>
          </a:p>
        </p:txBody>
      </p:sp>
      <p:sp>
        <p:nvSpPr>
          <p:cNvPr id="8" name="Poraštės vietos rezervavimo ženkla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kaidrės numerio vietos rezervavimo ženkla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89A67-F04E-4259-A158-DECBB7D0C7C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262877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12789-01FE-442D-A959-33089A11750B}" type="datetimeFigureOut">
              <a:rPr lang="lt-LT" smtClean="0"/>
              <a:t>2025-04-22</a:t>
            </a:fld>
            <a:endParaRPr lang="lt-LT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89A67-F04E-4259-A158-DECBB7D0C7C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367582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12789-01FE-442D-A959-33089A11750B}" type="datetimeFigureOut">
              <a:rPr lang="lt-LT" smtClean="0"/>
              <a:t>2025-04-22</a:t>
            </a:fld>
            <a:endParaRPr lang="lt-LT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89A67-F04E-4259-A158-DECBB7D0C7C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981755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12789-01FE-442D-A959-33089A11750B}" type="datetimeFigureOut">
              <a:rPr lang="lt-LT" smtClean="0"/>
              <a:t>2025-04-22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89A67-F04E-4259-A158-DECBB7D0C7C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399467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12789-01FE-442D-A959-33089A11750B}" type="datetimeFigureOut">
              <a:rPr lang="lt-LT" smtClean="0"/>
              <a:t>2025-04-22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89A67-F04E-4259-A158-DECBB7D0C7C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629804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312789-01FE-442D-A959-33089A11750B}" type="datetimeFigureOut">
              <a:rPr lang="lt-LT" smtClean="0"/>
              <a:t>2025-04-22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89A67-F04E-4259-A158-DECBB7D0C7C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168367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1524000" y="4127862"/>
            <a:ext cx="9144000" cy="2168435"/>
          </a:xfrm>
        </p:spPr>
        <p:txBody>
          <a:bodyPr>
            <a:normAutofit fontScale="47500" lnSpcReduction="20000"/>
          </a:bodyPr>
          <a:lstStyle/>
          <a:p>
            <a:r>
              <a:rPr lang="lt-LT" sz="5400" b="1" dirty="0" smtClean="0">
                <a:latin typeface="Atkinson Hyperlegible" pitchFamily="50" charset="0"/>
              </a:rPr>
              <a:t>UGDYMO KOKYBĖS UŽTIKRINIMAS IR ĮTRAUKIOJO </a:t>
            </a:r>
            <a:r>
              <a:rPr lang="lt-LT" sz="5400" b="1" dirty="0" smtClean="0">
                <a:latin typeface="Atkinson Hyperlegible" pitchFamily="50" charset="0"/>
              </a:rPr>
              <a:t>UGDYMO ĮGYVENDINIMAS ALYTAUS DAINAVOS PROGIMNAZIJOJE </a:t>
            </a:r>
          </a:p>
          <a:p>
            <a:r>
              <a:rPr lang="lt-LT" sz="5400" b="1" dirty="0" smtClean="0">
                <a:latin typeface="Atkinson Hyperlegible" pitchFamily="50" charset="0"/>
              </a:rPr>
              <a:t> </a:t>
            </a:r>
            <a:endParaRPr lang="lt-LT" sz="5400" b="1" dirty="0" smtClean="0">
              <a:latin typeface="Atkinson Hyperlegible" pitchFamily="50" charset="0"/>
            </a:endParaRPr>
          </a:p>
          <a:p>
            <a:pPr algn="r"/>
            <a:r>
              <a:rPr lang="lt-LT" sz="5400" b="1" dirty="0" smtClean="0">
                <a:latin typeface="Atkinson Hyperlegible" pitchFamily="50" charset="0"/>
              </a:rPr>
              <a:t>2025-04-23</a:t>
            </a:r>
            <a:endParaRPr lang="lt-LT" sz="5400" b="1" dirty="0" smtClean="0">
              <a:latin typeface="Atkinson Hyperlegible" pitchFamily="50" charset="0"/>
            </a:endParaRPr>
          </a:p>
          <a:p>
            <a:pPr algn="r"/>
            <a:r>
              <a:rPr lang="lt-LT" sz="5400" b="1" dirty="0" smtClean="0">
                <a:latin typeface="Atkinson Hyperlegible" pitchFamily="50" charset="0"/>
              </a:rPr>
              <a:t>EDITA MATULEVIČIENĖ</a:t>
            </a:r>
            <a:endParaRPr lang="lt-LT" sz="5400" dirty="0">
              <a:latin typeface="Atkinson Hyperlegible" pitchFamily="50" charset="0"/>
            </a:endParaRPr>
          </a:p>
        </p:txBody>
      </p:sp>
      <p:pic>
        <p:nvPicPr>
          <p:cNvPr id="1026" name="Picture 2" descr="https://www.dainava.alytus.lm.lt/advm343/images/herbas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0088" y="420193"/>
            <a:ext cx="1933458" cy="29510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81861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b="1" dirty="0" smtClean="0">
                <a:latin typeface="Atkinson Hyperlegible" pitchFamily="50" charset="0"/>
              </a:rPr>
              <a:t>MOKINIAI</a:t>
            </a:r>
            <a:endParaRPr lang="lt-LT" dirty="0">
              <a:latin typeface="Atkinson Hyperlegible" pitchFamily="50" charset="0"/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882923" y="1843042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lt-LT" dirty="0" smtClean="0"/>
          </a:p>
          <a:p>
            <a:pPr marL="0" indent="0" algn="ctr">
              <a:buNone/>
            </a:pPr>
            <a:r>
              <a:rPr lang="lt-LT" dirty="0" smtClean="0">
                <a:latin typeface="Atkinson Hyperlegible" pitchFamily="50" charset="0"/>
              </a:rPr>
              <a:t>2025-01-01 </a:t>
            </a:r>
            <a:r>
              <a:rPr lang="lt-LT" dirty="0" smtClean="0">
                <a:latin typeface="Atkinson Hyperlegible" pitchFamily="50" charset="0"/>
              </a:rPr>
              <a:t>duomenimis </a:t>
            </a:r>
            <a:r>
              <a:rPr lang="lt-LT" b="1" dirty="0" smtClean="0">
                <a:latin typeface="Atkinson Hyperlegible" pitchFamily="50" charset="0"/>
              </a:rPr>
              <a:t>mokykloje mokosi </a:t>
            </a:r>
            <a:r>
              <a:rPr lang="lt-LT" b="1" dirty="0" smtClean="0">
                <a:latin typeface="Atkinson Hyperlegible" pitchFamily="50" charset="0"/>
              </a:rPr>
              <a:t>358 </a:t>
            </a:r>
            <a:r>
              <a:rPr lang="lt-LT" b="1" dirty="0" smtClean="0">
                <a:latin typeface="Atkinson Hyperlegible" pitchFamily="50" charset="0"/>
              </a:rPr>
              <a:t>mokiniai </a:t>
            </a:r>
          </a:p>
          <a:p>
            <a:pPr marL="0" indent="0">
              <a:buNone/>
            </a:pPr>
            <a:r>
              <a:rPr lang="lt-LT" dirty="0" smtClean="0">
                <a:latin typeface="Atkinson Hyperlegible" pitchFamily="50" charset="0"/>
              </a:rPr>
              <a:t>PUG -16 </a:t>
            </a:r>
            <a:endParaRPr lang="lt-LT" dirty="0" smtClean="0">
              <a:latin typeface="Atkinson Hyperlegible" pitchFamily="50" charset="0"/>
            </a:endParaRPr>
          </a:p>
          <a:p>
            <a:pPr marL="0" indent="0">
              <a:buNone/>
            </a:pPr>
            <a:r>
              <a:rPr lang="lt-LT" dirty="0" smtClean="0">
                <a:latin typeface="Atkinson Hyperlegible" pitchFamily="50" charset="0"/>
              </a:rPr>
              <a:t>1-4 klasėse - </a:t>
            </a:r>
            <a:r>
              <a:rPr lang="lt-LT" dirty="0" smtClean="0">
                <a:latin typeface="Atkinson Hyperlegible" pitchFamily="50" charset="0"/>
              </a:rPr>
              <a:t>160 </a:t>
            </a:r>
            <a:r>
              <a:rPr lang="lt-LT" dirty="0" smtClean="0">
                <a:latin typeface="Atkinson Hyperlegible" pitchFamily="50" charset="0"/>
              </a:rPr>
              <a:t>mokiniai, </a:t>
            </a:r>
          </a:p>
          <a:p>
            <a:pPr marL="0" indent="0">
              <a:buNone/>
            </a:pPr>
            <a:r>
              <a:rPr lang="lt-LT" dirty="0" smtClean="0">
                <a:latin typeface="Atkinson Hyperlegible" pitchFamily="50" charset="0"/>
              </a:rPr>
              <a:t>5-8 klasėse – </a:t>
            </a:r>
            <a:r>
              <a:rPr lang="lt-LT" dirty="0" smtClean="0">
                <a:latin typeface="Atkinson Hyperlegible" pitchFamily="50" charset="0"/>
              </a:rPr>
              <a:t>181</a:t>
            </a:r>
            <a:r>
              <a:rPr lang="lt-LT" dirty="0" smtClean="0">
                <a:latin typeface="Atkinson Hyperlegible" pitchFamily="50" charset="0"/>
              </a:rPr>
              <a:t> </a:t>
            </a:r>
            <a:r>
              <a:rPr lang="lt-LT" dirty="0" smtClean="0">
                <a:latin typeface="Atkinson Hyperlegible" pitchFamily="50" charset="0"/>
              </a:rPr>
              <a:t>mokiniai.</a:t>
            </a:r>
          </a:p>
          <a:p>
            <a:pPr marL="0" indent="0">
              <a:buNone/>
            </a:pPr>
            <a:r>
              <a:rPr lang="lt-LT" dirty="0" smtClean="0">
                <a:latin typeface="Atkinson Hyperlegible" pitchFamily="50" charset="0"/>
              </a:rPr>
              <a:t>26 mokyklos mokiniai yra atvykę iš Ukrainos (13 mokinių 1-4 kl. Ir 13 mokinių 5-8 klasėse</a:t>
            </a:r>
            <a:r>
              <a:rPr lang="lt-LT" dirty="0" smtClean="0">
                <a:latin typeface="Atkinson Hyperlegible" pitchFamily="50" charset="0"/>
              </a:rPr>
              <a:t>).</a:t>
            </a:r>
          </a:p>
          <a:p>
            <a:pPr marL="0" indent="0">
              <a:buNone/>
            </a:pPr>
            <a:endParaRPr lang="lt-LT" dirty="0" smtClean="0">
              <a:latin typeface="Atkinson Hyperlegible" pitchFamily="50" charset="0"/>
            </a:endParaRPr>
          </a:p>
          <a:p>
            <a:pPr marL="0" indent="0">
              <a:buNone/>
            </a:pPr>
            <a:endParaRPr lang="lt-LT" dirty="0"/>
          </a:p>
        </p:txBody>
      </p:sp>
      <p:pic>
        <p:nvPicPr>
          <p:cNvPr id="4" name="Picture 2" descr="https://www.dainava.alytus.lm.lt/advm343/images/herbas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923" y="365125"/>
            <a:ext cx="924289" cy="1410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12202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b="1" dirty="0" smtClean="0">
                <a:latin typeface="Atkinson Hyperlegible" pitchFamily="50" charset="0"/>
              </a:rPr>
              <a:t>SUP MOKINIAI</a:t>
            </a:r>
            <a:endParaRPr lang="lt-LT" dirty="0">
              <a:latin typeface="Atkinson Hyperlegible" pitchFamily="50" charset="0"/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lt-LT" dirty="0" smtClean="0"/>
          </a:p>
          <a:p>
            <a:pPr marL="0" indent="0">
              <a:buNone/>
            </a:pPr>
            <a:r>
              <a:rPr lang="lt-LT" dirty="0" smtClean="0">
                <a:latin typeface="Atkinson Hyperlegible" pitchFamily="50" charset="0"/>
              </a:rPr>
              <a:t>91 mokyklos mokinys turi SUP,  iš jų:</a:t>
            </a:r>
          </a:p>
          <a:p>
            <a:pPr marL="0" indent="0">
              <a:buNone/>
            </a:pPr>
            <a:r>
              <a:rPr lang="lt-LT" dirty="0" smtClean="0">
                <a:latin typeface="Atkinson Hyperlegible" pitchFamily="50" charset="0"/>
              </a:rPr>
              <a:t>40</a:t>
            </a:r>
            <a:r>
              <a:rPr lang="lt-LT" dirty="0" smtClean="0">
                <a:latin typeface="Atkinson Hyperlegible" pitchFamily="50" charset="0"/>
              </a:rPr>
              <a:t> </a:t>
            </a:r>
            <a:r>
              <a:rPr lang="lt-LT" dirty="0" smtClean="0">
                <a:latin typeface="Atkinson Hyperlegible" pitchFamily="50" charset="0"/>
              </a:rPr>
              <a:t>mokinių turi PPT nustatytą SUP reikmę (13 – didelių SUP, </a:t>
            </a:r>
            <a:r>
              <a:rPr lang="lt-LT" dirty="0" smtClean="0">
                <a:latin typeface="Atkinson Hyperlegible" pitchFamily="50" charset="0"/>
              </a:rPr>
              <a:t>27- </a:t>
            </a:r>
            <a:r>
              <a:rPr lang="lt-LT" dirty="0" smtClean="0">
                <a:latin typeface="Atkinson Hyperlegible" pitchFamily="50" charset="0"/>
              </a:rPr>
              <a:t>vidutinių SUP). </a:t>
            </a:r>
            <a:endParaRPr lang="lt-LT" dirty="0" smtClean="0">
              <a:latin typeface="Atkinson Hyperlegible" pitchFamily="50" charset="0"/>
            </a:endParaRPr>
          </a:p>
          <a:p>
            <a:pPr marL="0" indent="0">
              <a:buNone/>
            </a:pPr>
            <a:r>
              <a:rPr lang="lt-LT" dirty="0" err="1" smtClean="0">
                <a:latin typeface="Atkinson Hyperlegible" pitchFamily="50" charset="0"/>
              </a:rPr>
              <a:t>Autistiški</a:t>
            </a:r>
            <a:r>
              <a:rPr lang="lt-LT" dirty="0" smtClean="0">
                <a:latin typeface="Atkinson Hyperlegible" pitchFamily="50" charset="0"/>
              </a:rPr>
              <a:t> – </a:t>
            </a:r>
          </a:p>
          <a:p>
            <a:pPr marL="0" indent="0">
              <a:buNone/>
            </a:pPr>
            <a:r>
              <a:rPr lang="lt-LT" dirty="0" smtClean="0">
                <a:latin typeface="Atkinson Hyperlegible" pitchFamily="50" charset="0"/>
              </a:rPr>
              <a:t>Emocijų elgesio – </a:t>
            </a:r>
          </a:p>
          <a:p>
            <a:pPr marL="0" indent="0">
              <a:buNone/>
            </a:pPr>
            <a:endParaRPr lang="lt-LT" dirty="0" smtClean="0">
              <a:latin typeface="Atkinson Hyperlegible" pitchFamily="50" charset="0"/>
            </a:endParaRPr>
          </a:p>
          <a:p>
            <a:pPr marL="0" indent="0">
              <a:buNone/>
            </a:pPr>
            <a:endParaRPr lang="lt-LT" dirty="0" smtClean="0"/>
          </a:p>
          <a:p>
            <a:pPr marL="0" indent="0">
              <a:buNone/>
            </a:pPr>
            <a:endParaRPr lang="lt-LT" dirty="0"/>
          </a:p>
        </p:txBody>
      </p:sp>
      <p:pic>
        <p:nvPicPr>
          <p:cNvPr id="4" name="Picture 2" descr="https://www.dainava.alytus.lm.lt/advm343/images/herbas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923" y="365125"/>
            <a:ext cx="924289" cy="1410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65700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b="1" dirty="0">
                <a:latin typeface="Atkinson Hyperlegible" pitchFamily="50" charset="0"/>
              </a:rPr>
              <a:t>Ugdymo kokybės užtikrinimas </a:t>
            </a:r>
            <a:r>
              <a:rPr lang="lt-LT" b="1" dirty="0" smtClean="0">
                <a:latin typeface="Atkinson Hyperlegible" pitchFamily="50" charset="0"/>
              </a:rPr>
              <a:t/>
            </a:r>
            <a:br>
              <a:rPr lang="lt-LT" b="1" dirty="0" smtClean="0">
                <a:latin typeface="Atkinson Hyperlegible" pitchFamily="50" charset="0"/>
              </a:rPr>
            </a:br>
            <a:r>
              <a:rPr lang="lt-LT" b="1" dirty="0" smtClean="0">
                <a:latin typeface="Atkinson Hyperlegible" pitchFamily="50" charset="0"/>
              </a:rPr>
              <a:t>vykstant </a:t>
            </a:r>
            <a:r>
              <a:rPr lang="lt-LT" b="1" dirty="0">
                <a:latin typeface="Atkinson Hyperlegible" pitchFamily="50" charset="0"/>
              </a:rPr>
              <a:t>įtraukiąjam ugdymui</a:t>
            </a:r>
            <a:endParaRPr lang="lt-LT" b="1" dirty="0">
              <a:latin typeface="Atkinson Hyperlegible" pitchFamily="50" charset="0"/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lt-LT" dirty="0" smtClean="0"/>
          </a:p>
          <a:p>
            <a:r>
              <a:rPr lang="lt-LT" dirty="0">
                <a:latin typeface="Atkinson Hyperlegible" pitchFamily="50" charset="0"/>
              </a:rPr>
              <a:t>Dauguma </a:t>
            </a:r>
            <a:r>
              <a:rPr lang="lt-LT" dirty="0" smtClean="0">
                <a:latin typeface="Atkinson Hyperlegible" pitchFamily="50" charset="0"/>
              </a:rPr>
              <a:t>mūsų </a:t>
            </a:r>
            <a:r>
              <a:rPr lang="lt-LT" dirty="0" err="1" smtClean="0">
                <a:latin typeface="Atkinson Hyperlegible" pitchFamily="50" charset="0"/>
              </a:rPr>
              <a:t>supranata</a:t>
            </a:r>
            <a:r>
              <a:rPr lang="lt-LT" dirty="0">
                <a:latin typeface="Atkinson Hyperlegible" pitchFamily="50" charset="0"/>
              </a:rPr>
              <a:t>, kad įsigaliojus </a:t>
            </a:r>
            <a:r>
              <a:rPr lang="lt-LT" dirty="0" smtClean="0">
                <a:latin typeface="Atkinson Hyperlegible" pitchFamily="50" charset="0"/>
              </a:rPr>
              <a:t>Įtraukiojo </a:t>
            </a:r>
            <a:r>
              <a:rPr lang="lt-LT" dirty="0">
                <a:latin typeface="Atkinson Hyperlegible" pitchFamily="50" charset="0"/>
              </a:rPr>
              <a:t>ugdymo įstatymui, SUP turinčių mokinių mokymas BU mokyklose tik formalizuotas, nes iš principo šis mokymas pradėtas įgyvendinti daug anksčiau. </a:t>
            </a:r>
            <a:endParaRPr lang="lt-LT" dirty="0" smtClean="0">
              <a:latin typeface="Atkinson Hyperlegible" pitchFamily="50" charset="0"/>
            </a:endParaRPr>
          </a:p>
          <a:p>
            <a:endParaRPr lang="lt-LT" dirty="0" smtClean="0"/>
          </a:p>
          <a:p>
            <a:endParaRPr lang="lt-LT" dirty="0"/>
          </a:p>
          <a:p>
            <a:pPr marL="0" indent="0">
              <a:buNone/>
            </a:pPr>
            <a:endParaRPr lang="lt-LT" dirty="0" smtClean="0"/>
          </a:p>
          <a:p>
            <a:pPr marL="0" indent="0">
              <a:buNone/>
            </a:pPr>
            <a:endParaRPr lang="lt-LT" dirty="0"/>
          </a:p>
        </p:txBody>
      </p:sp>
      <p:pic>
        <p:nvPicPr>
          <p:cNvPr id="4" name="Picture 2" descr="https://www.dainava.alytus.lm.lt/advm343/images/herbas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923" y="365125"/>
            <a:ext cx="924289" cy="1410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81836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b="1" dirty="0" smtClean="0">
                <a:latin typeface="Atkinson Hyperlegible" pitchFamily="50" charset="0"/>
              </a:rPr>
              <a:t>PASIRUOŠIMAS ir ...</a:t>
            </a:r>
            <a:br>
              <a:rPr lang="lt-LT" b="1" dirty="0" smtClean="0">
                <a:latin typeface="Atkinson Hyperlegible" pitchFamily="50" charset="0"/>
              </a:rPr>
            </a:br>
            <a:r>
              <a:rPr lang="lt-LT" b="1" dirty="0" smtClean="0">
                <a:latin typeface="Atkinson Hyperlegible" pitchFamily="50" charset="0"/>
              </a:rPr>
              <a:t>į</a:t>
            </a:r>
            <a:r>
              <a:rPr lang="lt-LT" b="1" dirty="0" smtClean="0">
                <a:latin typeface="Atkinson Hyperlegible" pitchFamily="50" charset="0"/>
              </a:rPr>
              <a:t>traukiojo ugdymo įgyvendinimas. </a:t>
            </a:r>
            <a:endParaRPr lang="lt-LT" dirty="0">
              <a:latin typeface="Atkinson Hyperlegible" pitchFamily="50" charset="0"/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lt-LT" dirty="0" smtClean="0"/>
          </a:p>
          <a:p>
            <a:r>
              <a:rPr lang="lt-LT" dirty="0">
                <a:latin typeface="Atkinson Hyperlegible" pitchFamily="50" charset="0"/>
              </a:rPr>
              <a:t>Alytaus Dainavos progimnazijos bendruomenė </a:t>
            </a:r>
            <a:r>
              <a:rPr lang="lt-LT" dirty="0" smtClean="0">
                <a:latin typeface="Atkinson Hyperlegible" pitchFamily="50" charset="0"/>
              </a:rPr>
              <a:t>(mokytojai, </a:t>
            </a:r>
            <a:r>
              <a:rPr lang="lt-LT" dirty="0" smtClean="0">
                <a:latin typeface="Atkinson Hyperlegible" pitchFamily="50" charset="0"/>
              </a:rPr>
              <a:t>mokinio padėjėjai ir visi darbuotojai </a:t>
            </a:r>
            <a:r>
              <a:rPr lang="lt-LT" dirty="0" smtClean="0">
                <a:latin typeface="Atkinson Hyperlegible" pitchFamily="50" charset="0"/>
              </a:rPr>
              <a:t>yra susipažinę </a:t>
            </a:r>
            <a:r>
              <a:rPr lang="lt-LT" dirty="0">
                <a:latin typeface="Atkinson Hyperlegible" pitchFamily="50" charset="0"/>
              </a:rPr>
              <a:t>su </a:t>
            </a:r>
            <a:r>
              <a:rPr lang="lt-LT" dirty="0" smtClean="0">
                <a:latin typeface="Atkinson Hyperlegible" pitchFamily="50" charset="0"/>
              </a:rPr>
              <a:t>įtraukiojo </a:t>
            </a:r>
            <a:r>
              <a:rPr lang="lt-LT" dirty="0">
                <a:latin typeface="Atkinson Hyperlegible" pitchFamily="50" charset="0"/>
              </a:rPr>
              <a:t>ugdymo nuostatomis ir baigę mokymus įtraukiojo ugdymo tematika. </a:t>
            </a:r>
            <a:endParaRPr lang="lt-LT" dirty="0" smtClean="0">
              <a:latin typeface="Atkinson Hyperlegible" pitchFamily="50" charset="0"/>
            </a:endParaRPr>
          </a:p>
          <a:p>
            <a:r>
              <a:rPr lang="lt-LT" dirty="0" smtClean="0">
                <a:latin typeface="Atkinson Hyperlegible" pitchFamily="50" charset="0"/>
              </a:rPr>
              <a:t>Praktiškai visi apsilankę Kaišiadorių </a:t>
            </a:r>
            <a:r>
              <a:rPr lang="lt-LT" dirty="0" err="1" smtClean="0">
                <a:latin typeface="Atkinson Hyperlegible" pitchFamily="50" charset="0"/>
              </a:rPr>
              <a:t>šv.</a:t>
            </a:r>
            <a:r>
              <a:rPr lang="lt-LT" dirty="0" smtClean="0">
                <a:latin typeface="Atkinson Hyperlegible" pitchFamily="50" charset="0"/>
              </a:rPr>
              <a:t> Faustinos daugiafunkciniame centre, pagalbos specialistai lankėsi Kauno </a:t>
            </a:r>
            <a:r>
              <a:rPr lang="lt-LT" dirty="0" err="1" smtClean="0">
                <a:latin typeface="Atkinson Hyperlegible" pitchFamily="50" charset="0"/>
              </a:rPr>
              <a:t>šv.</a:t>
            </a:r>
            <a:r>
              <a:rPr lang="lt-LT" dirty="0" smtClean="0">
                <a:latin typeface="Atkinson Hyperlegible" pitchFamily="50" charset="0"/>
              </a:rPr>
              <a:t> Roko mokykloje.</a:t>
            </a:r>
          </a:p>
          <a:p>
            <a:r>
              <a:rPr lang="lt-LT" dirty="0" smtClean="0">
                <a:latin typeface="Atkinson Hyperlegible" pitchFamily="50" charset="0"/>
              </a:rPr>
              <a:t>Mokyklai konsultacijas teikė „Diemedžio“ ugdymo centro </a:t>
            </a:r>
            <a:r>
              <a:rPr lang="lt-LT" dirty="0">
                <a:latin typeface="Atkinson Hyperlegible" pitchFamily="50" charset="0"/>
              </a:rPr>
              <a:t>ir </a:t>
            </a:r>
            <a:r>
              <a:rPr lang="lt-LT" dirty="0" smtClean="0">
                <a:latin typeface="Atkinson Hyperlegible" pitchFamily="50" charset="0"/>
              </a:rPr>
              <a:t>Lietuvos įtraukties </a:t>
            </a:r>
            <a:r>
              <a:rPr lang="lt-LT" dirty="0">
                <a:latin typeface="Atkinson Hyperlegible" pitchFamily="50" charset="0"/>
              </a:rPr>
              <a:t>švietime </a:t>
            </a:r>
            <a:r>
              <a:rPr lang="lt-LT" dirty="0" smtClean="0">
                <a:latin typeface="Atkinson Hyperlegible" pitchFamily="50" charset="0"/>
              </a:rPr>
              <a:t>centro </a:t>
            </a:r>
            <a:r>
              <a:rPr lang="lt-LT" dirty="0" smtClean="0">
                <a:latin typeface="Atkinson Hyperlegible" pitchFamily="50" charset="0"/>
              </a:rPr>
              <a:t>specialistai. </a:t>
            </a:r>
            <a:endParaRPr lang="lt-LT" dirty="0" smtClean="0">
              <a:latin typeface="Atkinson Hyperlegible" pitchFamily="50" charset="0"/>
            </a:endParaRPr>
          </a:p>
          <a:p>
            <a:pPr marL="0" indent="0">
              <a:buNone/>
            </a:pPr>
            <a:endParaRPr lang="lt-LT" dirty="0" smtClean="0"/>
          </a:p>
          <a:p>
            <a:pPr marL="0" indent="0">
              <a:buNone/>
            </a:pPr>
            <a:endParaRPr lang="lt-LT" dirty="0"/>
          </a:p>
        </p:txBody>
      </p:sp>
      <p:pic>
        <p:nvPicPr>
          <p:cNvPr id="4" name="Picture 2" descr="https://www.dainava.alytus.lm.lt/advm343/images/herbas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923" y="365125"/>
            <a:ext cx="924289" cy="1410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21198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1932166" y="365125"/>
            <a:ext cx="9421633" cy="1325563"/>
          </a:xfrm>
        </p:spPr>
        <p:txBody>
          <a:bodyPr/>
          <a:lstStyle/>
          <a:p>
            <a:pPr algn="ctr"/>
            <a:r>
              <a:rPr lang="lt-LT" b="1" dirty="0" smtClean="0">
                <a:latin typeface="Atkinson Hyperlegible" pitchFamily="50" charset="0"/>
              </a:rPr>
              <a:t>VADOVO LYDERYSTĖ – TARNYSTĖ  </a:t>
            </a:r>
            <a:endParaRPr lang="lt-LT" dirty="0">
              <a:latin typeface="Atkinson Hyperlegible" pitchFamily="50" charset="0"/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lt-LT" dirty="0" smtClean="0">
                <a:latin typeface="Atkinson Hyperlegible" pitchFamily="50" charset="0"/>
              </a:rPr>
              <a:t>Aš tikiu viso švietimo misija ir nuolat apie tai kalbu su pasididžiavimu, kad esu švietimo srities darbuotoja;</a:t>
            </a:r>
          </a:p>
          <a:p>
            <a:pPr marL="0" indent="0">
              <a:buNone/>
            </a:pPr>
            <a:r>
              <a:rPr lang="lt-LT" dirty="0" smtClean="0">
                <a:latin typeface="Atkinson Hyperlegible" pitchFamily="50" charset="0"/>
              </a:rPr>
              <a:t>Aš suvokiu, kad pagrindinė mokyklos veikla yra ugdymas, o visi kiti joje vykstantys procesai tik tarnauja tam, kad būtų užtikrinta ugdymo kokybė;</a:t>
            </a:r>
          </a:p>
          <a:p>
            <a:pPr marL="0" indent="0">
              <a:buNone/>
            </a:pPr>
            <a:r>
              <a:rPr lang="lt-LT" dirty="0" smtClean="0">
                <a:latin typeface="Atkinson Hyperlegible" pitchFamily="50" charset="0"/>
              </a:rPr>
              <a:t>Aš jau patyriau, kad nuo mano nusiteikimo, </a:t>
            </a:r>
            <a:r>
              <a:rPr lang="lt-LT" dirty="0" smtClean="0">
                <a:latin typeface="Atkinson Hyperlegible" pitchFamily="50" charset="0"/>
              </a:rPr>
              <a:t>mano tvirtų nuostatų, gebėjimo įtikinti ir įkvėpti, motyvuoti ir palaikyti, kurti pozityvą bet kurioje situacijoje priklauso mokytojų ir kitų darbuotojų, o per juos ir kitų mokinių ar jų tėvų nuostatos į įtrauktį, todėl </a:t>
            </a:r>
            <a:r>
              <a:rPr lang="lt-LT" b="1" dirty="0" smtClean="0">
                <a:latin typeface="Atkinson Hyperlegible" pitchFamily="50" charset="0"/>
              </a:rPr>
              <a:t>kiekvienai progai pasitaikius, kiekvieną dieną, kiekvieną savaitę primenu, kokį prasmingą darbą mes dirbame.</a:t>
            </a:r>
          </a:p>
          <a:p>
            <a:pPr marL="0" indent="0">
              <a:buNone/>
            </a:pPr>
            <a:r>
              <a:rPr lang="lt-LT" dirty="0" smtClean="0"/>
              <a:t> </a:t>
            </a:r>
            <a:endParaRPr lang="lt-LT" dirty="0"/>
          </a:p>
        </p:txBody>
      </p:sp>
      <p:pic>
        <p:nvPicPr>
          <p:cNvPr id="4" name="Picture 2" descr="https://www.dainava.alytus.lm.lt/advm343/images/herbas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923" y="365125"/>
            <a:ext cx="924289" cy="1410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38732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1486894" y="365125"/>
            <a:ext cx="9866906" cy="1325563"/>
          </a:xfrm>
        </p:spPr>
        <p:txBody>
          <a:bodyPr/>
          <a:lstStyle/>
          <a:p>
            <a:pPr algn="ctr"/>
            <a:r>
              <a:rPr lang="lt-LT" b="1" dirty="0" smtClean="0">
                <a:latin typeface="Atkinson Hyperlegible" pitchFamily="50" charset="0"/>
              </a:rPr>
              <a:t>LAIMINGAS MOKYTOJAS – LAIMINGI MOKINIAI</a:t>
            </a:r>
            <a:endParaRPr lang="lt-LT" dirty="0">
              <a:latin typeface="Atkinson Hyperlegible" pitchFamily="50" charset="0"/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lt-LT" dirty="0" smtClean="0">
                <a:latin typeface="Atkinson Hyperlegible" pitchFamily="50" charset="0"/>
              </a:rPr>
              <a:t>Kai kažkada priėmėme sprendimą tapti mokytoju, pasirinkome gyventi prasmingai ir pagal savo prigimtį. Tada negalvojome, kad kartu renkamės ir ekonominės klasės gyvenimą. Bet...</a:t>
            </a:r>
            <a:endParaRPr lang="lt-LT" dirty="0">
              <a:latin typeface="Atkinson Hyperlegible" pitchFamily="50" charset="0"/>
            </a:endParaRPr>
          </a:p>
          <a:p>
            <a:r>
              <a:rPr lang="lt-LT" dirty="0" smtClean="0">
                <a:latin typeface="Atkinson Hyperlegible" pitchFamily="50" charset="0"/>
              </a:rPr>
              <a:t>Dažnu atveju pasirinkę verslo sritį – žmonės renkasi prabangų gyvenimą ar „gerus“ pinigus, tačiau jie dažnai išgyveną prasmės stoką tame, ką veikia.</a:t>
            </a:r>
          </a:p>
          <a:p>
            <a:r>
              <a:rPr lang="lt-LT" dirty="0">
                <a:latin typeface="Atkinson Hyperlegible" pitchFamily="50" charset="0"/>
              </a:rPr>
              <a:t>M</a:t>
            </a:r>
            <a:r>
              <a:rPr lang="lt-LT" dirty="0" smtClean="0">
                <a:latin typeface="Atkinson Hyperlegible" pitchFamily="50" charset="0"/>
              </a:rPr>
              <a:t>oksliniai tyrimai apie laimę rodo, kad </a:t>
            </a:r>
            <a:r>
              <a:rPr lang="lt-LT" b="1" dirty="0" smtClean="0">
                <a:latin typeface="Atkinson Hyperlegible" pitchFamily="50" charset="0"/>
              </a:rPr>
              <a:t>laimės jausmą kuria tik prasminga veikla. </a:t>
            </a:r>
          </a:p>
          <a:p>
            <a:endParaRPr lang="lt-LT" dirty="0" smtClean="0">
              <a:latin typeface="Atkinson Hyperlegible" pitchFamily="50" charset="0"/>
            </a:endParaRPr>
          </a:p>
          <a:p>
            <a:endParaRPr lang="lt-LT" dirty="0" smtClean="0"/>
          </a:p>
          <a:p>
            <a:pPr marL="0" indent="0">
              <a:buNone/>
            </a:pPr>
            <a:endParaRPr lang="lt-LT" dirty="0"/>
          </a:p>
        </p:txBody>
      </p:sp>
      <p:pic>
        <p:nvPicPr>
          <p:cNvPr id="4" name="Picture 2" descr="https://www.dainava.alytus.lm.lt/advm343/images/herbas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923" y="365125"/>
            <a:ext cx="924289" cy="1410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12295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1486894" y="365125"/>
            <a:ext cx="9866906" cy="1325563"/>
          </a:xfrm>
        </p:spPr>
        <p:txBody>
          <a:bodyPr/>
          <a:lstStyle/>
          <a:p>
            <a:pPr algn="ctr"/>
            <a:r>
              <a:rPr lang="lt-LT" b="1" dirty="0" smtClean="0">
                <a:latin typeface="Atkinson Hyperlegible" pitchFamily="50" charset="0"/>
              </a:rPr>
              <a:t>TAI NUO KO PRADĖTI?(1)</a:t>
            </a:r>
            <a:endParaRPr lang="lt-LT" dirty="0">
              <a:latin typeface="Atkinson Hyperlegible" pitchFamily="50" charset="0"/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lt-LT" dirty="0" smtClean="0">
                <a:latin typeface="Atkinson Hyperlegible" pitchFamily="50" charset="0"/>
              </a:rPr>
              <a:t>Pradedame nuo laimingų ir sąmoningų mokytojų, kurie, žinodami kiek realiai pagalbos gali tikėtis iš valstybės, savivaldybės ar mokyklos vadovo ir su esamais resursais, mylėdami visus savo mokinius ( bepigu mylėti gerą), pasitelkę savo ir kolegų patirtį ir išmintį, yra nusiteikę auginti kiekvieną vaiką.</a:t>
            </a:r>
          </a:p>
          <a:p>
            <a:r>
              <a:rPr lang="lt-LT" dirty="0" smtClean="0">
                <a:latin typeface="Atkinson Hyperlegible" pitchFamily="50" charset="0"/>
              </a:rPr>
              <a:t>Vadovo darbas – suburti ir auginti būtent  tokius mokytojus bendram darbui. O kaip to pasiekti?</a:t>
            </a:r>
          </a:p>
          <a:p>
            <a:pPr marL="0" indent="0">
              <a:buNone/>
            </a:pPr>
            <a:endParaRPr lang="lt-LT" dirty="0"/>
          </a:p>
        </p:txBody>
      </p:sp>
      <p:pic>
        <p:nvPicPr>
          <p:cNvPr id="4" name="Picture 2" descr="https://www.dainava.alytus.lm.lt/advm343/images/herbas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923" y="365125"/>
            <a:ext cx="924289" cy="1410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4206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1486894" y="365125"/>
            <a:ext cx="9866906" cy="1325563"/>
          </a:xfrm>
        </p:spPr>
        <p:txBody>
          <a:bodyPr/>
          <a:lstStyle/>
          <a:p>
            <a:pPr algn="ctr"/>
            <a:r>
              <a:rPr lang="lt-LT" b="1" dirty="0" smtClean="0">
                <a:latin typeface="Atkinson Hyperlegible" pitchFamily="50" charset="0"/>
              </a:rPr>
              <a:t>TAI NUO KO PRADĖTI?</a:t>
            </a:r>
            <a:endParaRPr lang="lt-LT" dirty="0">
              <a:latin typeface="Atkinson Hyperlegible" pitchFamily="50" charset="0"/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lt-LT" dirty="0" smtClean="0">
                <a:latin typeface="Atkinson Hyperlegible" pitchFamily="50" charset="0"/>
              </a:rPr>
              <a:t>Vadovas turi nuolat rūpintis savo darbuotojais, jų socialine-emocine gerove, pažįsta jų šeimos narius ir, pagal galimybes, dalyvauja jų svarbiuose gyvenimo įvykiuose; tai gero mikroklimato sąlyga. </a:t>
            </a:r>
          </a:p>
          <a:p>
            <a:pPr marL="0" indent="0">
              <a:buNone/>
            </a:pPr>
            <a:r>
              <a:rPr lang="lt-LT" b="1" dirty="0" smtClean="0">
                <a:latin typeface="Atkinson Hyperlegible" pitchFamily="50" charset="0"/>
              </a:rPr>
              <a:t>Žinokite, jei pasirūpinsime savo žmonėmis, jie pasirūpins bendrai siekiamu tikslu. </a:t>
            </a:r>
          </a:p>
          <a:p>
            <a:pPr marL="0" indent="0">
              <a:buNone/>
            </a:pPr>
            <a:r>
              <a:rPr lang="lt-LT" dirty="0" smtClean="0">
                <a:latin typeface="Atkinson Hyperlegible" pitchFamily="50" charset="0"/>
              </a:rPr>
              <a:t>Jei vadovui bus svarbus kiekvienas žmogus ir kiekvienas mokinys, mokytojams irgi bus svarbu. </a:t>
            </a:r>
            <a:endParaRPr lang="lt-LT" dirty="0"/>
          </a:p>
        </p:txBody>
      </p:sp>
      <p:pic>
        <p:nvPicPr>
          <p:cNvPr id="4" name="Picture 2" descr="https://www.dainava.alytus.lm.lt/advm343/images/herbas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923" y="365125"/>
            <a:ext cx="924289" cy="1410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67420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1486894" y="407721"/>
            <a:ext cx="9866906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lt-LT" b="1" dirty="0" smtClean="0">
                <a:latin typeface="Atkinson Hyperlegible" pitchFamily="50" charset="0"/>
              </a:rPr>
              <a:t>ESMINĖS SĄLYGOS, </a:t>
            </a:r>
            <a:br>
              <a:rPr lang="lt-LT" b="1" dirty="0" smtClean="0">
                <a:latin typeface="Atkinson Hyperlegible" pitchFamily="50" charset="0"/>
              </a:rPr>
            </a:br>
            <a:r>
              <a:rPr lang="lt-LT" b="1" dirty="0" smtClean="0">
                <a:latin typeface="Atkinson Hyperlegible" pitchFamily="50" charset="0"/>
              </a:rPr>
              <a:t>LEMIANČIOS ĮTRAUKIOJO UGDYMO SĖKMĘ (1)</a:t>
            </a:r>
            <a:endParaRPr lang="lt-LT" dirty="0">
              <a:latin typeface="Atkinson Hyperlegible" pitchFamily="50" charset="0"/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lt-LT" b="1" dirty="0">
                <a:latin typeface="Atkinson Hyperlegible" pitchFamily="50" charset="0"/>
              </a:rPr>
              <a:t>Pozityvi mokyklos kultūra ir </a:t>
            </a:r>
            <a:r>
              <a:rPr lang="lt-LT" b="1" dirty="0" smtClean="0">
                <a:latin typeface="Atkinson Hyperlegible" pitchFamily="50" charset="0"/>
              </a:rPr>
              <a:t>vertybės. </a:t>
            </a:r>
            <a:r>
              <a:rPr lang="lt-LT" dirty="0">
                <a:latin typeface="Atkinson Hyperlegible" pitchFamily="50" charset="0"/>
              </a:rPr>
              <a:t>Visi bendruomenės nariai tiki, kad kiekvienas vaikas gali mokytis ir tobulėti</a:t>
            </a:r>
            <a:r>
              <a:rPr lang="lt-LT" dirty="0" smtClean="0">
                <a:latin typeface="Atkinson Hyperlegible" pitchFamily="50" charset="0"/>
              </a:rPr>
              <a:t>.</a:t>
            </a:r>
          </a:p>
          <a:p>
            <a:pPr marL="0" indent="0">
              <a:buNone/>
            </a:pPr>
            <a:r>
              <a:rPr lang="lt-LT" b="1" dirty="0">
                <a:latin typeface="Atkinson Hyperlegible" pitchFamily="50" charset="0"/>
              </a:rPr>
              <a:t>Vadovybės lyderystė ir parama. </a:t>
            </a:r>
            <a:r>
              <a:rPr lang="lt-LT" dirty="0">
                <a:latin typeface="Atkinson Hyperlegible" pitchFamily="50" charset="0"/>
              </a:rPr>
              <a:t>Reguliarūs susitikimai su komandomis, palaikymas mokytojams, išteklių skyrimas specialiesiems poreikiams</a:t>
            </a:r>
            <a:r>
              <a:rPr lang="lt-LT" dirty="0" smtClean="0">
                <a:latin typeface="Atkinson Hyperlegible" pitchFamily="50" charset="0"/>
              </a:rPr>
              <a:t>.</a:t>
            </a:r>
          </a:p>
          <a:p>
            <a:pPr marL="0" indent="0">
              <a:buNone/>
            </a:pPr>
            <a:r>
              <a:rPr lang="lt-LT" b="1" dirty="0">
                <a:latin typeface="Atkinson Hyperlegible" pitchFamily="50" charset="0"/>
              </a:rPr>
              <a:t>Komandinio darbo </a:t>
            </a:r>
            <a:r>
              <a:rPr lang="lt-LT" b="1" dirty="0" smtClean="0">
                <a:latin typeface="Atkinson Hyperlegible" pitchFamily="50" charset="0"/>
              </a:rPr>
              <a:t>kultūra</a:t>
            </a:r>
            <a:r>
              <a:rPr lang="lt-LT" dirty="0" smtClean="0">
                <a:latin typeface="Atkinson Hyperlegible" pitchFamily="50" charset="0"/>
              </a:rPr>
              <a:t>. Pagalbos specialistai </a:t>
            </a:r>
            <a:r>
              <a:rPr lang="lt-LT" dirty="0">
                <a:latin typeface="Atkinson Hyperlegible" pitchFamily="50" charset="0"/>
              </a:rPr>
              <a:t>dirba kartu, organizuojami bendri atvejų aptarimai</a:t>
            </a:r>
            <a:r>
              <a:rPr lang="lt-LT" dirty="0" smtClean="0">
                <a:latin typeface="Atkinson Hyperlegible" pitchFamily="50" charset="0"/>
              </a:rPr>
              <a:t>.</a:t>
            </a:r>
            <a:endParaRPr lang="lt-LT" dirty="0">
              <a:latin typeface="Atkinson Hyperlegible" pitchFamily="50" charset="0"/>
            </a:endParaRPr>
          </a:p>
          <a:p>
            <a:pPr marL="0" indent="0">
              <a:buNone/>
            </a:pPr>
            <a:r>
              <a:rPr lang="lt-LT" b="1" dirty="0">
                <a:latin typeface="Atkinson Hyperlegible" pitchFamily="50" charset="0"/>
              </a:rPr>
              <a:t>Pedagogų pasirengimas ir kompetencijos. </a:t>
            </a:r>
            <a:r>
              <a:rPr lang="lt-LT" dirty="0">
                <a:latin typeface="Atkinson Hyperlegible" pitchFamily="50" charset="0"/>
              </a:rPr>
              <a:t>Mokytojai geba diferencijuoti ugdymą, taikyti įtraukiojo ugdymo strategijas.</a:t>
            </a:r>
            <a:endParaRPr lang="lt-LT" b="1" dirty="0">
              <a:latin typeface="Atkinson Hyperlegible" pitchFamily="50" charset="0"/>
            </a:endParaRPr>
          </a:p>
        </p:txBody>
      </p:sp>
      <p:pic>
        <p:nvPicPr>
          <p:cNvPr id="4" name="Picture 2" descr="https://www.dainava.alytus.lm.lt/advm343/images/herbas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923" y="365125"/>
            <a:ext cx="924289" cy="1410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05844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1486894" y="407721"/>
            <a:ext cx="9866906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lt-LT" b="1" dirty="0" smtClean="0">
                <a:latin typeface="Atkinson Hyperlegible" pitchFamily="50" charset="0"/>
              </a:rPr>
              <a:t>ESMINĖS SĄLYGOS, </a:t>
            </a:r>
            <a:br>
              <a:rPr lang="lt-LT" b="1" dirty="0" smtClean="0">
                <a:latin typeface="Atkinson Hyperlegible" pitchFamily="50" charset="0"/>
              </a:rPr>
            </a:br>
            <a:r>
              <a:rPr lang="lt-LT" b="1" dirty="0" smtClean="0">
                <a:latin typeface="Atkinson Hyperlegible" pitchFamily="50" charset="0"/>
              </a:rPr>
              <a:t>LEMIANČIOS ĮTRAUKIOJO UGDYMO SĖKMĘ (2)</a:t>
            </a:r>
            <a:endParaRPr lang="lt-LT" dirty="0">
              <a:latin typeface="Atkinson Hyperlegible" pitchFamily="50" charset="0"/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lt-LT" b="1" dirty="0">
                <a:latin typeface="Atkinson Hyperlegible" pitchFamily="50" charset="0"/>
              </a:rPr>
              <a:t>Fizinė ir emocinė </a:t>
            </a:r>
            <a:r>
              <a:rPr lang="lt-LT" b="1" dirty="0" smtClean="0">
                <a:latin typeface="Atkinson Hyperlegible" pitchFamily="50" charset="0"/>
              </a:rPr>
              <a:t>aplinka.</a:t>
            </a:r>
            <a:r>
              <a:rPr lang="pt-BR" b="1" dirty="0">
                <a:latin typeface="Atkinson Hyperlegible" pitchFamily="50" charset="0"/>
              </a:rPr>
              <a:t> </a:t>
            </a:r>
            <a:r>
              <a:rPr lang="pt-BR" dirty="0">
                <a:latin typeface="Atkinson Hyperlegible" pitchFamily="50" charset="0"/>
              </a:rPr>
              <a:t>Prieinamos ir saugios patalpos bei emocinė gerovė visiems mokiniams</a:t>
            </a:r>
            <a:r>
              <a:rPr lang="pt-BR" dirty="0" smtClean="0">
                <a:latin typeface="Atkinson Hyperlegible" pitchFamily="50" charset="0"/>
              </a:rPr>
              <a:t>.</a:t>
            </a:r>
            <a:r>
              <a:rPr lang="lt-LT" dirty="0">
                <a:latin typeface="Atkinson Hyperlegible" pitchFamily="50" charset="0"/>
              </a:rPr>
              <a:t> Koreguojamos klasės erdvės, įrengiami ramybės kampeliai, užtikrinama sensorinė higiena</a:t>
            </a:r>
            <a:r>
              <a:rPr lang="lt-LT" dirty="0" smtClean="0">
                <a:latin typeface="Atkinson Hyperlegible" pitchFamily="50" charset="0"/>
              </a:rPr>
              <a:t>.</a:t>
            </a:r>
          </a:p>
          <a:p>
            <a:pPr marL="0" indent="0">
              <a:buNone/>
            </a:pPr>
            <a:r>
              <a:rPr lang="lt-LT" b="1" dirty="0">
                <a:latin typeface="Atkinson Hyperlegible" pitchFamily="50" charset="0"/>
              </a:rPr>
              <a:t>Tėvų ir globėjų </a:t>
            </a:r>
            <a:r>
              <a:rPr lang="lt-LT" b="1" dirty="0" smtClean="0">
                <a:latin typeface="Atkinson Hyperlegible" pitchFamily="50" charset="0"/>
              </a:rPr>
              <a:t>įtraukimas. </a:t>
            </a:r>
            <a:r>
              <a:rPr lang="lt-LT" dirty="0">
                <a:latin typeface="Atkinson Hyperlegible" pitchFamily="50" charset="0"/>
              </a:rPr>
              <a:t>Bendradarbiavimas su šeima stiprina mokinio galimybes. </a:t>
            </a:r>
            <a:r>
              <a:rPr lang="lt-LT" dirty="0" smtClean="0">
                <a:latin typeface="Atkinson Hyperlegible" pitchFamily="50" charset="0"/>
              </a:rPr>
              <a:t>Organizuojami susitikimai, konsultacijos</a:t>
            </a:r>
            <a:r>
              <a:rPr lang="lt-LT" dirty="0">
                <a:latin typeface="Atkinson Hyperlegible" pitchFamily="50" charset="0"/>
              </a:rPr>
              <a:t>, </a:t>
            </a:r>
            <a:r>
              <a:rPr lang="lt-LT" dirty="0" smtClean="0">
                <a:latin typeface="Atkinson Hyperlegible" pitchFamily="50" charset="0"/>
              </a:rPr>
              <a:t>bendros veiklos </a:t>
            </a:r>
            <a:r>
              <a:rPr lang="lt-LT" dirty="0">
                <a:latin typeface="Atkinson Hyperlegible" pitchFamily="50" charset="0"/>
              </a:rPr>
              <a:t>su tėvais</a:t>
            </a:r>
            <a:r>
              <a:rPr lang="lt-LT" dirty="0" smtClean="0">
                <a:latin typeface="Atkinson Hyperlegible" pitchFamily="50" charset="0"/>
              </a:rPr>
              <a:t>.</a:t>
            </a:r>
          </a:p>
          <a:p>
            <a:pPr marL="0" indent="0">
              <a:buNone/>
            </a:pPr>
            <a:r>
              <a:rPr lang="lt-LT" b="1" dirty="0" smtClean="0">
                <a:latin typeface="Atkinson Hyperlegible" pitchFamily="50" charset="0"/>
              </a:rPr>
              <a:t>Individualizuotas mokymas ir vertinimas. </a:t>
            </a:r>
            <a:r>
              <a:rPr lang="lt-LT" dirty="0" smtClean="0">
                <a:latin typeface="Atkinson Hyperlegible" pitchFamily="50" charset="0"/>
              </a:rPr>
              <a:t>Kiekvieno </a:t>
            </a:r>
            <a:r>
              <a:rPr lang="lt-LT" dirty="0">
                <a:latin typeface="Atkinson Hyperlegible" pitchFamily="50" charset="0"/>
              </a:rPr>
              <a:t>mokinio poreikiai ir galimybės vertinami individualiai. Rengiami individualūs ugdymo planai, taikomas formuojamasis vertinimas</a:t>
            </a:r>
            <a:r>
              <a:rPr lang="lt-LT" dirty="0" smtClean="0">
                <a:latin typeface="Atkinson Hyperlegible" pitchFamily="50" charset="0"/>
              </a:rPr>
              <a:t>.</a:t>
            </a:r>
          </a:p>
          <a:p>
            <a:pPr marL="0" indent="0">
              <a:buNone/>
            </a:pPr>
            <a:r>
              <a:rPr lang="lt-LT" b="1" dirty="0">
                <a:latin typeface="Atkinson Hyperlegible" pitchFamily="50" charset="0"/>
              </a:rPr>
              <a:t>Resursų ir pagalbos prieinamumas. </a:t>
            </a:r>
            <a:r>
              <a:rPr lang="lt-LT" dirty="0">
                <a:latin typeface="Atkinson Hyperlegible" pitchFamily="50" charset="0"/>
              </a:rPr>
              <a:t>Užtikrinamas spec. pedagogų, logopedų, psichologų darbas bei jų integracija į ugdymo procesą.</a:t>
            </a:r>
            <a:endParaRPr lang="lt-LT" b="1" dirty="0">
              <a:latin typeface="Atkinson Hyperlegible" pitchFamily="50" charset="0"/>
            </a:endParaRPr>
          </a:p>
        </p:txBody>
      </p:sp>
      <p:pic>
        <p:nvPicPr>
          <p:cNvPr id="4" name="Picture 2" descr="https://www.dainava.alytus.lm.lt/advm343/images/herbas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923" y="365125"/>
            <a:ext cx="924289" cy="1410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2561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b="1" dirty="0" smtClean="0">
                <a:latin typeface="Atkinson Hyperlegible" pitchFamily="50" charset="0"/>
              </a:rPr>
              <a:t>MOKYKLOS MISIJA</a:t>
            </a:r>
            <a:endParaRPr lang="lt-LT" b="1" dirty="0">
              <a:latin typeface="Atkinson Hyperlegible" pitchFamily="50" charset="0"/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lt-LT" sz="4400" dirty="0" smtClean="0"/>
          </a:p>
          <a:p>
            <a:pPr marL="0" indent="0" algn="ctr">
              <a:buNone/>
            </a:pPr>
            <a:r>
              <a:rPr lang="lt-LT" sz="4400" dirty="0">
                <a:latin typeface="Atkinson Hyperlegible" pitchFamily="50" charset="0"/>
              </a:rPr>
              <a:t>Atsakingos ir doros asmenybės ugdymas, vedantis į sėkmę</a:t>
            </a:r>
            <a:endParaRPr lang="lt-LT" sz="4400" dirty="0">
              <a:latin typeface="Atkinson Hyperlegible" pitchFamily="50" charset="0"/>
            </a:endParaRPr>
          </a:p>
        </p:txBody>
      </p:sp>
      <p:pic>
        <p:nvPicPr>
          <p:cNvPr id="5" name="Picture 2" descr="https://www.dainava.alytus.lm.lt/advm343/images/herbas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140" y="365125"/>
            <a:ext cx="924289" cy="1410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76573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b="1" dirty="0" smtClean="0">
                <a:latin typeface="Atkinson Hyperlegible" pitchFamily="50" charset="0"/>
              </a:rPr>
              <a:t>IŠŠŪKIAI </a:t>
            </a:r>
            <a:endParaRPr lang="lt-LT" dirty="0">
              <a:latin typeface="Atkinson Hyperlegible" pitchFamily="50" charset="0"/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lt-LT" dirty="0" smtClean="0"/>
          </a:p>
          <a:p>
            <a:r>
              <a:rPr lang="lt-LT" dirty="0">
                <a:latin typeface="Atkinson Hyperlegible" pitchFamily="50" charset="0"/>
              </a:rPr>
              <a:t>Psichologinis tėvų pasirengimas suprasti, kad jų vaikui gali reikėti pagalbos;</a:t>
            </a:r>
          </a:p>
          <a:p>
            <a:r>
              <a:rPr lang="lt-LT" dirty="0" smtClean="0">
                <a:latin typeface="Atkinson Hyperlegible" pitchFamily="50" charset="0"/>
              </a:rPr>
              <a:t>Iššūkis laiku suteikti mokytojo padėjėjo pagalbą; </a:t>
            </a:r>
          </a:p>
          <a:p>
            <a:r>
              <a:rPr lang="lt-LT" dirty="0" smtClean="0">
                <a:latin typeface="Atkinson Hyperlegible" pitchFamily="50" charset="0"/>
              </a:rPr>
              <a:t>Kaip nustatyti</a:t>
            </a:r>
            <a:r>
              <a:rPr lang="lt-LT" dirty="0" smtClean="0">
                <a:latin typeface="Atkinson Hyperlegible" pitchFamily="50" charset="0"/>
              </a:rPr>
              <a:t>, koks gali būti </a:t>
            </a:r>
            <a:r>
              <a:rPr lang="lt-LT" dirty="0" smtClean="0">
                <a:latin typeface="Atkinson Hyperlegible" pitchFamily="50" charset="0"/>
              </a:rPr>
              <a:t>maksimalaus SUP turinčių mokinių skaičiaus klasėse, kad mokykloje sklandžiai vyktų ugdymo procesas visų poreikių mokiniams ir gabiems ar SUP neturintiems mokiniams, o mokytojas nesudegtų;</a:t>
            </a:r>
          </a:p>
          <a:p>
            <a:r>
              <a:rPr lang="lt-LT" dirty="0" smtClean="0">
                <a:latin typeface="Atkinson Hyperlegible" pitchFamily="50" charset="0"/>
              </a:rPr>
              <a:t>Kaip atstatyti fizines ir dvasines jėgas ar pailsėti, kad net nuolatinės kaitos sąlygomis išliktume </a:t>
            </a:r>
            <a:r>
              <a:rPr lang="lt-LT" dirty="0" err="1" smtClean="0">
                <a:latin typeface="Atkinson Hyperlegible" pitchFamily="50" charset="0"/>
              </a:rPr>
              <a:t>empatiški</a:t>
            </a:r>
            <a:r>
              <a:rPr lang="lt-LT" dirty="0" smtClean="0">
                <a:latin typeface="Atkinson Hyperlegible" pitchFamily="50" charset="0"/>
              </a:rPr>
              <a:t>, užsidegę, mylintys kiekvieną vaiką. </a:t>
            </a:r>
          </a:p>
          <a:p>
            <a:r>
              <a:rPr lang="lt-LT" dirty="0" smtClean="0">
                <a:latin typeface="Atkinson Hyperlegible" pitchFamily="50" charset="0"/>
              </a:rPr>
              <a:t>Atsakyti į klausimą, kaip su mažiausiomis investicijomis užauginti sėkmingą žmogų, suprantantį jį supantį pasaulį ir vykstančius reiškinius, gebantį sukurti gerovę sau, solidarų su visuomene ir ištikimą valstybei.</a:t>
            </a:r>
            <a:endParaRPr lang="lt-LT" dirty="0" smtClean="0">
              <a:latin typeface="Atkinson Hyperlegible" pitchFamily="50" charset="0"/>
            </a:endParaRPr>
          </a:p>
          <a:p>
            <a:endParaRPr lang="lt-LT" dirty="0" smtClean="0"/>
          </a:p>
          <a:p>
            <a:pPr marL="0" indent="0">
              <a:buNone/>
            </a:pPr>
            <a:endParaRPr lang="lt-LT" dirty="0" smtClean="0"/>
          </a:p>
          <a:p>
            <a:pPr marL="0" indent="0">
              <a:buNone/>
            </a:pPr>
            <a:endParaRPr lang="lt-LT" dirty="0"/>
          </a:p>
        </p:txBody>
      </p:sp>
      <p:pic>
        <p:nvPicPr>
          <p:cNvPr id="4" name="Picture 2" descr="https://www.dainava.alytus.lm.lt/advm343/images/herbas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923" y="365125"/>
            <a:ext cx="924289" cy="1410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82074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1368288"/>
          </a:xfrm>
        </p:spPr>
        <p:txBody>
          <a:bodyPr>
            <a:normAutofit/>
          </a:bodyPr>
          <a:lstStyle/>
          <a:p>
            <a:r>
              <a:rPr lang="lt-LT" sz="4400" b="1" dirty="0" smtClean="0">
                <a:latin typeface="Atkinson Hyperlegible" pitchFamily="50" charset="0"/>
              </a:rPr>
              <a:t>MOKYKLOS VIZIJA</a:t>
            </a:r>
            <a:endParaRPr lang="lt-LT" sz="4400" b="1" dirty="0">
              <a:latin typeface="Atkinson Hyperlegible" pitchFamily="50" charset="0"/>
            </a:endParaRPr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1524000" y="2727297"/>
            <a:ext cx="9144000" cy="2530503"/>
          </a:xfrm>
        </p:spPr>
        <p:txBody>
          <a:bodyPr>
            <a:normAutofit fontScale="70000" lnSpcReduction="20000"/>
          </a:bodyPr>
          <a:lstStyle/>
          <a:p>
            <a:r>
              <a:rPr lang="lt-LT" sz="4400" b="1" dirty="0"/>
              <a:t>Mokykla – tai bendruomenė, kurioje kiekvienas mokinys auga kaip savimi pasitikinti, kūrybinga ir atsakinga asmenybė, pasirengusi sėkmingai veikti sparčiai kintančiame pasaulyje. Siekiame būti šiuolaikiška, vertybėmis grįsta ugdymo įstaiga, kuri įkvepia tobulėti, </a:t>
            </a:r>
            <a:r>
              <a:rPr lang="lt-LT" sz="4400" b="1" dirty="0">
                <a:latin typeface="Atkinson Hyperlegible" pitchFamily="50" charset="0"/>
              </a:rPr>
              <a:t>bendradarbiauti</a:t>
            </a:r>
            <a:r>
              <a:rPr lang="lt-LT" sz="4400" b="1" dirty="0"/>
              <a:t> ir kurti prasmingą ateitį.</a:t>
            </a:r>
            <a:endParaRPr lang="lt-LT" b="1" dirty="0"/>
          </a:p>
        </p:txBody>
      </p:sp>
      <p:pic>
        <p:nvPicPr>
          <p:cNvPr id="4" name="Picture 2" descr="https://www.dainava.alytus.lm.lt/advm343/images/herbas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101129"/>
            <a:ext cx="924289" cy="1410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43766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b="1" dirty="0" smtClean="0"/>
              <a:t>STRATEGINIAI TIKSLAI</a:t>
            </a:r>
            <a:endParaRPr lang="lt-LT" b="1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indent="-914400">
              <a:buFont typeface="+mj-lt"/>
              <a:buAutoNum type="arabicPeriod"/>
            </a:pPr>
            <a:r>
              <a:rPr lang="lt-LT" sz="4800" dirty="0"/>
              <a:t>Užtikrinti kokybišką ugdymą ir tinkamą ugdymo </a:t>
            </a:r>
            <a:r>
              <a:rPr lang="lt-LT" sz="4800" dirty="0" smtClean="0"/>
              <a:t>aplinką</a:t>
            </a:r>
          </a:p>
          <a:p>
            <a:pPr marL="914400" indent="-914400">
              <a:buFont typeface="+mj-lt"/>
              <a:buAutoNum type="arabicPeriod"/>
            </a:pPr>
            <a:endParaRPr lang="lt-LT" sz="4800" dirty="0" smtClean="0"/>
          </a:p>
          <a:p>
            <a:pPr marL="914400" indent="-914400">
              <a:buFont typeface="+mj-lt"/>
              <a:buAutoNum type="arabicPeriod"/>
            </a:pPr>
            <a:r>
              <a:rPr lang="lt-LT" sz="4800" dirty="0" smtClean="0"/>
              <a:t>Skatinti </a:t>
            </a:r>
            <a:r>
              <a:rPr lang="lt-LT" sz="4800" dirty="0"/>
              <a:t>bendravimą ir bendradarbiavimą</a:t>
            </a:r>
          </a:p>
        </p:txBody>
      </p:sp>
      <p:pic>
        <p:nvPicPr>
          <p:cNvPr id="4" name="Picture 2" descr="https://www.dainava.alytus.lm.lt/advm343/images/herbas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5691" y="279931"/>
            <a:ext cx="924289" cy="1410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52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b="1" dirty="0" smtClean="0">
                <a:latin typeface="Atkinson Hyperlegible" pitchFamily="50" charset="0"/>
              </a:rPr>
              <a:t>VEIKLOS TIKSLAI</a:t>
            </a:r>
            <a:endParaRPr lang="lt-LT" b="1" dirty="0">
              <a:latin typeface="Atkinson Hyperlegible" pitchFamily="50" charset="0"/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sz="4400" b="1" dirty="0" smtClean="0">
                <a:latin typeface="Atkinson Hyperlegible" pitchFamily="50" charset="0"/>
              </a:rPr>
              <a:t>Didinti švietimo </a:t>
            </a:r>
            <a:r>
              <a:rPr lang="lt-LT" sz="4400" b="1" dirty="0" err="1" smtClean="0">
                <a:latin typeface="Atkinson Hyperlegible" pitchFamily="50" charset="0"/>
              </a:rPr>
              <a:t>įtrauktį</a:t>
            </a:r>
            <a:r>
              <a:rPr lang="lt-LT" sz="4400" b="1" dirty="0" smtClean="0">
                <a:latin typeface="Atkinson Hyperlegible" pitchFamily="50" charset="0"/>
              </a:rPr>
              <a:t> ir veiksmingumą, siekiant atitikties asmens ir visuomenės poreikiams</a:t>
            </a:r>
          </a:p>
          <a:p>
            <a:r>
              <a:rPr lang="lt-LT" sz="4400" dirty="0" smtClean="0">
                <a:latin typeface="Atkinson Hyperlegible" pitchFamily="50" charset="0"/>
              </a:rPr>
              <a:t>Stiprinti tautinį ir pilietinį tapatumą, didinti kultūros skvarbą ir visuomenės kūrybingumą</a:t>
            </a:r>
          </a:p>
          <a:p>
            <a:endParaRPr lang="lt-LT" dirty="0"/>
          </a:p>
        </p:txBody>
      </p:sp>
      <p:pic>
        <p:nvPicPr>
          <p:cNvPr id="4" name="Picture 2" descr="https://www.dainava.alytus.lm.lt/advm343/images/herbas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5691" y="279931"/>
            <a:ext cx="924289" cy="1410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0528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1247774" y="365125"/>
            <a:ext cx="10106025" cy="1325563"/>
          </a:xfrm>
        </p:spPr>
        <p:txBody>
          <a:bodyPr/>
          <a:lstStyle/>
          <a:p>
            <a:pPr algn="ctr"/>
            <a:r>
              <a:rPr lang="lt-LT" b="1" dirty="0" smtClean="0"/>
              <a:t>	</a:t>
            </a:r>
            <a:r>
              <a:rPr lang="lt-LT" b="1" dirty="0" smtClean="0">
                <a:latin typeface="Atkinson Hyperlegible" pitchFamily="50" charset="0"/>
              </a:rPr>
              <a:t>MŪSŲ SAVITUMAS</a:t>
            </a:r>
            <a:endParaRPr lang="lt-LT" dirty="0">
              <a:latin typeface="Atkinson Hyperlegible" pitchFamily="50" charset="0"/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838200" y="2219325"/>
            <a:ext cx="10515600" cy="3957638"/>
          </a:xfrm>
        </p:spPr>
        <p:txBody>
          <a:bodyPr>
            <a:normAutofit/>
          </a:bodyPr>
          <a:lstStyle/>
          <a:p>
            <a:r>
              <a:rPr lang="lt-LT" sz="3200" dirty="0" smtClean="0">
                <a:latin typeface="Atkinson Hyperlegible" pitchFamily="50" charset="0"/>
              </a:rPr>
              <a:t>Esame pasirinkę STEAM, UNESCO, sporto ir sveikatos bei verslumo sampratų elementų taikymą ugdymo procese ir tai suteikia mums savitumo ir unikalumo.</a:t>
            </a:r>
          </a:p>
          <a:p>
            <a:r>
              <a:rPr lang="lt-LT" sz="3200" dirty="0" smtClean="0">
                <a:latin typeface="Atkinson Hyperlegible" pitchFamily="50" charset="0"/>
              </a:rPr>
              <a:t>Turime nuolat besitęsiančius ryšius su mokyklos </a:t>
            </a:r>
            <a:r>
              <a:rPr lang="lt-LT" sz="3200" dirty="0" err="1" smtClean="0">
                <a:latin typeface="Atkinson Hyperlegible" pitchFamily="50" charset="0"/>
              </a:rPr>
              <a:t>alumniais</a:t>
            </a:r>
            <a:r>
              <a:rPr lang="lt-LT" sz="3200" dirty="0" smtClean="0">
                <a:latin typeface="Atkinson Hyperlegible" pitchFamily="50" charset="0"/>
              </a:rPr>
              <a:t> ir socialiniais partneriais</a:t>
            </a:r>
          </a:p>
          <a:p>
            <a:r>
              <a:rPr lang="lt-LT" sz="3200" dirty="0" smtClean="0">
                <a:latin typeface="Atkinson Hyperlegible" pitchFamily="50" charset="0"/>
              </a:rPr>
              <a:t>Esame draugiška, mylinti vaikus ir gerbianti tėvus bendruomenė, gebanti susitelkti ir įveikti iššūkius, padėti vienas kitam, jei to reikia. </a:t>
            </a:r>
            <a:endParaRPr lang="lt-LT" sz="3200" dirty="0">
              <a:latin typeface="Atkinson Hyperlegible" pitchFamily="50" charset="0"/>
            </a:endParaRPr>
          </a:p>
        </p:txBody>
      </p:sp>
      <p:pic>
        <p:nvPicPr>
          <p:cNvPr id="4" name="Picture 2" descr="https://www.dainava.alytus.lm.lt/advm343/images/herbas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648" y="347399"/>
            <a:ext cx="924289" cy="1410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66059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b="1" dirty="0" smtClean="0">
                <a:latin typeface="Atkinson Hyperlegible" pitchFamily="50" charset="0"/>
              </a:rPr>
              <a:t>MŪSŲ STIPRYBĖS</a:t>
            </a:r>
            <a:endParaRPr lang="lt-LT" b="1" dirty="0">
              <a:latin typeface="Atkinson Hyperlegible" pitchFamily="50" charset="0"/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838200" y="2390775"/>
            <a:ext cx="10515600" cy="3786188"/>
          </a:xfrm>
        </p:spPr>
        <p:txBody>
          <a:bodyPr>
            <a:normAutofit lnSpcReduction="10000"/>
          </a:bodyPr>
          <a:lstStyle/>
          <a:p>
            <a:r>
              <a:rPr lang="lt-LT" sz="3200" dirty="0">
                <a:latin typeface="Atkinson Hyperlegible" pitchFamily="50" charset="0"/>
              </a:rPr>
              <a:t>T</a:t>
            </a:r>
            <a:r>
              <a:rPr lang="lt-LT" sz="3200" dirty="0" smtClean="0">
                <a:latin typeface="Atkinson Hyperlegible" pitchFamily="50" charset="0"/>
              </a:rPr>
              <a:t>urime sukomplektuotą visų reikiamų ir motyvuotų, savo misiją ir atsakomybę suprantančių, kūrybingų mokytojų komandą;</a:t>
            </a:r>
          </a:p>
          <a:p>
            <a:r>
              <a:rPr lang="lt-LT" sz="3200" dirty="0" smtClean="0">
                <a:latin typeface="Atkinson Hyperlegible" pitchFamily="50" charset="0"/>
              </a:rPr>
              <a:t>Turime stiprią vaiko gerovės specialistų komandą ir reikiamą kiekį mokytojo padėjėjų;</a:t>
            </a:r>
          </a:p>
          <a:p>
            <a:r>
              <a:rPr lang="lt-LT" sz="3200" dirty="0" smtClean="0">
                <a:latin typeface="Atkinson Hyperlegible" pitchFamily="50" charset="0"/>
              </a:rPr>
              <a:t>Turime vis gerėjančią mokyklos infrastruktūrą ir mokymo priemones (nors ne tiek, kiek norėtume) </a:t>
            </a:r>
          </a:p>
          <a:p>
            <a:r>
              <a:rPr lang="lt-LT" sz="3200" dirty="0">
                <a:latin typeface="Atkinson Hyperlegible" pitchFamily="50" charset="0"/>
              </a:rPr>
              <a:t>Geras mikroklimatas – tai irgi mūsų stiprybė. </a:t>
            </a:r>
          </a:p>
          <a:p>
            <a:endParaRPr lang="lt-LT" sz="3200" dirty="0" smtClean="0"/>
          </a:p>
          <a:p>
            <a:endParaRPr lang="lt-LT" dirty="0"/>
          </a:p>
        </p:txBody>
      </p:sp>
      <p:pic>
        <p:nvPicPr>
          <p:cNvPr id="4" name="Picture 2" descr="https://www.dainava.alytus.lm.lt/advm343/images/herbas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648" y="347399"/>
            <a:ext cx="924289" cy="1410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08664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b="1" dirty="0" smtClean="0">
                <a:latin typeface="Atkinson Hyperlegible" pitchFamily="50" charset="0"/>
              </a:rPr>
              <a:t>DARBUOTOJAI</a:t>
            </a:r>
            <a:endParaRPr lang="lt-LT" b="1" dirty="0">
              <a:latin typeface="Atkinson Hyperlegible" pitchFamily="50" charset="0"/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lt-LT" dirty="0">
                <a:latin typeface="Atkinson Hyperlegible" pitchFamily="50" charset="0"/>
              </a:rPr>
              <a:t>Mokykloje dirba </a:t>
            </a:r>
            <a:r>
              <a:rPr lang="lt-LT" dirty="0" smtClean="0">
                <a:latin typeface="Atkinson Hyperlegible" pitchFamily="50" charset="0"/>
              </a:rPr>
              <a:t>73 </a:t>
            </a:r>
            <a:r>
              <a:rPr lang="lt-LT" dirty="0">
                <a:latin typeface="Atkinson Hyperlegible" pitchFamily="50" charset="0"/>
              </a:rPr>
              <a:t>darbuotojai, iš jų </a:t>
            </a:r>
            <a:r>
              <a:rPr lang="lt-LT" dirty="0" smtClean="0">
                <a:latin typeface="Atkinson Hyperlegible" pitchFamily="50" charset="0"/>
              </a:rPr>
              <a:t>45 </a:t>
            </a:r>
            <a:r>
              <a:rPr lang="lt-LT" dirty="0">
                <a:latin typeface="Atkinson Hyperlegible" pitchFamily="50" charset="0"/>
              </a:rPr>
              <a:t>pedagoginiai </a:t>
            </a:r>
            <a:r>
              <a:rPr lang="lt-LT" dirty="0" smtClean="0">
                <a:latin typeface="Atkinson Hyperlegible" pitchFamily="50" charset="0"/>
              </a:rPr>
              <a:t>darbuotojai (64,01 etato).</a:t>
            </a:r>
          </a:p>
          <a:p>
            <a:r>
              <a:rPr lang="lt-LT" dirty="0" smtClean="0">
                <a:latin typeface="Atkinson Hyperlegible" pitchFamily="50" charset="0"/>
              </a:rPr>
              <a:t>1 direktorius</a:t>
            </a:r>
          </a:p>
          <a:p>
            <a:r>
              <a:rPr lang="lt-LT" dirty="0" smtClean="0">
                <a:latin typeface="Atkinson Hyperlegible" pitchFamily="50" charset="0"/>
              </a:rPr>
              <a:t>2 pavaduotojai ugdymui</a:t>
            </a:r>
          </a:p>
          <a:p>
            <a:r>
              <a:rPr lang="lt-LT" dirty="0" smtClean="0">
                <a:latin typeface="Atkinson Hyperlegible" pitchFamily="50" charset="0"/>
              </a:rPr>
              <a:t>1 pavaduotojas ūkiui</a:t>
            </a:r>
          </a:p>
          <a:p>
            <a:r>
              <a:rPr lang="lt-LT" dirty="0" smtClean="0">
                <a:latin typeface="Atkinson Hyperlegible" pitchFamily="50" charset="0"/>
              </a:rPr>
              <a:t>11,75 etato – aptarnaujantis personalas (12 darbuotojų)</a:t>
            </a:r>
          </a:p>
          <a:p>
            <a:r>
              <a:rPr lang="lt-LT" b="1" dirty="0" smtClean="0">
                <a:latin typeface="Atkinson Hyperlegible" pitchFamily="50" charset="0"/>
              </a:rPr>
              <a:t>7,5 </a:t>
            </a:r>
            <a:r>
              <a:rPr lang="lt-LT" b="1" dirty="0" smtClean="0">
                <a:latin typeface="Atkinson Hyperlegible" pitchFamily="50" charset="0"/>
              </a:rPr>
              <a:t>etato – mokytojo padėjėjai </a:t>
            </a:r>
            <a:r>
              <a:rPr lang="lt-LT" b="1" dirty="0" smtClean="0">
                <a:latin typeface="Atkinson Hyperlegible" pitchFamily="50" charset="0"/>
              </a:rPr>
              <a:t>(11 darbuotojų)(1x2+4x0,75+5x0,5)</a:t>
            </a:r>
            <a:endParaRPr lang="lt-LT" b="1" dirty="0" smtClean="0">
              <a:latin typeface="Atkinson Hyperlegible" pitchFamily="50" charset="0"/>
            </a:endParaRPr>
          </a:p>
          <a:p>
            <a:r>
              <a:rPr lang="lt-LT" dirty="0" smtClean="0">
                <a:latin typeface="Atkinson Hyperlegible" pitchFamily="50" charset="0"/>
              </a:rPr>
              <a:t>1 etatas –bibliotekininko (1 darbuotojas)</a:t>
            </a:r>
          </a:p>
          <a:p>
            <a:r>
              <a:rPr lang="lt-LT" dirty="0">
                <a:latin typeface="Atkinson Hyperlegible" pitchFamily="50" charset="0"/>
              </a:rPr>
              <a:t>1</a:t>
            </a:r>
            <a:r>
              <a:rPr lang="lt-LT" dirty="0" smtClean="0">
                <a:latin typeface="Atkinson Hyperlegible" pitchFamily="50" charset="0"/>
              </a:rPr>
              <a:t> etatas </a:t>
            </a:r>
            <a:r>
              <a:rPr lang="lt-LT" dirty="0" smtClean="0">
                <a:latin typeface="Atkinson Hyperlegible" pitchFamily="50" charset="0"/>
              </a:rPr>
              <a:t>– projektų vadovo </a:t>
            </a:r>
            <a:r>
              <a:rPr lang="lt-LT" dirty="0" smtClean="0">
                <a:latin typeface="Atkinson Hyperlegible" pitchFamily="50" charset="0"/>
              </a:rPr>
              <a:t>(2 darbuotojai)</a:t>
            </a:r>
            <a:endParaRPr lang="lt-LT" dirty="0" smtClean="0">
              <a:latin typeface="Atkinson Hyperlegible" pitchFamily="50" charset="0"/>
            </a:endParaRPr>
          </a:p>
          <a:p>
            <a:r>
              <a:rPr lang="lt-LT" dirty="0">
                <a:latin typeface="Atkinson Hyperlegible" pitchFamily="50" charset="0"/>
              </a:rPr>
              <a:t>2</a:t>
            </a:r>
            <a:r>
              <a:rPr lang="lt-LT" dirty="0" smtClean="0">
                <a:latin typeface="Atkinson Hyperlegible" pitchFamily="50" charset="0"/>
              </a:rPr>
              <a:t>,5 </a:t>
            </a:r>
            <a:r>
              <a:rPr lang="lt-LT" dirty="0" smtClean="0">
                <a:latin typeface="Atkinson Hyperlegible" pitchFamily="50" charset="0"/>
              </a:rPr>
              <a:t>etatai </a:t>
            </a:r>
            <a:r>
              <a:rPr lang="lt-LT" dirty="0" smtClean="0">
                <a:latin typeface="Atkinson Hyperlegible" pitchFamily="50" charset="0"/>
              </a:rPr>
              <a:t>– raštinės darbuotojai + inžinierius programuotojas (3 darbuotojai)</a:t>
            </a:r>
          </a:p>
          <a:p>
            <a:r>
              <a:rPr lang="lt-LT" dirty="0" smtClean="0">
                <a:latin typeface="Atkinson Hyperlegible" pitchFamily="50" charset="0"/>
              </a:rPr>
              <a:t>3,5</a:t>
            </a:r>
            <a:r>
              <a:rPr lang="lt-LT" dirty="0" smtClean="0">
                <a:latin typeface="Atkinson Hyperlegible" pitchFamily="50" charset="0"/>
              </a:rPr>
              <a:t> etatai </a:t>
            </a:r>
            <a:r>
              <a:rPr lang="lt-LT" dirty="0" smtClean="0">
                <a:latin typeface="Atkinson Hyperlegible" pitchFamily="50" charset="0"/>
              </a:rPr>
              <a:t>pailgintos grupės </a:t>
            </a:r>
            <a:r>
              <a:rPr lang="lt-LT" dirty="0" smtClean="0">
                <a:latin typeface="Atkinson Hyperlegible" pitchFamily="50" charset="0"/>
              </a:rPr>
              <a:t>auklėtojų (5 darbuotojai (1+2x0,75+2x0,5)</a:t>
            </a:r>
            <a:endParaRPr lang="lt-LT" dirty="0" smtClean="0">
              <a:latin typeface="Atkinson Hyperlegible" pitchFamily="50" charset="0"/>
            </a:endParaRPr>
          </a:p>
          <a:p>
            <a:r>
              <a:rPr lang="lt-LT" dirty="0">
                <a:latin typeface="Atkinson Hyperlegible" pitchFamily="50" charset="0"/>
              </a:rPr>
              <a:t>28,79 etato mokytojai (35 darbuotojai)</a:t>
            </a:r>
          </a:p>
          <a:p>
            <a:r>
              <a:rPr lang="lt-LT" b="1" dirty="0">
                <a:latin typeface="Atkinson Hyperlegible" pitchFamily="50" charset="0"/>
              </a:rPr>
              <a:t>5</a:t>
            </a:r>
            <a:r>
              <a:rPr lang="lt-LT" b="1" dirty="0" smtClean="0">
                <a:latin typeface="Atkinson Hyperlegible" pitchFamily="50" charset="0"/>
              </a:rPr>
              <a:t> pagalbos specialistų etatai (6 darbuotojai)</a:t>
            </a:r>
          </a:p>
        </p:txBody>
      </p:sp>
      <p:pic>
        <p:nvPicPr>
          <p:cNvPr id="4" name="Picture 2" descr="https://www.dainava.alytus.lm.lt/advm343/images/herbas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923" y="365125"/>
            <a:ext cx="924289" cy="1410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1379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b="1" dirty="0" smtClean="0">
                <a:latin typeface="Atkinson Hyperlegible" pitchFamily="50" charset="0"/>
              </a:rPr>
              <a:t>PAGALBOS MOKINIUI SPECIALISTAI IR MOKYTOJO PADĖJĖJAI</a:t>
            </a:r>
            <a:endParaRPr lang="lt-LT" b="1" dirty="0">
              <a:latin typeface="Atkinson Hyperlegible" pitchFamily="50" charset="0"/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lt-LT" sz="3200" dirty="0" smtClean="0">
                <a:latin typeface="Atkinson Hyperlegible" pitchFamily="50" charset="0"/>
              </a:rPr>
              <a:t>SOCIALINIS PEDAGOGAS (1/1)</a:t>
            </a:r>
          </a:p>
          <a:p>
            <a:r>
              <a:rPr lang="lt-LT" sz="3200" dirty="0">
                <a:latin typeface="Atkinson Hyperlegible" pitchFamily="50" charset="0"/>
              </a:rPr>
              <a:t>PSICHOLOGAS (1/1</a:t>
            </a:r>
            <a:r>
              <a:rPr lang="lt-LT" sz="3200" dirty="0" smtClean="0">
                <a:latin typeface="Atkinson Hyperlegible" pitchFamily="50" charset="0"/>
              </a:rPr>
              <a:t>)</a:t>
            </a:r>
          </a:p>
          <a:p>
            <a:r>
              <a:rPr lang="lt-LT" sz="3200" dirty="0" smtClean="0">
                <a:latin typeface="Atkinson Hyperlegible" pitchFamily="50" charset="0"/>
              </a:rPr>
              <a:t>SPECIALIEJI PEDAGOGAI (2/1,25 (0,75 ir 0,5))</a:t>
            </a:r>
          </a:p>
          <a:p>
            <a:r>
              <a:rPr lang="lt-LT" sz="3200" dirty="0" smtClean="0">
                <a:latin typeface="Atkinson Hyperlegible" pitchFamily="50" charset="0"/>
              </a:rPr>
              <a:t>LOGOPEDAI (3/1,75 (1,0, 0,5 ir 0,25))</a:t>
            </a:r>
          </a:p>
          <a:p>
            <a:r>
              <a:rPr lang="lt-LT" sz="3200" dirty="0" smtClean="0">
                <a:latin typeface="Atkinson Hyperlegible" pitchFamily="50" charset="0"/>
              </a:rPr>
              <a:t>MOKYTOJŲ </a:t>
            </a:r>
            <a:r>
              <a:rPr lang="lt-LT" sz="3200" dirty="0" smtClean="0">
                <a:latin typeface="Atkinson Hyperlegible" pitchFamily="50" charset="0"/>
              </a:rPr>
              <a:t>PADĖJĖJAI </a:t>
            </a:r>
            <a:r>
              <a:rPr lang="lt-LT" sz="3200" b="1" dirty="0">
                <a:latin typeface="Atkinson Hyperlegible" pitchFamily="50" charset="0"/>
              </a:rPr>
              <a:t>(1x2+4x0,75+5x0,5</a:t>
            </a:r>
            <a:r>
              <a:rPr lang="lt-LT" sz="3200" b="1" dirty="0" smtClean="0">
                <a:latin typeface="Atkinson Hyperlegible" pitchFamily="50" charset="0"/>
              </a:rPr>
              <a:t>)</a:t>
            </a:r>
          </a:p>
          <a:p>
            <a:pPr marL="0" indent="0">
              <a:buNone/>
            </a:pPr>
            <a:r>
              <a:rPr lang="lt-LT" sz="3200" b="1" dirty="0" smtClean="0">
                <a:latin typeface="Atkinson Hyperlegible" pitchFamily="50" charset="0"/>
              </a:rPr>
              <a:t>Pastaba. Pagal SUP mokinių skaičių papildomai reiktų 0,5 etato specialiojo pedagogo ir 0,5 etato logopedo. Psichologas ir socialinis pedagogas skaičiuoja jiems paskirtas PPT konsultacijas ir skaičiuoja savo darbo apimtis. </a:t>
            </a:r>
            <a:endParaRPr lang="lt-LT" sz="3200" b="1" dirty="0">
              <a:latin typeface="Atkinson Hyperlegible" pitchFamily="50" charset="0"/>
            </a:endParaRPr>
          </a:p>
        </p:txBody>
      </p:sp>
      <p:pic>
        <p:nvPicPr>
          <p:cNvPr id="4" name="Picture 2" descr="https://www.dainava.alytus.lm.lt/advm343/images/herbas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923" y="365125"/>
            <a:ext cx="924289" cy="1410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3360189"/>
      </p:ext>
    </p:extLst>
  </p:cSld>
  <p:clrMapOvr>
    <a:masterClrMapping/>
  </p:clrMapOvr>
</p:sld>
</file>

<file path=ppt/theme/theme1.xml><?xml version="1.0" encoding="utf-8"?>
<a:theme xmlns:a="http://schemas.openxmlformats.org/drawingml/2006/main" name="„Office“ 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1812</TotalTime>
  <Words>1186</Words>
  <Application>Microsoft Office PowerPoint</Application>
  <PresentationFormat>Plačiaekranė</PresentationFormat>
  <Paragraphs>104</Paragraphs>
  <Slides>20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4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20</vt:i4>
      </vt:variant>
    </vt:vector>
  </HeadingPairs>
  <TitlesOfParts>
    <vt:vector size="25" baseType="lpstr">
      <vt:lpstr>Arial</vt:lpstr>
      <vt:lpstr>Atkinson Hyperlegible</vt:lpstr>
      <vt:lpstr>Calibri</vt:lpstr>
      <vt:lpstr>Calibri Light</vt:lpstr>
      <vt:lpstr>„Office“ tema</vt:lpstr>
      <vt:lpstr>„PowerPoint“ pateiktis</vt:lpstr>
      <vt:lpstr>MOKYKLOS MISIJA</vt:lpstr>
      <vt:lpstr>MOKYKLOS VIZIJA</vt:lpstr>
      <vt:lpstr>STRATEGINIAI TIKSLAI</vt:lpstr>
      <vt:lpstr>VEIKLOS TIKSLAI</vt:lpstr>
      <vt:lpstr> MŪSŲ SAVITUMAS</vt:lpstr>
      <vt:lpstr>MŪSŲ STIPRYBĖS</vt:lpstr>
      <vt:lpstr>DARBUOTOJAI</vt:lpstr>
      <vt:lpstr>PAGALBOS MOKINIUI SPECIALISTAI IR MOKYTOJO PADĖJĖJAI</vt:lpstr>
      <vt:lpstr>MOKINIAI</vt:lpstr>
      <vt:lpstr>SUP MOKINIAI</vt:lpstr>
      <vt:lpstr>Ugdymo kokybės užtikrinimas  vykstant įtraukiąjam ugdymui</vt:lpstr>
      <vt:lpstr>PASIRUOŠIMAS ir ... įtraukiojo ugdymo įgyvendinimas. </vt:lpstr>
      <vt:lpstr>VADOVO LYDERYSTĖ – TARNYSTĖ  </vt:lpstr>
      <vt:lpstr>LAIMINGAS MOKYTOJAS – LAIMINGI MOKINIAI</vt:lpstr>
      <vt:lpstr>TAI NUO KO PRADĖTI?(1)</vt:lpstr>
      <vt:lpstr>TAI NUO KO PRADĖTI?</vt:lpstr>
      <vt:lpstr>ESMINĖS SĄLYGOS,  LEMIANČIOS ĮTRAUKIOJO UGDYMO SĖKMĘ (1)</vt:lpstr>
      <vt:lpstr>ESMINĖS SĄLYGOS,  LEMIANČIOS ĮTRAUKIOJO UGDYMO SĖKMĘ (2)</vt:lpstr>
      <vt:lpstr>IŠŠŪKIAI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„PowerPoint“ pateiktis</dc:title>
  <dc:creator>„Windows“ vartotojas</dc:creator>
  <cp:lastModifiedBy>Edita Matulevičienė</cp:lastModifiedBy>
  <cp:revision>55</cp:revision>
  <dcterms:created xsi:type="dcterms:W3CDTF">2023-08-30T18:24:23Z</dcterms:created>
  <dcterms:modified xsi:type="dcterms:W3CDTF">2025-04-22T21:32:09Z</dcterms:modified>
</cp:coreProperties>
</file>