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72"/>
  </p:notesMasterIdLst>
  <p:sldIdLst>
    <p:sldId id="256" r:id="rId2"/>
    <p:sldId id="829" r:id="rId3"/>
    <p:sldId id="584" r:id="rId4"/>
    <p:sldId id="597" r:id="rId5"/>
    <p:sldId id="732" r:id="rId6"/>
    <p:sldId id="1023" r:id="rId7"/>
    <p:sldId id="1029" r:id="rId8"/>
    <p:sldId id="1032" r:id="rId9"/>
    <p:sldId id="826" r:id="rId10"/>
    <p:sldId id="832" r:id="rId11"/>
    <p:sldId id="834" r:id="rId12"/>
    <p:sldId id="987" r:id="rId13"/>
    <p:sldId id="988" r:id="rId14"/>
    <p:sldId id="989" r:id="rId15"/>
    <p:sldId id="852" r:id="rId16"/>
    <p:sldId id="854" r:id="rId17"/>
    <p:sldId id="1019" r:id="rId18"/>
    <p:sldId id="823" r:id="rId19"/>
    <p:sldId id="726" r:id="rId20"/>
    <p:sldId id="961" r:id="rId21"/>
    <p:sldId id="1024" r:id="rId22"/>
    <p:sldId id="1025" r:id="rId23"/>
    <p:sldId id="1026" r:id="rId24"/>
    <p:sldId id="1027" r:id="rId25"/>
    <p:sldId id="1017" r:id="rId26"/>
    <p:sldId id="1018" r:id="rId27"/>
    <p:sldId id="1020" r:id="rId28"/>
    <p:sldId id="850" r:id="rId29"/>
    <p:sldId id="851" r:id="rId30"/>
    <p:sldId id="839" r:id="rId31"/>
    <p:sldId id="870" r:id="rId32"/>
    <p:sldId id="997" r:id="rId33"/>
    <p:sldId id="861" r:id="rId34"/>
    <p:sldId id="917" r:id="rId35"/>
    <p:sldId id="992" r:id="rId36"/>
    <p:sldId id="958" r:id="rId37"/>
    <p:sldId id="700" r:id="rId38"/>
    <p:sldId id="955" r:id="rId39"/>
    <p:sldId id="748" r:id="rId40"/>
    <p:sldId id="993" r:id="rId41"/>
    <p:sldId id="863" r:id="rId42"/>
    <p:sldId id="991" r:id="rId43"/>
    <p:sldId id="962" r:id="rId44"/>
    <p:sldId id="865" r:id="rId45"/>
    <p:sldId id="1021" r:id="rId46"/>
    <p:sldId id="1010" r:id="rId47"/>
    <p:sldId id="1009" r:id="rId48"/>
    <p:sldId id="1022" r:id="rId49"/>
    <p:sldId id="579" r:id="rId50"/>
    <p:sldId id="1011" r:id="rId51"/>
    <p:sldId id="886" r:id="rId52"/>
    <p:sldId id="885" r:id="rId53"/>
    <p:sldId id="486" r:id="rId54"/>
    <p:sldId id="1036" r:id="rId55"/>
    <p:sldId id="1006" r:id="rId56"/>
    <p:sldId id="1007" r:id="rId57"/>
    <p:sldId id="1008" r:id="rId58"/>
    <p:sldId id="1013" r:id="rId59"/>
    <p:sldId id="1015" r:id="rId60"/>
    <p:sldId id="1016" r:id="rId61"/>
    <p:sldId id="959" r:id="rId62"/>
    <p:sldId id="896" r:id="rId63"/>
    <p:sldId id="1028" r:id="rId64"/>
    <p:sldId id="1030" r:id="rId65"/>
    <p:sldId id="1031" r:id="rId66"/>
    <p:sldId id="1034" r:id="rId67"/>
    <p:sldId id="1035" r:id="rId68"/>
    <p:sldId id="1033" r:id="rId69"/>
    <p:sldId id="594" r:id="rId70"/>
    <p:sldId id="596" r:id="rId7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250" autoAdjust="0"/>
    <p:restoredTop sz="94660"/>
  </p:normalViewPr>
  <p:slideViewPr>
    <p:cSldViewPr snapToGrid="0">
      <p:cViewPr varScale="1">
        <p:scale>
          <a:sx n="65" d="100"/>
          <a:sy n="65" d="100"/>
        </p:scale>
        <p:origin x="979" y="2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AAC83E-E869-472D-9ED7-94D02867ACFB}" type="datetimeFigureOut">
              <a:rPr lang="en-US" smtClean="0"/>
              <a:t>4/2/2025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97F737-7CD3-4951-AC15-2733535AB44A}" type="slidenum">
              <a:rPr lang="en-US" smtClean="0"/>
              <a:t>‹#›</a:t>
            </a:fld>
            <a:endParaRPr lang="en-US"/>
          </a:p>
        </p:txBody>
      </p:sp>
    </p:spTree>
    <p:extLst>
      <p:ext uri="{BB962C8B-B14F-4D97-AF65-F5344CB8AC3E}">
        <p14:creationId xmlns:p14="http://schemas.microsoft.com/office/powerpoint/2010/main" val="14804025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E97F737-7CD3-4951-AC15-2733535AB44A}" type="slidenum">
              <a:rPr lang="en-US" smtClean="0"/>
              <a:t>69</a:t>
            </a:fld>
            <a:endParaRPr lang="en-US"/>
          </a:p>
        </p:txBody>
      </p:sp>
    </p:spTree>
    <p:extLst>
      <p:ext uri="{BB962C8B-B14F-4D97-AF65-F5344CB8AC3E}">
        <p14:creationId xmlns:p14="http://schemas.microsoft.com/office/powerpoint/2010/main" val="6824038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5221410-BDFF-4A54-BAC2-5C2804462DCA}" type="datetimeFigureOut">
              <a:rPr lang="en-US" smtClean="0"/>
              <a:t>4/2/2025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4D9126-9CBE-4358-AD4F-0B76ABB0A4E6}"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6404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221410-BDFF-4A54-BAC2-5C2804462DCA}" type="datetimeFigureOut">
              <a:rPr lang="en-US" smtClean="0"/>
              <a:t>4/2/2025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4D9126-9CBE-4358-AD4F-0B76ABB0A4E6}" type="slidenum">
              <a:rPr lang="en-US" smtClean="0"/>
              <a:t>‹#›</a:t>
            </a:fld>
            <a:endParaRPr lang="en-US"/>
          </a:p>
        </p:txBody>
      </p:sp>
    </p:spTree>
    <p:extLst>
      <p:ext uri="{BB962C8B-B14F-4D97-AF65-F5344CB8AC3E}">
        <p14:creationId xmlns:p14="http://schemas.microsoft.com/office/powerpoint/2010/main" val="425176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221410-BDFF-4A54-BAC2-5C2804462DCA}" type="datetimeFigureOut">
              <a:rPr lang="en-US" smtClean="0"/>
              <a:t>4/2/2025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4D9126-9CBE-4358-AD4F-0B76ABB0A4E6}" type="slidenum">
              <a:rPr lang="en-US" smtClean="0"/>
              <a:t>‹#›</a:t>
            </a:fld>
            <a:endParaRPr lang="en-US"/>
          </a:p>
        </p:txBody>
      </p:sp>
    </p:spTree>
    <p:extLst>
      <p:ext uri="{BB962C8B-B14F-4D97-AF65-F5344CB8AC3E}">
        <p14:creationId xmlns:p14="http://schemas.microsoft.com/office/powerpoint/2010/main" val="79513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221410-BDFF-4A54-BAC2-5C2804462DCA}" type="datetimeFigureOut">
              <a:rPr lang="en-US" smtClean="0"/>
              <a:t>4/2/2025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4D9126-9CBE-4358-AD4F-0B76ABB0A4E6}" type="slidenum">
              <a:rPr lang="en-US" smtClean="0"/>
              <a:t>‹#›</a:t>
            </a:fld>
            <a:endParaRPr lang="en-US"/>
          </a:p>
        </p:txBody>
      </p:sp>
    </p:spTree>
    <p:extLst>
      <p:ext uri="{BB962C8B-B14F-4D97-AF65-F5344CB8AC3E}">
        <p14:creationId xmlns:p14="http://schemas.microsoft.com/office/powerpoint/2010/main" val="2328767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221410-BDFF-4A54-BAC2-5C2804462DCA}" type="datetimeFigureOut">
              <a:rPr lang="en-US" smtClean="0"/>
              <a:t>4/2/2025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4D9126-9CBE-4358-AD4F-0B76ABB0A4E6}"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3119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221410-BDFF-4A54-BAC2-5C2804462DCA}" type="datetimeFigureOut">
              <a:rPr lang="en-US" smtClean="0"/>
              <a:t>4/2/2025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4D9126-9CBE-4358-AD4F-0B76ABB0A4E6}" type="slidenum">
              <a:rPr lang="en-US" smtClean="0"/>
              <a:t>‹#›</a:t>
            </a:fld>
            <a:endParaRPr lang="en-US"/>
          </a:p>
        </p:txBody>
      </p:sp>
    </p:spTree>
    <p:extLst>
      <p:ext uri="{BB962C8B-B14F-4D97-AF65-F5344CB8AC3E}">
        <p14:creationId xmlns:p14="http://schemas.microsoft.com/office/powerpoint/2010/main" val="8332308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5221410-BDFF-4A54-BAC2-5C2804462DCA}" type="datetimeFigureOut">
              <a:rPr lang="en-US" smtClean="0"/>
              <a:t>4/2/2025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4D9126-9CBE-4358-AD4F-0B76ABB0A4E6}" type="slidenum">
              <a:rPr lang="en-US" smtClean="0"/>
              <a:t>‹#›</a:t>
            </a:fld>
            <a:endParaRPr lang="en-US"/>
          </a:p>
        </p:txBody>
      </p:sp>
    </p:spTree>
    <p:extLst>
      <p:ext uri="{BB962C8B-B14F-4D97-AF65-F5344CB8AC3E}">
        <p14:creationId xmlns:p14="http://schemas.microsoft.com/office/powerpoint/2010/main" val="813109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5221410-BDFF-4A54-BAC2-5C2804462DCA}" type="datetimeFigureOut">
              <a:rPr lang="en-US" smtClean="0"/>
              <a:t>4/2/2025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4D9126-9CBE-4358-AD4F-0B76ABB0A4E6}" type="slidenum">
              <a:rPr lang="en-US" smtClean="0"/>
              <a:t>‹#›</a:t>
            </a:fld>
            <a:endParaRPr lang="en-US"/>
          </a:p>
        </p:txBody>
      </p:sp>
    </p:spTree>
    <p:extLst>
      <p:ext uri="{BB962C8B-B14F-4D97-AF65-F5344CB8AC3E}">
        <p14:creationId xmlns:p14="http://schemas.microsoft.com/office/powerpoint/2010/main" val="1850864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5221410-BDFF-4A54-BAC2-5C2804462DCA}" type="datetimeFigureOut">
              <a:rPr lang="en-US" smtClean="0"/>
              <a:t>4/2/2025</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984D9126-9CBE-4358-AD4F-0B76ABB0A4E6}" type="slidenum">
              <a:rPr lang="en-US" smtClean="0"/>
              <a:t>‹#›</a:t>
            </a:fld>
            <a:endParaRPr lang="en-US"/>
          </a:p>
        </p:txBody>
      </p:sp>
    </p:spTree>
    <p:extLst>
      <p:ext uri="{BB962C8B-B14F-4D97-AF65-F5344CB8AC3E}">
        <p14:creationId xmlns:p14="http://schemas.microsoft.com/office/powerpoint/2010/main" val="1773893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5221410-BDFF-4A54-BAC2-5C2804462DCA}" type="datetimeFigureOut">
              <a:rPr lang="en-US" smtClean="0"/>
              <a:t>4/2/2025</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84D9126-9CBE-4358-AD4F-0B76ABB0A4E6}" type="slidenum">
              <a:rPr lang="en-US" smtClean="0"/>
              <a:t>‹#›</a:t>
            </a:fld>
            <a:endParaRPr lang="en-US"/>
          </a:p>
        </p:txBody>
      </p:sp>
    </p:spTree>
    <p:extLst>
      <p:ext uri="{BB962C8B-B14F-4D97-AF65-F5344CB8AC3E}">
        <p14:creationId xmlns:p14="http://schemas.microsoft.com/office/powerpoint/2010/main" val="1614712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221410-BDFF-4A54-BAC2-5C2804462DCA}" type="datetimeFigureOut">
              <a:rPr lang="en-US" smtClean="0"/>
              <a:t>4/2/2025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4D9126-9CBE-4358-AD4F-0B76ABB0A4E6}" type="slidenum">
              <a:rPr lang="en-US" smtClean="0"/>
              <a:t>‹#›</a:t>
            </a:fld>
            <a:endParaRPr lang="en-US"/>
          </a:p>
        </p:txBody>
      </p:sp>
    </p:spTree>
    <p:extLst>
      <p:ext uri="{BB962C8B-B14F-4D97-AF65-F5344CB8AC3E}">
        <p14:creationId xmlns:p14="http://schemas.microsoft.com/office/powerpoint/2010/main" val="1246598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5221410-BDFF-4A54-BAC2-5C2804462DCA}" type="datetimeFigureOut">
              <a:rPr lang="en-US" smtClean="0"/>
              <a:t>4/2/2025</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984D9126-9CBE-4358-AD4F-0B76ABB0A4E6}"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171266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e-seimas.lrs.lt/portal/legalAct/lt/TAD/TAIS.432104"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7F2F333-E477-5678-8D19-868558B8ED85}"/>
              </a:ext>
            </a:extLst>
          </p:cNvPr>
          <p:cNvSpPr>
            <a:spLocks noGrp="1"/>
          </p:cNvSpPr>
          <p:nvPr>
            <p:ph type="ctrTitle"/>
          </p:nvPr>
        </p:nvSpPr>
        <p:spPr>
          <a:xfrm>
            <a:off x="5601824" y="798278"/>
            <a:ext cx="6113374" cy="2941384"/>
          </a:xfrm>
        </p:spPr>
        <p:txBody>
          <a:bodyPr>
            <a:noAutofit/>
          </a:bodyPr>
          <a:lstStyle/>
          <a:p>
            <a:r>
              <a:rPr lang="lt-LT" sz="5400" b="1" dirty="0"/>
              <a:t>Smurto prieš vadovus atvejai ir prevencija: teisiniai ir vadybiniai sprendimai</a:t>
            </a:r>
            <a:endParaRPr lang="en-US" sz="5400" b="1" dirty="0"/>
          </a:p>
        </p:txBody>
      </p:sp>
      <p:sp>
        <p:nvSpPr>
          <p:cNvPr id="10" name="Rectangle 9">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Subtitle 2">
            <a:extLst>
              <a:ext uri="{FF2B5EF4-FFF2-40B4-BE49-F238E27FC236}">
                <a16:creationId xmlns:a16="http://schemas.microsoft.com/office/drawing/2014/main" id="{6FFB3237-E570-007B-7887-FAEBE8F37391}"/>
              </a:ext>
            </a:extLst>
          </p:cNvPr>
          <p:cNvSpPr>
            <a:spLocks noGrp="1"/>
          </p:cNvSpPr>
          <p:nvPr>
            <p:ph type="subTitle" idx="1"/>
          </p:nvPr>
        </p:nvSpPr>
        <p:spPr>
          <a:xfrm>
            <a:off x="1100051" y="5225240"/>
            <a:ext cx="10058400" cy="1143000"/>
          </a:xfrm>
        </p:spPr>
        <p:txBody>
          <a:bodyPr>
            <a:normAutofit/>
          </a:bodyPr>
          <a:lstStyle/>
          <a:p>
            <a:r>
              <a:rPr lang="lt-LT" cap="none">
                <a:solidFill>
                  <a:srgbClr val="FFFFFF"/>
                </a:solidFill>
              </a:rPr>
              <a:t>Konsultacija 2 </a:t>
            </a:r>
            <a:r>
              <a:rPr lang="en-US" cap="none">
                <a:solidFill>
                  <a:srgbClr val="FFFFFF"/>
                </a:solidFill>
              </a:rPr>
              <a:t>ak. </a:t>
            </a:r>
            <a:r>
              <a:rPr lang="lt-LT" cap="none">
                <a:solidFill>
                  <a:srgbClr val="FFFFFF"/>
                </a:solidFill>
              </a:rPr>
              <a:t>val. </a:t>
            </a:r>
          </a:p>
          <a:p>
            <a:endParaRPr lang="lt-LT" cap="none">
              <a:solidFill>
                <a:srgbClr val="FFFFFF"/>
              </a:solidFill>
            </a:endParaRPr>
          </a:p>
          <a:p>
            <a:endParaRPr lang="en-US" dirty="0">
              <a:solidFill>
                <a:srgbClr val="FFFFFF"/>
              </a:solidFill>
            </a:endParaRPr>
          </a:p>
        </p:txBody>
      </p:sp>
      <p:sp>
        <p:nvSpPr>
          <p:cNvPr id="12" name="Rectangle 11">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5" name="Picture 4" descr="A group of people standing in a line&#10;&#10;Description automatically generated">
            <a:extLst>
              <a:ext uri="{FF2B5EF4-FFF2-40B4-BE49-F238E27FC236}">
                <a16:creationId xmlns:a16="http://schemas.microsoft.com/office/drawing/2014/main" id="{1D46A100-2186-697C-F118-061FDBEF853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3788" y="734270"/>
            <a:ext cx="4655754" cy="3107715"/>
          </a:xfrm>
          <a:prstGeom prst="rect">
            <a:avLst/>
          </a:prstGeom>
        </p:spPr>
      </p:pic>
    </p:spTree>
    <p:extLst>
      <p:ext uri="{BB962C8B-B14F-4D97-AF65-F5344CB8AC3E}">
        <p14:creationId xmlns:p14="http://schemas.microsoft.com/office/powerpoint/2010/main" val="27269185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E0C36-665D-86A1-3FCA-C794E61AF97E}"/>
              </a:ext>
            </a:extLst>
          </p:cNvPr>
          <p:cNvSpPr>
            <a:spLocks noGrp="1"/>
          </p:cNvSpPr>
          <p:nvPr>
            <p:ph type="title"/>
          </p:nvPr>
        </p:nvSpPr>
        <p:spPr/>
        <p:txBody>
          <a:bodyPr>
            <a:normAutofit/>
          </a:bodyPr>
          <a:lstStyle/>
          <a:p>
            <a:r>
              <a:rPr lang="lt-LT" b="1" dirty="0"/>
              <a:t>Žmogaus teisė</a:t>
            </a:r>
          </a:p>
        </p:txBody>
      </p:sp>
      <p:sp>
        <p:nvSpPr>
          <p:cNvPr id="3" name="Content Placeholder 2">
            <a:extLst>
              <a:ext uri="{FF2B5EF4-FFF2-40B4-BE49-F238E27FC236}">
                <a16:creationId xmlns:a16="http://schemas.microsoft.com/office/drawing/2014/main" id="{DE9F6870-A655-13C0-A04A-FE4D2A68ABF5}"/>
              </a:ext>
            </a:extLst>
          </p:cNvPr>
          <p:cNvSpPr>
            <a:spLocks noGrp="1"/>
          </p:cNvSpPr>
          <p:nvPr>
            <p:ph idx="1"/>
          </p:nvPr>
        </p:nvSpPr>
        <p:spPr/>
        <p:txBody>
          <a:bodyPr>
            <a:normAutofit/>
          </a:bodyPr>
          <a:lstStyle/>
          <a:p>
            <a:pPr marL="216000" indent="-216000">
              <a:buFont typeface="Arial" panose="020B0604020202020204" pitchFamily="34" charset="0"/>
              <a:buChar char="•"/>
            </a:pPr>
            <a:endParaRPr lang="lt-LT" sz="2400" dirty="0"/>
          </a:p>
          <a:p>
            <a:pPr marL="216000" indent="-216000">
              <a:buFont typeface="Arial" panose="020B0604020202020204" pitchFamily="34" charset="0"/>
              <a:buChar char="•"/>
            </a:pPr>
            <a:r>
              <a:rPr lang="lt-LT" sz="3200" dirty="0"/>
              <a:t>Mokyklos ar švietimo įstaigos vadovas yra žmogus, todėl jo orumo pažeidimas yra jo žmogaus teisių pažeidimas. </a:t>
            </a:r>
          </a:p>
          <a:p>
            <a:pPr marL="0" indent="0">
              <a:buNone/>
            </a:pPr>
            <a:endParaRPr lang="lt-LT" sz="2400" dirty="0"/>
          </a:p>
          <a:p>
            <a:pPr marL="0" indent="0">
              <a:buNone/>
            </a:pPr>
            <a:endParaRPr lang="lt-LT" sz="2400" dirty="0"/>
          </a:p>
        </p:txBody>
      </p:sp>
      <p:sp>
        <p:nvSpPr>
          <p:cNvPr id="4" name="Skaidrės numerio vietos rezervavimo ženklas 3">
            <a:extLst>
              <a:ext uri="{FF2B5EF4-FFF2-40B4-BE49-F238E27FC236}">
                <a16:creationId xmlns:a16="http://schemas.microsoft.com/office/drawing/2014/main" id="{57374A49-24FC-9FAC-E7FF-E8BBB5CB7A85}"/>
              </a:ext>
            </a:extLst>
          </p:cNvPr>
          <p:cNvSpPr>
            <a:spLocks noGrp="1"/>
          </p:cNvSpPr>
          <p:nvPr>
            <p:ph type="sldNum" sz="quarter" idx="12"/>
          </p:nvPr>
        </p:nvSpPr>
        <p:spPr/>
        <p:txBody>
          <a:bodyPr/>
          <a:lstStyle/>
          <a:p>
            <a:fld id="{AAC5D395-959B-406E-8C28-9588A3E7F214}" type="slidenum">
              <a:rPr lang="en-US" smtClean="0"/>
              <a:t>10</a:t>
            </a:fld>
            <a:endParaRPr lang="en-US"/>
          </a:p>
        </p:txBody>
      </p:sp>
    </p:spTree>
    <p:extLst>
      <p:ext uri="{BB962C8B-B14F-4D97-AF65-F5344CB8AC3E}">
        <p14:creationId xmlns:p14="http://schemas.microsoft.com/office/powerpoint/2010/main" val="2651923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E0C36-665D-86A1-3FCA-C794E61AF97E}"/>
              </a:ext>
            </a:extLst>
          </p:cNvPr>
          <p:cNvSpPr>
            <a:spLocks noGrp="1"/>
          </p:cNvSpPr>
          <p:nvPr>
            <p:ph type="title"/>
          </p:nvPr>
        </p:nvSpPr>
        <p:spPr/>
        <p:txBody>
          <a:bodyPr/>
          <a:lstStyle/>
          <a:p>
            <a:r>
              <a:rPr lang="lt-LT" b="1" dirty="0"/>
              <a:t>Lietuvos Respublikos Konstitucija</a:t>
            </a:r>
          </a:p>
        </p:txBody>
      </p:sp>
      <p:sp>
        <p:nvSpPr>
          <p:cNvPr id="3" name="Content Placeholder 2">
            <a:extLst>
              <a:ext uri="{FF2B5EF4-FFF2-40B4-BE49-F238E27FC236}">
                <a16:creationId xmlns:a16="http://schemas.microsoft.com/office/drawing/2014/main" id="{DE9F6870-A655-13C0-A04A-FE4D2A68ABF5}"/>
              </a:ext>
            </a:extLst>
          </p:cNvPr>
          <p:cNvSpPr>
            <a:spLocks noGrp="1"/>
          </p:cNvSpPr>
          <p:nvPr>
            <p:ph idx="1"/>
          </p:nvPr>
        </p:nvSpPr>
        <p:spPr/>
        <p:txBody>
          <a:bodyPr>
            <a:normAutofit/>
          </a:bodyPr>
          <a:lstStyle/>
          <a:p>
            <a:pPr marL="216000" indent="-216000">
              <a:buFont typeface="Arial" panose="020B0604020202020204" pitchFamily="34" charset="0"/>
              <a:buChar char="•"/>
            </a:pPr>
            <a:r>
              <a:rPr lang="lt-LT" sz="2600" dirty="0"/>
              <a:t>Žmogaus asmuo neliečiamas.</a:t>
            </a:r>
          </a:p>
          <a:p>
            <a:pPr marL="216000" indent="-216000">
              <a:buFont typeface="Arial" panose="020B0604020202020204" pitchFamily="34" charset="0"/>
              <a:buChar char="•"/>
            </a:pPr>
            <a:r>
              <a:rPr lang="lt-LT" sz="2600" dirty="0"/>
              <a:t>Žmogaus orumą gina įstatymas.</a:t>
            </a:r>
          </a:p>
          <a:p>
            <a:pPr marL="216000" indent="-216000">
              <a:buFont typeface="Arial" panose="020B0604020202020204" pitchFamily="34" charset="0"/>
              <a:buChar char="•"/>
            </a:pPr>
            <a:r>
              <a:rPr lang="lt-LT" sz="2600" dirty="0"/>
              <a:t>Draudžiama žmogų kankinti, žaloti, žeminti jo orumą, žiauriai su juo elgtis. </a:t>
            </a:r>
          </a:p>
          <a:p>
            <a:pPr marL="0" indent="0">
              <a:buNone/>
            </a:pPr>
            <a:r>
              <a:rPr lang="lt-LT" sz="2400" dirty="0"/>
              <a:t>						(21 straipsnis)</a:t>
            </a:r>
          </a:p>
          <a:p>
            <a:pPr marL="216000" indent="-216000">
              <a:buFont typeface="Arial" panose="020B0604020202020204" pitchFamily="34" charset="0"/>
              <a:buChar char="•"/>
            </a:pPr>
            <a:endParaRPr lang="lt-LT" sz="2400" dirty="0"/>
          </a:p>
          <a:p>
            <a:pPr marL="0" indent="0">
              <a:buNone/>
            </a:pPr>
            <a:endParaRPr lang="lt-LT" sz="2400" dirty="0"/>
          </a:p>
        </p:txBody>
      </p:sp>
      <p:sp>
        <p:nvSpPr>
          <p:cNvPr id="4" name="Skaidrės numerio vietos rezervavimo ženklas 3">
            <a:extLst>
              <a:ext uri="{FF2B5EF4-FFF2-40B4-BE49-F238E27FC236}">
                <a16:creationId xmlns:a16="http://schemas.microsoft.com/office/drawing/2014/main" id="{4680CD70-EA09-9BCE-2E90-4DA84592FA34}"/>
              </a:ext>
            </a:extLst>
          </p:cNvPr>
          <p:cNvSpPr>
            <a:spLocks noGrp="1"/>
          </p:cNvSpPr>
          <p:nvPr>
            <p:ph type="sldNum" sz="quarter" idx="12"/>
          </p:nvPr>
        </p:nvSpPr>
        <p:spPr/>
        <p:txBody>
          <a:bodyPr/>
          <a:lstStyle/>
          <a:p>
            <a:fld id="{AAC5D395-959B-406E-8C28-9588A3E7F214}" type="slidenum">
              <a:rPr lang="en-US" smtClean="0"/>
              <a:t>11</a:t>
            </a:fld>
            <a:endParaRPr lang="en-US"/>
          </a:p>
        </p:txBody>
      </p:sp>
    </p:spTree>
    <p:extLst>
      <p:ext uri="{BB962C8B-B14F-4D97-AF65-F5344CB8AC3E}">
        <p14:creationId xmlns:p14="http://schemas.microsoft.com/office/powerpoint/2010/main" val="26099044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E0C36-665D-86A1-3FCA-C794E61AF97E}"/>
              </a:ext>
            </a:extLst>
          </p:cNvPr>
          <p:cNvSpPr>
            <a:spLocks noGrp="1"/>
          </p:cNvSpPr>
          <p:nvPr>
            <p:ph type="title"/>
          </p:nvPr>
        </p:nvSpPr>
        <p:spPr/>
        <p:txBody>
          <a:bodyPr>
            <a:normAutofit/>
          </a:bodyPr>
          <a:lstStyle/>
          <a:p>
            <a:r>
              <a:rPr lang="pt-BR" b="1" dirty="0"/>
              <a:t>Nepriimtinas elgesys ar jo grėsmė</a:t>
            </a:r>
            <a:endParaRPr lang="lt-LT" b="1" dirty="0"/>
          </a:p>
        </p:txBody>
      </p:sp>
      <p:sp>
        <p:nvSpPr>
          <p:cNvPr id="3" name="Content Placeholder 2">
            <a:extLst>
              <a:ext uri="{FF2B5EF4-FFF2-40B4-BE49-F238E27FC236}">
                <a16:creationId xmlns:a16="http://schemas.microsoft.com/office/drawing/2014/main" id="{DE9F6870-A655-13C0-A04A-FE4D2A68ABF5}"/>
              </a:ext>
            </a:extLst>
          </p:cNvPr>
          <p:cNvSpPr>
            <a:spLocks noGrp="1"/>
          </p:cNvSpPr>
          <p:nvPr>
            <p:ph idx="1"/>
          </p:nvPr>
        </p:nvSpPr>
        <p:spPr/>
        <p:txBody>
          <a:bodyPr>
            <a:normAutofit/>
          </a:bodyPr>
          <a:lstStyle/>
          <a:p>
            <a:pPr marL="216000" indent="-216000">
              <a:buFont typeface="Arial" panose="020B0604020202020204" pitchFamily="34" charset="0"/>
              <a:buChar char="•"/>
            </a:pPr>
            <a:r>
              <a:rPr lang="lt-LT" sz="2400" dirty="0"/>
              <a:t>Smurtas ir priekabiavimas, įskaitant psichologinį smurtą, smurtą ir priekabiavimą dėl lyties (smurtas ir priekabiavimas nukreiptas prieš asmenis dėl jų lyties arba neproporcingai paveikiantis tam tikros lyties asmenis, įskaitant seksualinį priekabiavimą), – </a:t>
            </a:r>
            <a:r>
              <a:rPr lang="lt-LT" sz="2400" b="1" dirty="0"/>
              <a:t>bet koks nepriimtinas darbdavio (fizinio asmens ar juridinio asmens vadovo) ar kitų darbuotojų </a:t>
            </a:r>
            <a:r>
              <a:rPr lang="lt-LT" sz="2400" dirty="0"/>
              <a:t>taikomas elgesys ar jo grėsmė, nesvarbu, ar nepriimtinu elgesiu vieną kartą ar pakartotinai siekiama padaryti </a:t>
            </a:r>
            <a:r>
              <a:rPr lang="lt-LT" sz="2400" b="1" dirty="0"/>
              <a:t>fizinį, psichologinį, seksualinį ar ekonominį </a:t>
            </a:r>
            <a:r>
              <a:rPr lang="lt-LT" sz="2400" dirty="0"/>
              <a:t>poveikį, ar nepriimtinu elgesiu šis poveikis padaromas arba gali būti padarytas, ar tokiu elgesiu įžeidžiamas asmens orumas arba sukuriama bauginanti, priešiška, žeminanti ar įžeidžianti aplinka ar (ir) atsirado arba gali atsirasti fizinė, turtinė ir (ar) neturtinė žala.</a:t>
            </a:r>
          </a:p>
          <a:p>
            <a:pPr marL="0" indent="0">
              <a:buNone/>
            </a:pPr>
            <a:r>
              <a:rPr lang="lt-LT" sz="2200" dirty="0"/>
              <a:t>	</a:t>
            </a:r>
            <a:r>
              <a:rPr lang="en-US" sz="2200" dirty="0"/>
              <a:t>						</a:t>
            </a:r>
            <a:r>
              <a:rPr lang="lt-LT" sz="2200" dirty="0"/>
              <a:t>(</a:t>
            </a:r>
            <a:r>
              <a:rPr lang="pl-PL" sz="2200" dirty="0"/>
              <a:t>DK 30 str. 2 d.)</a:t>
            </a:r>
            <a:r>
              <a:rPr lang="lt-LT" sz="2200" dirty="0"/>
              <a:t>  </a:t>
            </a:r>
          </a:p>
          <a:p>
            <a:pPr marL="216000" indent="-216000">
              <a:buFont typeface="Arial" panose="020B0604020202020204" pitchFamily="34" charset="0"/>
              <a:buChar char="•"/>
            </a:pPr>
            <a:endParaRPr lang="lt-LT" sz="2400" dirty="0"/>
          </a:p>
          <a:p>
            <a:pPr marL="0" indent="0">
              <a:buNone/>
            </a:pPr>
            <a:endParaRPr lang="lt-LT" sz="2400" dirty="0"/>
          </a:p>
        </p:txBody>
      </p:sp>
      <p:sp>
        <p:nvSpPr>
          <p:cNvPr id="4" name="Skaidrės numerio vietos rezervavimo ženklas 3">
            <a:extLst>
              <a:ext uri="{FF2B5EF4-FFF2-40B4-BE49-F238E27FC236}">
                <a16:creationId xmlns:a16="http://schemas.microsoft.com/office/drawing/2014/main" id="{851B0534-3E37-DACE-1564-09212B31A676}"/>
              </a:ext>
            </a:extLst>
          </p:cNvPr>
          <p:cNvSpPr>
            <a:spLocks noGrp="1"/>
          </p:cNvSpPr>
          <p:nvPr>
            <p:ph type="sldNum" sz="quarter" idx="12"/>
          </p:nvPr>
        </p:nvSpPr>
        <p:spPr/>
        <p:txBody>
          <a:bodyPr/>
          <a:lstStyle/>
          <a:p>
            <a:fld id="{AAC5D395-959B-406E-8C28-9588A3E7F214}" type="slidenum">
              <a:rPr lang="en-US" smtClean="0"/>
              <a:t>12</a:t>
            </a:fld>
            <a:endParaRPr lang="en-US"/>
          </a:p>
        </p:txBody>
      </p:sp>
    </p:spTree>
    <p:extLst>
      <p:ext uri="{BB962C8B-B14F-4D97-AF65-F5344CB8AC3E}">
        <p14:creationId xmlns:p14="http://schemas.microsoft.com/office/powerpoint/2010/main" val="10266694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E0C36-665D-86A1-3FCA-C794E61AF97E}"/>
              </a:ext>
            </a:extLst>
          </p:cNvPr>
          <p:cNvSpPr>
            <a:spLocks noGrp="1"/>
          </p:cNvSpPr>
          <p:nvPr>
            <p:ph type="title"/>
          </p:nvPr>
        </p:nvSpPr>
        <p:spPr/>
        <p:txBody>
          <a:bodyPr>
            <a:normAutofit/>
          </a:bodyPr>
          <a:lstStyle/>
          <a:p>
            <a:r>
              <a:rPr lang="pt-BR" b="1" dirty="0"/>
              <a:t>Smurto ir priekabiavimo draudimas</a:t>
            </a:r>
            <a:r>
              <a:rPr lang="lt-LT" b="1" dirty="0"/>
              <a:t>:</a:t>
            </a:r>
          </a:p>
        </p:txBody>
      </p:sp>
      <p:sp>
        <p:nvSpPr>
          <p:cNvPr id="3" name="Content Placeholder 2">
            <a:extLst>
              <a:ext uri="{FF2B5EF4-FFF2-40B4-BE49-F238E27FC236}">
                <a16:creationId xmlns:a16="http://schemas.microsoft.com/office/drawing/2014/main" id="{DE9F6870-A655-13C0-A04A-FE4D2A68ABF5}"/>
              </a:ext>
            </a:extLst>
          </p:cNvPr>
          <p:cNvSpPr>
            <a:spLocks noGrp="1"/>
          </p:cNvSpPr>
          <p:nvPr>
            <p:ph idx="1"/>
          </p:nvPr>
        </p:nvSpPr>
        <p:spPr/>
        <p:txBody>
          <a:bodyPr>
            <a:normAutofit fontScale="55000" lnSpcReduction="20000"/>
          </a:bodyPr>
          <a:lstStyle/>
          <a:p>
            <a:pPr marL="0" indent="0">
              <a:lnSpc>
                <a:spcPct val="120000"/>
              </a:lnSpc>
              <a:spcBef>
                <a:spcPts val="200"/>
              </a:spcBef>
              <a:buNone/>
            </a:pPr>
            <a:r>
              <a:rPr lang="en-US" sz="2400" dirty="0"/>
              <a:t>   </a:t>
            </a:r>
            <a:r>
              <a:rPr lang="lt-LT" sz="3600" b="1" dirty="0"/>
              <a:t>Smurtas ir priekabiavimas draudžiamas:</a:t>
            </a:r>
          </a:p>
          <a:p>
            <a:pPr marL="216000" indent="-216000">
              <a:lnSpc>
                <a:spcPct val="120000"/>
              </a:lnSpc>
              <a:spcBef>
                <a:spcPts val="200"/>
              </a:spcBef>
              <a:buFont typeface="Arial" panose="020B0604020202020204" pitchFamily="34" charset="0"/>
              <a:buChar char="•"/>
            </a:pPr>
            <a:r>
              <a:rPr lang="lt-LT" sz="3600" dirty="0"/>
              <a:t>1) darbo vietose, įskaitant viešąsias ir privačias vietas, kai darbuotojas yra darbdavio žinioje ar atlieka pareigas pagal darbo sutartį;</a:t>
            </a:r>
          </a:p>
          <a:p>
            <a:pPr marL="216000" indent="-216000">
              <a:lnSpc>
                <a:spcPct val="120000"/>
              </a:lnSpc>
              <a:spcBef>
                <a:spcPts val="200"/>
              </a:spcBef>
              <a:buFont typeface="Arial" panose="020B0604020202020204" pitchFamily="34" charset="0"/>
              <a:buChar char="•"/>
            </a:pPr>
            <a:r>
              <a:rPr lang="lt-LT" sz="3600" dirty="0"/>
              <a:t>2) pertraukų pailsėti ir pavalgyti metu arba naudojantis buities, sanitarinėmis ir higienos patalpomis;</a:t>
            </a:r>
          </a:p>
          <a:p>
            <a:pPr marL="216000" indent="-216000">
              <a:lnSpc>
                <a:spcPct val="120000"/>
              </a:lnSpc>
              <a:spcBef>
                <a:spcPts val="200"/>
              </a:spcBef>
              <a:buFont typeface="Arial" panose="020B0604020202020204" pitchFamily="34" charset="0"/>
              <a:buChar char="•"/>
            </a:pPr>
            <a:r>
              <a:rPr lang="lt-LT" sz="3600" dirty="0"/>
              <a:t>3) su darbu susijusių išvykų, kelionių, mokymų, renginių ar socialinės veiklos metu;</a:t>
            </a:r>
          </a:p>
          <a:p>
            <a:pPr marL="216000" indent="-216000">
              <a:lnSpc>
                <a:spcPct val="120000"/>
              </a:lnSpc>
              <a:spcBef>
                <a:spcPts val="200"/>
              </a:spcBef>
              <a:buFont typeface="Arial" panose="020B0604020202020204" pitchFamily="34" charset="0"/>
              <a:buChar char="•"/>
            </a:pPr>
            <a:r>
              <a:rPr lang="lt-LT" sz="3600" dirty="0"/>
              <a:t>4) su darbu susijusio bendravimo, įskaitant bendravimą informacinėmis ir elektroninių ryšių technologijomis, metu;</a:t>
            </a:r>
          </a:p>
          <a:p>
            <a:pPr marL="216000" indent="-216000">
              <a:lnSpc>
                <a:spcPct val="120000"/>
              </a:lnSpc>
              <a:spcBef>
                <a:spcPts val="200"/>
              </a:spcBef>
              <a:buFont typeface="Arial" panose="020B0604020202020204" pitchFamily="34" charset="0"/>
              <a:buChar char="•"/>
            </a:pPr>
            <a:r>
              <a:rPr lang="lt-LT" sz="3600" dirty="0"/>
              <a:t>5) darbdavio suteiktame būste;</a:t>
            </a:r>
          </a:p>
          <a:p>
            <a:pPr marL="216000" indent="-216000">
              <a:lnSpc>
                <a:spcPct val="120000"/>
              </a:lnSpc>
              <a:spcBef>
                <a:spcPts val="200"/>
              </a:spcBef>
              <a:buFont typeface="Arial" panose="020B0604020202020204" pitchFamily="34" charset="0"/>
              <a:buChar char="•"/>
            </a:pPr>
            <a:r>
              <a:rPr lang="lt-LT" sz="3600" dirty="0"/>
              <a:t>6) pakeliui į darbą ar iš darbo.</a:t>
            </a:r>
          </a:p>
          <a:p>
            <a:pPr marL="0" indent="0">
              <a:buNone/>
            </a:pPr>
            <a:r>
              <a:rPr lang="lt-LT" sz="3600" dirty="0"/>
              <a:t>	</a:t>
            </a:r>
            <a:r>
              <a:rPr lang="en-US" sz="3600" dirty="0"/>
              <a:t>						</a:t>
            </a:r>
            <a:r>
              <a:rPr lang="lt-LT" sz="3600" dirty="0"/>
              <a:t>(</a:t>
            </a:r>
            <a:r>
              <a:rPr lang="pl-PL" sz="3600" dirty="0"/>
              <a:t>DK 30 str. 2 d.)</a:t>
            </a:r>
            <a:r>
              <a:rPr lang="lt-LT" sz="3600" dirty="0"/>
              <a:t>  </a:t>
            </a:r>
          </a:p>
          <a:p>
            <a:pPr marL="216000" indent="-216000">
              <a:buFont typeface="Arial" panose="020B0604020202020204" pitchFamily="34" charset="0"/>
              <a:buChar char="•"/>
            </a:pPr>
            <a:endParaRPr lang="lt-LT" sz="2400" dirty="0"/>
          </a:p>
          <a:p>
            <a:pPr marL="0" indent="0">
              <a:buNone/>
            </a:pPr>
            <a:endParaRPr lang="lt-LT" sz="2400" dirty="0"/>
          </a:p>
        </p:txBody>
      </p:sp>
      <p:sp>
        <p:nvSpPr>
          <p:cNvPr id="4" name="Skaidrės numerio vietos rezervavimo ženklas 3">
            <a:extLst>
              <a:ext uri="{FF2B5EF4-FFF2-40B4-BE49-F238E27FC236}">
                <a16:creationId xmlns:a16="http://schemas.microsoft.com/office/drawing/2014/main" id="{403B6051-9DA0-B6FA-B2EA-5045A1537255}"/>
              </a:ext>
            </a:extLst>
          </p:cNvPr>
          <p:cNvSpPr>
            <a:spLocks noGrp="1"/>
          </p:cNvSpPr>
          <p:nvPr>
            <p:ph type="sldNum" sz="quarter" idx="12"/>
          </p:nvPr>
        </p:nvSpPr>
        <p:spPr/>
        <p:txBody>
          <a:bodyPr/>
          <a:lstStyle/>
          <a:p>
            <a:fld id="{AAC5D395-959B-406E-8C28-9588A3E7F214}" type="slidenum">
              <a:rPr lang="en-US" smtClean="0"/>
              <a:t>13</a:t>
            </a:fld>
            <a:endParaRPr lang="en-US"/>
          </a:p>
        </p:txBody>
      </p:sp>
    </p:spTree>
    <p:extLst>
      <p:ext uri="{BB962C8B-B14F-4D97-AF65-F5344CB8AC3E}">
        <p14:creationId xmlns:p14="http://schemas.microsoft.com/office/powerpoint/2010/main" val="8490924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E0C36-665D-86A1-3FCA-C794E61AF97E}"/>
              </a:ext>
            </a:extLst>
          </p:cNvPr>
          <p:cNvSpPr>
            <a:spLocks noGrp="1"/>
          </p:cNvSpPr>
          <p:nvPr>
            <p:ph type="title"/>
          </p:nvPr>
        </p:nvSpPr>
        <p:spPr/>
        <p:txBody>
          <a:bodyPr>
            <a:normAutofit/>
          </a:bodyPr>
          <a:lstStyle/>
          <a:p>
            <a:r>
              <a:rPr lang="lt-LT" b="1" dirty="0"/>
              <a:t>Mokyklų vadovų patiriamas smurtas:</a:t>
            </a:r>
          </a:p>
        </p:txBody>
      </p:sp>
      <p:sp>
        <p:nvSpPr>
          <p:cNvPr id="3" name="Content Placeholder 2">
            <a:extLst>
              <a:ext uri="{FF2B5EF4-FFF2-40B4-BE49-F238E27FC236}">
                <a16:creationId xmlns:a16="http://schemas.microsoft.com/office/drawing/2014/main" id="{DE9F6870-A655-13C0-A04A-FE4D2A68ABF5}"/>
              </a:ext>
            </a:extLst>
          </p:cNvPr>
          <p:cNvSpPr>
            <a:spLocks noGrp="1"/>
          </p:cNvSpPr>
          <p:nvPr>
            <p:ph idx="1"/>
          </p:nvPr>
        </p:nvSpPr>
        <p:spPr/>
        <p:txBody>
          <a:bodyPr>
            <a:normAutofit/>
          </a:bodyPr>
          <a:lstStyle/>
          <a:p>
            <a:pPr marL="216000" indent="-216000">
              <a:buFont typeface="Arial" panose="020B0604020202020204" pitchFamily="34" charset="0"/>
              <a:buChar char="•"/>
            </a:pPr>
            <a:r>
              <a:rPr lang="lt-LT" sz="2400" b="1" dirty="0"/>
              <a:t>Išorinis</a:t>
            </a:r>
            <a:r>
              <a:rPr lang="lt-LT" sz="2400" dirty="0"/>
              <a:t> - institucinis smurtas santykiuose, kylančiuose iš galios pozicijos, tai yra</a:t>
            </a:r>
            <a:r>
              <a:rPr lang="en-US" sz="2400" dirty="0"/>
              <a:t>,</a:t>
            </a:r>
            <a:r>
              <a:rPr lang="lt-LT" sz="2400" dirty="0"/>
              <a:t> kai mokyklos vadovas susiduria su įvairių institucijų atstovais ir santykiuose nebelieka žmogiškumo;</a:t>
            </a:r>
          </a:p>
          <a:p>
            <a:pPr marL="216000" indent="-216000">
              <a:buFont typeface="Arial" panose="020B0604020202020204" pitchFamily="34" charset="0"/>
              <a:buChar char="•"/>
            </a:pPr>
            <a:r>
              <a:rPr lang="lt-LT" sz="2400" b="1" dirty="0"/>
              <a:t>Vidinis</a:t>
            </a:r>
            <a:r>
              <a:rPr lang="lt-LT" sz="2400" dirty="0"/>
              <a:t> – kai bendruomenės nariai, darbuotojai ir jų atstovai nusitaiko į vadovą, pvz. atsisako atlikti užduotis, skleidžia gandus, nepagarbiai elgiasi, šiurkščiai bendrauja, gina neteisėtai ar neetiškai pasielgusį kolegą ir pan.</a:t>
            </a:r>
          </a:p>
          <a:p>
            <a:pPr marL="0" indent="0">
              <a:buNone/>
            </a:pPr>
            <a:endParaRPr lang="lt-LT" sz="2400" dirty="0"/>
          </a:p>
          <a:p>
            <a:pPr marL="0" indent="0">
              <a:buNone/>
            </a:pPr>
            <a:endParaRPr lang="lt-LT" sz="2400" dirty="0"/>
          </a:p>
        </p:txBody>
      </p:sp>
      <p:sp>
        <p:nvSpPr>
          <p:cNvPr id="4" name="Skaidrės numerio vietos rezervavimo ženklas 3">
            <a:extLst>
              <a:ext uri="{FF2B5EF4-FFF2-40B4-BE49-F238E27FC236}">
                <a16:creationId xmlns:a16="http://schemas.microsoft.com/office/drawing/2014/main" id="{B5CB3DFE-6003-8089-718C-7A7D26CA20E3}"/>
              </a:ext>
            </a:extLst>
          </p:cNvPr>
          <p:cNvSpPr>
            <a:spLocks noGrp="1"/>
          </p:cNvSpPr>
          <p:nvPr>
            <p:ph type="sldNum" sz="quarter" idx="12"/>
          </p:nvPr>
        </p:nvSpPr>
        <p:spPr/>
        <p:txBody>
          <a:bodyPr/>
          <a:lstStyle/>
          <a:p>
            <a:fld id="{AAC5D395-959B-406E-8C28-9588A3E7F214}" type="slidenum">
              <a:rPr lang="en-US" smtClean="0"/>
              <a:t>14</a:t>
            </a:fld>
            <a:endParaRPr lang="en-US"/>
          </a:p>
        </p:txBody>
      </p:sp>
    </p:spTree>
    <p:extLst>
      <p:ext uri="{BB962C8B-B14F-4D97-AF65-F5344CB8AC3E}">
        <p14:creationId xmlns:p14="http://schemas.microsoft.com/office/powerpoint/2010/main" val="37892596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E0C36-665D-86A1-3FCA-C794E61AF97E}"/>
              </a:ext>
            </a:extLst>
          </p:cNvPr>
          <p:cNvSpPr>
            <a:spLocks noGrp="1"/>
          </p:cNvSpPr>
          <p:nvPr>
            <p:ph type="title"/>
          </p:nvPr>
        </p:nvSpPr>
        <p:spPr/>
        <p:txBody>
          <a:bodyPr>
            <a:normAutofit/>
          </a:bodyPr>
          <a:lstStyle/>
          <a:p>
            <a:r>
              <a:rPr lang="lt-LT" b="1" dirty="0"/>
              <a:t>Išorini</a:t>
            </a:r>
            <a:r>
              <a:rPr lang="en-US" b="1" dirty="0"/>
              <a:t>o</a:t>
            </a:r>
            <a:r>
              <a:rPr lang="lt-LT" b="1" dirty="0"/>
              <a:t> smurto atvejai:</a:t>
            </a:r>
          </a:p>
        </p:txBody>
      </p:sp>
      <p:sp>
        <p:nvSpPr>
          <p:cNvPr id="3" name="Content Placeholder 2">
            <a:extLst>
              <a:ext uri="{FF2B5EF4-FFF2-40B4-BE49-F238E27FC236}">
                <a16:creationId xmlns:a16="http://schemas.microsoft.com/office/drawing/2014/main" id="{DE9F6870-A655-13C0-A04A-FE4D2A68ABF5}"/>
              </a:ext>
            </a:extLst>
          </p:cNvPr>
          <p:cNvSpPr>
            <a:spLocks noGrp="1"/>
          </p:cNvSpPr>
          <p:nvPr>
            <p:ph idx="1"/>
          </p:nvPr>
        </p:nvSpPr>
        <p:spPr/>
        <p:txBody>
          <a:bodyPr>
            <a:normAutofit/>
          </a:bodyPr>
          <a:lstStyle/>
          <a:p>
            <a:pPr marL="216000" indent="-216000">
              <a:buFont typeface="Arial" panose="020B0604020202020204" pitchFamily="34" charset="0"/>
              <a:buChar char="•"/>
            </a:pPr>
            <a:r>
              <a:rPr lang="lt-LT" sz="2400" dirty="0"/>
              <a:t>Savininko teises įgyvendinanti institucija: meras, savivaldybės tarybos nariai, administracijos švietimo padalinių specialistai; </a:t>
            </a:r>
          </a:p>
          <a:p>
            <a:pPr marL="216000" indent="-216000">
              <a:buFont typeface="Arial" panose="020B0604020202020204" pitchFamily="34" charset="0"/>
              <a:buChar char="•"/>
            </a:pPr>
            <a:r>
              <a:rPr lang="lt-LT" sz="2400" dirty="0"/>
              <a:t>Savivaldybės kontrolė ir auditas; </a:t>
            </a:r>
          </a:p>
          <a:p>
            <a:pPr marL="216000" indent="-216000">
              <a:buFont typeface="Arial" panose="020B0604020202020204" pitchFamily="34" charset="0"/>
              <a:buChar char="•"/>
            </a:pPr>
            <a:r>
              <a:rPr lang="lt-LT" sz="2400" dirty="0"/>
              <a:t>Valstybės kontrolė;</a:t>
            </a:r>
          </a:p>
          <a:p>
            <a:pPr marL="216000" indent="-216000">
              <a:buFont typeface="Arial" panose="020B0604020202020204" pitchFamily="34" charset="0"/>
              <a:buChar char="•"/>
            </a:pPr>
            <a:r>
              <a:rPr lang="lt-LT" sz="2400" dirty="0"/>
              <a:t>Centralizuota buhalterija;</a:t>
            </a:r>
          </a:p>
          <a:p>
            <a:pPr marL="216000" indent="-216000">
              <a:buFont typeface="Arial" panose="020B0604020202020204" pitchFamily="34" charset="0"/>
              <a:buChar char="•"/>
            </a:pPr>
            <a:r>
              <a:rPr lang="lt-LT" sz="2400" dirty="0"/>
              <a:t>Kitos kontrolės institucijos; </a:t>
            </a:r>
          </a:p>
          <a:p>
            <a:pPr marL="216000" indent="-216000">
              <a:buFont typeface="Arial" panose="020B0604020202020204" pitchFamily="34" charset="0"/>
              <a:buChar char="•"/>
            </a:pPr>
            <a:r>
              <a:rPr lang="lt-LT" sz="2400" dirty="0"/>
              <a:t>Žiniasklaida; </a:t>
            </a:r>
          </a:p>
          <a:p>
            <a:pPr marL="216000" indent="-216000">
              <a:buFont typeface="Arial" panose="020B0604020202020204" pitchFamily="34" charset="0"/>
              <a:buChar char="•"/>
            </a:pPr>
            <a:r>
              <a:rPr lang="lt-LT" sz="2400" dirty="0"/>
              <a:t>......................</a:t>
            </a:r>
          </a:p>
          <a:p>
            <a:pPr marL="216000" indent="-216000">
              <a:buFont typeface="Arial" panose="020B0604020202020204" pitchFamily="34" charset="0"/>
              <a:buChar char="•"/>
            </a:pPr>
            <a:endParaRPr lang="lt-LT" sz="2400" dirty="0"/>
          </a:p>
          <a:p>
            <a:pPr marL="0" indent="0">
              <a:buNone/>
            </a:pPr>
            <a:endParaRPr lang="lt-LT" sz="2400" dirty="0"/>
          </a:p>
          <a:p>
            <a:pPr marL="0" indent="0">
              <a:buNone/>
            </a:pPr>
            <a:endParaRPr lang="lt-LT" sz="2400" dirty="0"/>
          </a:p>
        </p:txBody>
      </p:sp>
      <p:sp>
        <p:nvSpPr>
          <p:cNvPr id="4" name="Skaidrės numerio vietos rezervavimo ženklas 3">
            <a:extLst>
              <a:ext uri="{FF2B5EF4-FFF2-40B4-BE49-F238E27FC236}">
                <a16:creationId xmlns:a16="http://schemas.microsoft.com/office/drawing/2014/main" id="{B5CB3DFE-6003-8089-718C-7A7D26CA20E3}"/>
              </a:ext>
            </a:extLst>
          </p:cNvPr>
          <p:cNvSpPr>
            <a:spLocks noGrp="1"/>
          </p:cNvSpPr>
          <p:nvPr>
            <p:ph type="sldNum" sz="quarter" idx="12"/>
          </p:nvPr>
        </p:nvSpPr>
        <p:spPr/>
        <p:txBody>
          <a:bodyPr/>
          <a:lstStyle/>
          <a:p>
            <a:fld id="{AAC5D395-959B-406E-8C28-9588A3E7F214}" type="slidenum">
              <a:rPr lang="en-US" smtClean="0"/>
              <a:t>15</a:t>
            </a:fld>
            <a:endParaRPr lang="en-US"/>
          </a:p>
        </p:txBody>
      </p:sp>
    </p:spTree>
    <p:extLst>
      <p:ext uri="{BB962C8B-B14F-4D97-AF65-F5344CB8AC3E}">
        <p14:creationId xmlns:p14="http://schemas.microsoft.com/office/powerpoint/2010/main" val="10063519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E0C36-665D-86A1-3FCA-C794E61AF97E}"/>
              </a:ext>
            </a:extLst>
          </p:cNvPr>
          <p:cNvSpPr>
            <a:spLocks noGrp="1"/>
          </p:cNvSpPr>
          <p:nvPr>
            <p:ph type="title"/>
          </p:nvPr>
        </p:nvSpPr>
        <p:spPr/>
        <p:txBody>
          <a:bodyPr>
            <a:normAutofit/>
          </a:bodyPr>
          <a:lstStyle/>
          <a:p>
            <a:r>
              <a:rPr lang="lt-LT" b="1" dirty="0"/>
              <a:t>Vidinio smurto atvejai:</a:t>
            </a:r>
          </a:p>
        </p:txBody>
      </p:sp>
      <p:sp>
        <p:nvSpPr>
          <p:cNvPr id="3" name="Content Placeholder 2">
            <a:extLst>
              <a:ext uri="{FF2B5EF4-FFF2-40B4-BE49-F238E27FC236}">
                <a16:creationId xmlns:a16="http://schemas.microsoft.com/office/drawing/2014/main" id="{DE9F6870-A655-13C0-A04A-FE4D2A68ABF5}"/>
              </a:ext>
            </a:extLst>
          </p:cNvPr>
          <p:cNvSpPr>
            <a:spLocks noGrp="1"/>
          </p:cNvSpPr>
          <p:nvPr>
            <p:ph idx="1"/>
          </p:nvPr>
        </p:nvSpPr>
        <p:spPr/>
        <p:txBody>
          <a:bodyPr>
            <a:normAutofit/>
          </a:bodyPr>
          <a:lstStyle/>
          <a:p>
            <a:pPr marL="216000" indent="-216000">
              <a:buFont typeface="Arial" panose="020B0604020202020204" pitchFamily="34" charset="0"/>
              <a:buChar char="•"/>
            </a:pPr>
            <a:r>
              <a:rPr lang="lt-LT" sz="2400" dirty="0"/>
              <a:t>Darbuotojai</a:t>
            </a:r>
            <a:r>
              <a:rPr lang="en-US" sz="2400" dirty="0"/>
              <a:t> </a:t>
            </a:r>
            <a:r>
              <a:rPr lang="lt-LT" sz="2400" dirty="0"/>
              <a:t>ar darbuotojų grupuotės; </a:t>
            </a:r>
          </a:p>
          <a:p>
            <a:pPr marL="216000" indent="-216000">
              <a:buFont typeface="Arial" panose="020B0604020202020204" pitchFamily="34" charset="0"/>
              <a:buChar char="•"/>
            </a:pPr>
            <a:r>
              <a:rPr lang="lt-LT" sz="2400" dirty="0"/>
              <a:t>Darbuotojų atstovai – profesinė sąjunga;</a:t>
            </a:r>
          </a:p>
          <a:p>
            <a:pPr marL="216000" indent="-216000">
              <a:buFont typeface="Arial" panose="020B0604020202020204" pitchFamily="34" charset="0"/>
              <a:buChar char="•"/>
            </a:pPr>
            <a:r>
              <a:rPr lang="lt-LT" sz="2400" dirty="0"/>
              <a:t>Mokinių tėvai;</a:t>
            </a:r>
          </a:p>
          <a:p>
            <a:pPr marL="216000" indent="-216000">
              <a:buFont typeface="Arial" panose="020B0604020202020204" pitchFamily="34" charset="0"/>
              <a:buChar char="•"/>
            </a:pPr>
            <a:r>
              <a:rPr lang="lt-LT" sz="2400" dirty="0"/>
              <a:t>......................</a:t>
            </a:r>
          </a:p>
          <a:p>
            <a:pPr marL="216000" indent="-216000">
              <a:buFont typeface="Arial" panose="020B0604020202020204" pitchFamily="34" charset="0"/>
              <a:buChar char="•"/>
            </a:pPr>
            <a:endParaRPr lang="lt-LT" sz="2400" dirty="0"/>
          </a:p>
          <a:p>
            <a:pPr marL="0" indent="0">
              <a:buNone/>
            </a:pPr>
            <a:endParaRPr lang="lt-LT" sz="2400" dirty="0"/>
          </a:p>
          <a:p>
            <a:pPr marL="0" indent="0">
              <a:buNone/>
            </a:pPr>
            <a:endParaRPr lang="lt-LT" sz="2400" dirty="0"/>
          </a:p>
        </p:txBody>
      </p:sp>
      <p:sp>
        <p:nvSpPr>
          <p:cNvPr id="4" name="Skaidrės numerio vietos rezervavimo ženklas 3">
            <a:extLst>
              <a:ext uri="{FF2B5EF4-FFF2-40B4-BE49-F238E27FC236}">
                <a16:creationId xmlns:a16="http://schemas.microsoft.com/office/drawing/2014/main" id="{B5CB3DFE-6003-8089-718C-7A7D26CA20E3}"/>
              </a:ext>
            </a:extLst>
          </p:cNvPr>
          <p:cNvSpPr>
            <a:spLocks noGrp="1"/>
          </p:cNvSpPr>
          <p:nvPr>
            <p:ph type="sldNum" sz="quarter" idx="12"/>
          </p:nvPr>
        </p:nvSpPr>
        <p:spPr/>
        <p:txBody>
          <a:bodyPr/>
          <a:lstStyle/>
          <a:p>
            <a:fld id="{AAC5D395-959B-406E-8C28-9588A3E7F214}" type="slidenum">
              <a:rPr lang="en-US" smtClean="0"/>
              <a:t>16</a:t>
            </a:fld>
            <a:endParaRPr lang="en-US"/>
          </a:p>
        </p:txBody>
      </p:sp>
    </p:spTree>
    <p:extLst>
      <p:ext uri="{BB962C8B-B14F-4D97-AF65-F5344CB8AC3E}">
        <p14:creationId xmlns:p14="http://schemas.microsoft.com/office/powerpoint/2010/main" val="38865558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2FF840-F9FD-FD37-2AED-494B1D6F4E5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E5B524B-7E35-37FE-351B-3D7C90279566}"/>
              </a:ext>
            </a:extLst>
          </p:cNvPr>
          <p:cNvSpPr>
            <a:spLocks noGrp="1"/>
          </p:cNvSpPr>
          <p:nvPr>
            <p:ph type="title"/>
          </p:nvPr>
        </p:nvSpPr>
        <p:spPr/>
        <p:txBody>
          <a:bodyPr>
            <a:normAutofit/>
          </a:bodyPr>
          <a:lstStyle/>
          <a:p>
            <a:r>
              <a:rPr lang="lt-LT" b="1" dirty="0"/>
              <a:t>Skundai kaip smurto atvejai:</a:t>
            </a:r>
          </a:p>
        </p:txBody>
      </p:sp>
      <p:sp>
        <p:nvSpPr>
          <p:cNvPr id="3" name="Content Placeholder 2">
            <a:extLst>
              <a:ext uri="{FF2B5EF4-FFF2-40B4-BE49-F238E27FC236}">
                <a16:creationId xmlns:a16="http://schemas.microsoft.com/office/drawing/2014/main" id="{BF97704F-0C9A-4753-984D-7F4B3824D375}"/>
              </a:ext>
            </a:extLst>
          </p:cNvPr>
          <p:cNvSpPr>
            <a:spLocks noGrp="1"/>
          </p:cNvSpPr>
          <p:nvPr>
            <p:ph idx="1"/>
          </p:nvPr>
        </p:nvSpPr>
        <p:spPr/>
        <p:txBody>
          <a:bodyPr>
            <a:normAutofit/>
          </a:bodyPr>
          <a:lstStyle/>
          <a:p>
            <a:pPr marL="216000" indent="-216000">
              <a:buFont typeface="Arial" panose="020B0604020202020204" pitchFamily="34" charset="0"/>
              <a:buChar char="•"/>
            </a:pPr>
            <a:r>
              <a:rPr lang="lt-LT" sz="2400" dirty="0"/>
              <a:t>Skundas – rašytinis asmens</a:t>
            </a:r>
            <a:r>
              <a:rPr lang="en-US" sz="2400" dirty="0"/>
              <a:t> </a:t>
            </a:r>
            <a:r>
              <a:rPr lang="lt-LT" sz="2400" dirty="0"/>
              <a:t>ar jų grupės kreipimasis, kuriame nurodoma, kad yra pažeistos asmens ar jų grupės teisės arba teisėti interesai;</a:t>
            </a:r>
          </a:p>
          <a:p>
            <a:pPr marL="216000" indent="-216000">
              <a:buFont typeface="Arial" panose="020B0604020202020204" pitchFamily="34" charset="0"/>
              <a:buChar char="•"/>
            </a:pPr>
            <a:r>
              <a:rPr lang="lt-LT" sz="2400" dirty="0"/>
              <a:t>Piliečiams laiduojama teisė kritikuoti valstybės įstaigų ar pareigūnų darbą, apskųsti jų sprendimus. Draudžiama persekioti už kritiką. (Konstitucijos </a:t>
            </a:r>
            <a:r>
              <a:rPr lang="en-US" sz="2400" dirty="0"/>
              <a:t>33 str.</a:t>
            </a:r>
            <a:r>
              <a:rPr lang="lt-LT" sz="2400" dirty="0"/>
              <a:t>)</a:t>
            </a:r>
          </a:p>
          <a:p>
            <a:pPr marL="216000" indent="-216000">
              <a:buFont typeface="Arial" panose="020B0604020202020204" pitchFamily="34" charset="0"/>
              <a:buChar char="•"/>
            </a:pPr>
            <a:r>
              <a:rPr lang="lt-LT" sz="2400" dirty="0"/>
              <a:t>Darbuotojas turi teisę skųsti darbdavio priimtus sprendimus. (DK IV skyrius. Darbo ginčai.)</a:t>
            </a:r>
          </a:p>
          <a:p>
            <a:pPr marL="216000" indent="-216000">
              <a:buFont typeface="Arial" panose="020B0604020202020204" pitchFamily="34" charset="0"/>
              <a:buChar char="•"/>
            </a:pPr>
            <a:r>
              <a:rPr lang="lt-LT" sz="2400" dirty="0"/>
              <a:t>Melagingi skundai trukdo tiek institucijoms, tiriančioms skundus, tiek skundžiamoms įstaigoms ir jų vadovams dirbti tikrąjį darbą</a:t>
            </a:r>
          </a:p>
          <a:p>
            <a:pPr marL="0" indent="0">
              <a:buNone/>
            </a:pPr>
            <a:endParaRPr lang="lt-LT" sz="2400" dirty="0"/>
          </a:p>
          <a:p>
            <a:pPr marL="0" indent="0">
              <a:buNone/>
            </a:pPr>
            <a:endParaRPr lang="lt-LT" sz="2400" dirty="0"/>
          </a:p>
        </p:txBody>
      </p:sp>
      <p:sp>
        <p:nvSpPr>
          <p:cNvPr id="4" name="Skaidrės numerio vietos rezervavimo ženklas 3">
            <a:extLst>
              <a:ext uri="{FF2B5EF4-FFF2-40B4-BE49-F238E27FC236}">
                <a16:creationId xmlns:a16="http://schemas.microsoft.com/office/drawing/2014/main" id="{5C7FE2C3-2816-6038-E69E-90DFE0495A18}"/>
              </a:ext>
            </a:extLst>
          </p:cNvPr>
          <p:cNvSpPr>
            <a:spLocks noGrp="1"/>
          </p:cNvSpPr>
          <p:nvPr>
            <p:ph type="sldNum" sz="quarter" idx="12"/>
          </p:nvPr>
        </p:nvSpPr>
        <p:spPr/>
        <p:txBody>
          <a:bodyPr/>
          <a:lstStyle/>
          <a:p>
            <a:fld id="{AAC5D395-959B-406E-8C28-9588A3E7F214}" type="slidenum">
              <a:rPr lang="en-US" smtClean="0"/>
              <a:t>17</a:t>
            </a:fld>
            <a:endParaRPr lang="en-US"/>
          </a:p>
        </p:txBody>
      </p:sp>
    </p:spTree>
    <p:extLst>
      <p:ext uri="{BB962C8B-B14F-4D97-AF65-F5344CB8AC3E}">
        <p14:creationId xmlns:p14="http://schemas.microsoft.com/office/powerpoint/2010/main" val="2310640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9C154D-C595-336E-5823-5A0A1E3D56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D91935-B537-8668-CC7B-D76729204198}"/>
              </a:ext>
            </a:extLst>
          </p:cNvPr>
          <p:cNvSpPr>
            <a:spLocks noGrp="1"/>
          </p:cNvSpPr>
          <p:nvPr>
            <p:ph type="title"/>
          </p:nvPr>
        </p:nvSpPr>
        <p:spPr/>
        <p:txBody>
          <a:bodyPr/>
          <a:lstStyle/>
          <a:p>
            <a:r>
              <a:rPr lang="lt-LT" b="1" dirty="0"/>
              <a:t>Būtinoji gintis:</a:t>
            </a:r>
          </a:p>
        </p:txBody>
      </p:sp>
      <p:sp>
        <p:nvSpPr>
          <p:cNvPr id="3" name="Content Placeholder 2">
            <a:extLst>
              <a:ext uri="{FF2B5EF4-FFF2-40B4-BE49-F238E27FC236}">
                <a16:creationId xmlns:a16="http://schemas.microsoft.com/office/drawing/2014/main" id="{FB4D1F77-12AA-2DF2-CE94-100B504D597C}"/>
              </a:ext>
            </a:extLst>
          </p:cNvPr>
          <p:cNvSpPr>
            <a:spLocks noGrp="1"/>
          </p:cNvSpPr>
          <p:nvPr>
            <p:ph idx="1"/>
          </p:nvPr>
        </p:nvSpPr>
        <p:spPr/>
        <p:txBody>
          <a:bodyPr>
            <a:normAutofit fontScale="85000" lnSpcReduction="20000"/>
          </a:bodyPr>
          <a:lstStyle/>
          <a:p>
            <a:pPr marL="216000" indent="-216000">
              <a:lnSpc>
                <a:spcPct val="110000"/>
              </a:lnSpc>
              <a:spcBef>
                <a:spcPts val="600"/>
              </a:spcBef>
              <a:spcAft>
                <a:spcPts val="0"/>
              </a:spcAft>
              <a:buFont typeface="Arial" panose="020B0604020202020204" pitchFamily="34" charset="0"/>
              <a:buChar char="•"/>
            </a:pPr>
            <a:r>
              <a:rPr lang="lt-LT" sz="2600" b="1" dirty="0"/>
              <a:t>Asmuo turi teisę į būtinąją gintį. </a:t>
            </a:r>
            <a:r>
              <a:rPr lang="lt-LT" sz="2600" dirty="0"/>
              <a:t>Šią teisę jis gali įgyvendinti neatsižvelgdamas į tai, ar galėjo išvengti kėsinimosi arba kreiptis pagalbos į kitus asmenis ar valdžios institucijas.</a:t>
            </a:r>
          </a:p>
          <a:p>
            <a:pPr marL="216000" indent="-216000">
              <a:lnSpc>
                <a:spcPct val="110000"/>
              </a:lnSpc>
              <a:spcBef>
                <a:spcPts val="600"/>
              </a:spcBef>
              <a:spcAft>
                <a:spcPts val="0"/>
              </a:spcAft>
              <a:buFont typeface="Arial" panose="020B0604020202020204" pitchFamily="34" charset="0"/>
              <a:buChar char="•"/>
            </a:pPr>
            <a:r>
              <a:rPr lang="lt-LT" sz="2600" b="1" dirty="0"/>
              <a:t>Asmuo neatsako pagal šį kodeksą</a:t>
            </a:r>
            <a:r>
              <a:rPr lang="lt-LT" sz="2600" dirty="0"/>
              <a:t>, jeigu jis, neperžengdamas būtinosios ginties ribų, šiame kodekse numatyto administracinio nusižengimo požymius formaliai atitinkančią </a:t>
            </a:r>
            <a:r>
              <a:rPr lang="lt-LT" sz="2600" b="1" dirty="0"/>
              <a:t>veiką padarė gindamas savo ar kito asmens teises ar laisves</a:t>
            </a:r>
            <a:r>
              <a:rPr lang="lt-LT" sz="2600" dirty="0"/>
              <a:t>, visuomenės ar valstybės interesus nuo pradėto ar tiesiogiai gresiančio pavojingo ir priešingo teisei kėsinimosi.</a:t>
            </a:r>
          </a:p>
          <a:p>
            <a:pPr marL="216000" indent="-216000">
              <a:lnSpc>
                <a:spcPct val="110000"/>
              </a:lnSpc>
              <a:spcBef>
                <a:spcPts val="600"/>
              </a:spcBef>
              <a:spcAft>
                <a:spcPts val="0"/>
              </a:spcAft>
              <a:buFont typeface="Arial" panose="020B0604020202020204" pitchFamily="34" charset="0"/>
              <a:buChar char="•"/>
            </a:pPr>
            <a:r>
              <a:rPr lang="lt-LT" sz="2600" dirty="0"/>
              <a:t>Būtinosios ginties ribos yra peržengiamos tuo atveju, kai </a:t>
            </a:r>
            <a:r>
              <a:rPr lang="lt-LT" sz="2600" b="1" dirty="0"/>
              <a:t>gynyba akivaizdžiai neatitinka priešingo teisei kėsinimosi pobūdžio ir pavojingumo</a:t>
            </a:r>
            <a:r>
              <a:rPr lang="lt-LT" sz="2600" dirty="0"/>
              <a:t>. Būtinosios ginties ribų peržengimu nelaikoma dėl didelio sumišimo ar išgąsčio, kurį sukėlė priešingas teisei kėsinimasis, arba ginantis nuo įsibrovimo į būstą padaryta veika.</a:t>
            </a:r>
            <a:r>
              <a:rPr lang="lt-LT" sz="2400" dirty="0"/>
              <a:t> </a:t>
            </a:r>
            <a:r>
              <a:rPr lang="lt-LT" sz="2200" dirty="0"/>
              <a:t>						</a:t>
            </a:r>
          </a:p>
          <a:p>
            <a:pPr marL="0" indent="0">
              <a:lnSpc>
                <a:spcPct val="110000"/>
              </a:lnSpc>
              <a:spcBef>
                <a:spcPts val="600"/>
              </a:spcBef>
              <a:spcAft>
                <a:spcPts val="0"/>
              </a:spcAft>
              <a:buNone/>
            </a:pPr>
            <a:r>
              <a:rPr lang="lt-LT" sz="2200" dirty="0"/>
              <a:t>			         (Lietuvos Respublikos administracinių nusižengimų kodekso 13 str.) </a:t>
            </a:r>
          </a:p>
          <a:p>
            <a:pPr marL="216000" indent="-216000">
              <a:buFont typeface="Arial" panose="020B0604020202020204" pitchFamily="34" charset="0"/>
              <a:buChar char="•"/>
            </a:pPr>
            <a:endParaRPr lang="lt-LT" sz="2400" dirty="0"/>
          </a:p>
          <a:p>
            <a:pPr marL="0" indent="0">
              <a:buNone/>
            </a:pPr>
            <a:endParaRPr lang="lt-LT" sz="2400" dirty="0"/>
          </a:p>
        </p:txBody>
      </p:sp>
      <p:sp>
        <p:nvSpPr>
          <p:cNvPr id="4" name="Skaidrės numerio vietos rezervavimo ženklas 3">
            <a:extLst>
              <a:ext uri="{FF2B5EF4-FFF2-40B4-BE49-F238E27FC236}">
                <a16:creationId xmlns:a16="http://schemas.microsoft.com/office/drawing/2014/main" id="{7D67A315-9A83-6308-4FD9-5AFA8B7A638F}"/>
              </a:ext>
            </a:extLst>
          </p:cNvPr>
          <p:cNvSpPr>
            <a:spLocks noGrp="1"/>
          </p:cNvSpPr>
          <p:nvPr>
            <p:ph type="sldNum" sz="quarter" idx="12"/>
          </p:nvPr>
        </p:nvSpPr>
        <p:spPr/>
        <p:txBody>
          <a:bodyPr/>
          <a:lstStyle/>
          <a:p>
            <a:fld id="{AAC5D395-959B-406E-8C28-9588A3E7F214}" type="slidenum">
              <a:rPr lang="en-US" smtClean="0"/>
              <a:t>18</a:t>
            </a:fld>
            <a:endParaRPr lang="en-US"/>
          </a:p>
        </p:txBody>
      </p:sp>
    </p:spTree>
    <p:extLst>
      <p:ext uri="{BB962C8B-B14F-4D97-AF65-F5344CB8AC3E}">
        <p14:creationId xmlns:p14="http://schemas.microsoft.com/office/powerpoint/2010/main" val="37167912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E0C36-665D-86A1-3FCA-C794E61AF97E}"/>
              </a:ext>
            </a:extLst>
          </p:cNvPr>
          <p:cNvSpPr>
            <a:spLocks noGrp="1"/>
          </p:cNvSpPr>
          <p:nvPr>
            <p:ph type="title"/>
          </p:nvPr>
        </p:nvSpPr>
        <p:spPr/>
        <p:txBody>
          <a:bodyPr>
            <a:normAutofit/>
          </a:bodyPr>
          <a:lstStyle/>
          <a:p>
            <a:r>
              <a:rPr lang="lt-LT" b="1" dirty="0"/>
              <a:t>Teisės ir elgesio principai:</a:t>
            </a:r>
          </a:p>
        </p:txBody>
      </p:sp>
      <p:sp>
        <p:nvSpPr>
          <p:cNvPr id="3" name="Content Placeholder 2">
            <a:extLst>
              <a:ext uri="{FF2B5EF4-FFF2-40B4-BE49-F238E27FC236}">
                <a16:creationId xmlns:a16="http://schemas.microsoft.com/office/drawing/2014/main" id="{DE9F6870-A655-13C0-A04A-FE4D2A68ABF5}"/>
              </a:ext>
            </a:extLst>
          </p:cNvPr>
          <p:cNvSpPr>
            <a:spLocks noGrp="1"/>
          </p:cNvSpPr>
          <p:nvPr>
            <p:ph idx="1"/>
          </p:nvPr>
        </p:nvSpPr>
        <p:spPr/>
        <p:txBody>
          <a:bodyPr>
            <a:normAutofit/>
          </a:bodyPr>
          <a:lstStyle/>
          <a:p>
            <a:pPr indent="-216000">
              <a:buFont typeface="Arial" panose="020B0604020202020204" pitchFamily="34" charset="0"/>
              <a:buChar char="•"/>
            </a:pPr>
            <a:r>
              <a:rPr lang="lt-LT" sz="2400" b="1" dirty="0"/>
              <a:t>Teisingumas, protingumas ir sąžiningumas </a:t>
            </a:r>
            <a:r>
              <a:rPr lang="lt-LT" sz="2400" dirty="0"/>
              <a:t>yra neatsiejami, vienas kitą papildantys teisės ir asmens tinkamo elgesio požymiai. </a:t>
            </a:r>
          </a:p>
          <a:p>
            <a:pPr indent="-216000">
              <a:buFont typeface="Arial" panose="020B0604020202020204" pitchFamily="34" charset="0"/>
              <a:buChar char="•"/>
            </a:pPr>
            <a:r>
              <a:rPr lang="lt-LT" sz="2400" dirty="0"/>
              <a:t> </a:t>
            </a:r>
            <a:r>
              <a:rPr lang="lt-LT" sz="2400" b="1" dirty="0"/>
              <a:t>Teisingumas</a:t>
            </a:r>
            <a:r>
              <a:rPr lang="lt-LT" sz="2400" dirty="0"/>
              <a:t> yra tada, kai niekas nesijaučia nuskriaustas ir visi gali lygiai dalyvauti, reikštis ir už tai gauna tokius įvertinimus ir atlygį, kokio iš tikrųjų buvo verti.</a:t>
            </a:r>
          </a:p>
          <a:p>
            <a:pPr indent="-216000">
              <a:buFont typeface="Arial" panose="020B0604020202020204" pitchFamily="34" charset="0"/>
              <a:buChar char="•"/>
            </a:pPr>
            <a:r>
              <a:rPr lang="lt-LT" sz="2400" dirty="0"/>
              <a:t> </a:t>
            </a:r>
            <a:r>
              <a:rPr lang="lt-LT" sz="2400" b="1" dirty="0"/>
              <a:t>Protingumas</a:t>
            </a:r>
            <a:r>
              <a:rPr lang="lt-LT" sz="2400" dirty="0"/>
              <a:t> aiškinamas sveiko proto kategorijomis ir logika. Jis reikalauja, kad asmuo elgtųsi apdairiai, atidžiai, rūpestingai.</a:t>
            </a:r>
          </a:p>
          <a:p>
            <a:pPr indent="-216000">
              <a:buFont typeface="Arial" panose="020B0604020202020204" pitchFamily="34" charset="0"/>
              <a:buChar char="•"/>
            </a:pPr>
            <a:r>
              <a:rPr lang="lt-LT" sz="2400" dirty="0"/>
              <a:t> </a:t>
            </a:r>
            <a:r>
              <a:rPr lang="lt-LT" sz="2400" b="1" dirty="0"/>
              <a:t>Sąžiningumas</a:t>
            </a:r>
            <a:r>
              <a:rPr lang="lt-LT" sz="2400" dirty="0"/>
              <a:t> yra atvirumas ir apgaulės vengimas bendraujant su kitais žmonėmis ir su savimi. Sąžiningumas ne visada yra patogus, bet sąžiningi žmonės paprastai gerbia sąžiningus žmones.</a:t>
            </a:r>
          </a:p>
          <a:p>
            <a:pPr marL="0" indent="0">
              <a:buNone/>
            </a:pPr>
            <a:endParaRPr lang="lt-LT" sz="2400" dirty="0"/>
          </a:p>
        </p:txBody>
      </p:sp>
      <p:sp>
        <p:nvSpPr>
          <p:cNvPr id="6" name="Skaidrės numerio vietos rezervavimo ženklas 5">
            <a:extLst>
              <a:ext uri="{FF2B5EF4-FFF2-40B4-BE49-F238E27FC236}">
                <a16:creationId xmlns:a16="http://schemas.microsoft.com/office/drawing/2014/main" id="{34FE4633-59F1-2FE1-64C5-CE34C378198B}"/>
              </a:ext>
            </a:extLst>
          </p:cNvPr>
          <p:cNvSpPr>
            <a:spLocks noGrp="1"/>
          </p:cNvSpPr>
          <p:nvPr>
            <p:ph type="sldNum" sz="quarter" idx="12"/>
          </p:nvPr>
        </p:nvSpPr>
        <p:spPr/>
        <p:txBody>
          <a:bodyPr/>
          <a:lstStyle/>
          <a:p>
            <a:fld id="{984D9126-9CBE-4358-AD4F-0B76ABB0A4E6}" type="slidenum">
              <a:rPr lang="en-US" smtClean="0"/>
              <a:t>19</a:t>
            </a:fld>
            <a:endParaRPr lang="en-US"/>
          </a:p>
        </p:txBody>
      </p:sp>
    </p:spTree>
    <p:extLst>
      <p:ext uri="{BB962C8B-B14F-4D97-AF65-F5344CB8AC3E}">
        <p14:creationId xmlns:p14="http://schemas.microsoft.com/office/powerpoint/2010/main" val="1824493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95406-EB6D-BB77-9728-8A508D390082}"/>
              </a:ext>
            </a:extLst>
          </p:cNvPr>
          <p:cNvSpPr>
            <a:spLocks noGrp="1"/>
          </p:cNvSpPr>
          <p:nvPr>
            <p:ph type="title"/>
          </p:nvPr>
        </p:nvSpPr>
        <p:spPr/>
        <p:txBody>
          <a:bodyPr/>
          <a:lstStyle/>
          <a:p>
            <a:r>
              <a:rPr lang="en-US" b="1" dirty="0"/>
              <a:t>Romas Turonis</a:t>
            </a:r>
          </a:p>
        </p:txBody>
      </p:sp>
      <p:sp>
        <p:nvSpPr>
          <p:cNvPr id="3" name="Content Placeholder 2">
            <a:extLst>
              <a:ext uri="{FF2B5EF4-FFF2-40B4-BE49-F238E27FC236}">
                <a16:creationId xmlns:a16="http://schemas.microsoft.com/office/drawing/2014/main" id="{5FF58048-AD94-8140-3422-D97D9371FE3B}"/>
              </a:ext>
            </a:extLst>
          </p:cNvPr>
          <p:cNvSpPr>
            <a:spLocks noGrp="1"/>
          </p:cNvSpPr>
          <p:nvPr>
            <p:ph sz="half" idx="1"/>
          </p:nvPr>
        </p:nvSpPr>
        <p:spPr/>
        <p:txBody>
          <a:bodyPr>
            <a:normAutofit fontScale="92500" lnSpcReduction="10000"/>
          </a:bodyPr>
          <a:lstStyle/>
          <a:p>
            <a:pPr>
              <a:lnSpc>
                <a:spcPct val="110000"/>
              </a:lnSpc>
              <a:spcBef>
                <a:spcPts val="600"/>
              </a:spcBef>
            </a:pPr>
            <a:r>
              <a:rPr lang="lt-LT" b="1" dirty="0"/>
              <a:t>Darbas: </a:t>
            </a:r>
          </a:p>
          <a:p>
            <a:pPr>
              <a:lnSpc>
                <a:spcPct val="110000"/>
              </a:lnSpc>
              <a:spcBef>
                <a:spcPts val="600"/>
              </a:spcBef>
            </a:pPr>
            <a:r>
              <a:rPr lang="lt-LT" dirty="0"/>
              <a:t>VDU Švietimo akademijos Profesinio tobulinimo instituto lektorius;</a:t>
            </a:r>
            <a:endParaRPr lang="en-US" dirty="0"/>
          </a:p>
          <a:p>
            <a:pPr>
              <a:lnSpc>
                <a:spcPct val="110000"/>
              </a:lnSpc>
              <a:spcBef>
                <a:spcPts val="600"/>
              </a:spcBef>
            </a:pPr>
            <a:r>
              <a:rPr lang="lt-LT" dirty="0"/>
              <a:t>Mokymų centro „Ugdymo meistrai“ lektorius; </a:t>
            </a:r>
            <a:endParaRPr lang="en-US" dirty="0"/>
          </a:p>
          <a:p>
            <a:pPr>
              <a:lnSpc>
                <a:spcPct val="110000"/>
              </a:lnSpc>
              <a:spcBef>
                <a:spcPts val="600"/>
              </a:spcBef>
            </a:pPr>
            <a:r>
              <a:rPr lang="lt-LT" dirty="0"/>
              <a:t>Individuali veikla – teisinis švietimas, bendrieji patarimai ir konsultacijos, teisinių dokumentų rengimas.</a:t>
            </a:r>
          </a:p>
          <a:p>
            <a:pPr>
              <a:lnSpc>
                <a:spcPct val="110000"/>
              </a:lnSpc>
              <a:spcBef>
                <a:spcPts val="600"/>
              </a:spcBef>
            </a:pPr>
            <a:r>
              <a:rPr lang="lt-LT" b="1" dirty="0"/>
              <a:t>Neatlygintina veikla: </a:t>
            </a:r>
          </a:p>
          <a:p>
            <a:pPr>
              <a:lnSpc>
                <a:spcPct val="110000"/>
              </a:lnSpc>
              <a:spcBef>
                <a:spcPts val="600"/>
              </a:spcBef>
            </a:pPr>
            <a:r>
              <a:rPr lang="lt-LT" dirty="0"/>
              <a:t>Švietimo įstaigų vadovų, mokytojų ir kitų darbuotojų bei jų atstovų konsultantas darbo teisės klausimais. </a:t>
            </a:r>
          </a:p>
          <a:p>
            <a:endParaRPr lang="en-US" dirty="0"/>
          </a:p>
        </p:txBody>
      </p:sp>
      <p:sp>
        <p:nvSpPr>
          <p:cNvPr id="4" name="Content Placeholder 3">
            <a:extLst>
              <a:ext uri="{FF2B5EF4-FFF2-40B4-BE49-F238E27FC236}">
                <a16:creationId xmlns:a16="http://schemas.microsoft.com/office/drawing/2014/main" id="{C59B757F-5FEC-51FB-0D88-394B1AF22CE3}"/>
              </a:ext>
            </a:extLst>
          </p:cNvPr>
          <p:cNvSpPr>
            <a:spLocks noGrp="1"/>
          </p:cNvSpPr>
          <p:nvPr>
            <p:ph sz="half" idx="2"/>
          </p:nvPr>
        </p:nvSpPr>
        <p:spPr/>
        <p:txBody>
          <a:bodyPr>
            <a:normAutofit fontScale="92500" lnSpcReduction="10000"/>
          </a:bodyPr>
          <a:lstStyle/>
          <a:p>
            <a:pPr>
              <a:lnSpc>
                <a:spcPct val="110000"/>
              </a:lnSpc>
              <a:spcBef>
                <a:spcPts val="600"/>
              </a:spcBef>
            </a:pPr>
            <a:r>
              <a:rPr lang="lt-LT" b="1" dirty="0"/>
              <a:t>Kvalifikacija:</a:t>
            </a:r>
          </a:p>
          <a:p>
            <a:pPr>
              <a:lnSpc>
                <a:spcPct val="110000"/>
              </a:lnSpc>
              <a:spcBef>
                <a:spcPts val="600"/>
              </a:spcBef>
            </a:pPr>
            <a:r>
              <a:rPr lang="lt-LT" dirty="0"/>
              <a:t>Teisininkas, darbo teisės specialistas;</a:t>
            </a:r>
          </a:p>
          <a:p>
            <a:pPr>
              <a:lnSpc>
                <a:spcPct val="110000"/>
              </a:lnSpc>
              <a:spcBef>
                <a:spcPts val="600"/>
              </a:spcBef>
            </a:pPr>
            <a:r>
              <a:rPr lang="lt-LT" dirty="0"/>
              <a:t>Profesinės rizikos vertintojas;</a:t>
            </a:r>
          </a:p>
          <a:p>
            <a:pPr>
              <a:lnSpc>
                <a:spcPct val="110000"/>
              </a:lnSpc>
              <a:spcBef>
                <a:spcPts val="600"/>
              </a:spcBef>
            </a:pPr>
            <a:r>
              <a:rPr lang="lt-LT" dirty="0"/>
              <a:t>Psichosocialinių rizikos veiksnių vertintojas;</a:t>
            </a:r>
          </a:p>
          <a:p>
            <a:pPr>
              <a:lnSpc>
                <a:spcPct val="110000"/>
              </a:lnSpc>
              <a:spcBef>
                <a:spcPts val="600"/>
              </a:spcBef>
            </a:pPr>
            <a:r>
              <a:rPr lang="lt-LT" dirty="0"/>
              <a:t>Asmens duomenų apsaugos darbo santykiuose specialistas;</a:t>
            </a:r>
          </a:p>
          <a:p>
            <a:pPr>
              <a:lnSpc>
                <a:spcPct val="110000"/>
              </a:lnSpc>
              <a:spcBef>
                <a:spcPts val="600"/>
              </a:spcBef>
            </a:pPr>
            <a:r>
              <a:rPr lang="lt-LT" dirty="0"/>
              <a:t>Darbuotojų saugos ir sveikatos specialistas;</a:t>
            </a:r>
          </a:p>
          <a:p>
            <a:pPr>
              <a:lnSpc>
                <a:spcPct val="110000"/>
              </a:lnSpc>
              <a:spcBef>
                <a:spcPts val="600"/>
              </a:spcBef>
            </a:pPr>
            <a:r>
              <a:rPr lang="lt-LT" dirty="0"/>
              <a:t>Mediatorius – derybų ir ginčų tarpininkas;</a:t>
            </a:r>
          </a:p>
          <a:p>
            <a:pPr>
              <a:lnSpc>
                <a:spcPct val="110000"/>
              </a:lnSpc>
              <a:spcBef>
                <a:spcPts val="600"/>
              </a:spcBef>
            </a:pPr>
            <a:r>
              <a:rPr lang="lt-LT" dirty="0"/>
              <a:t>Socialinės apsaugos ir darbo ministro patvirtintas tarpininkas, pasitelkiamas sprendžiant kolektyvinius darbo ginčus. </a:t>
            </a:r>
          </a:p>
          <a:p>
            <a:endParaRPr lang="en-US" dirty="0"/>
          </a:p>
        </p:txBody>
      </p:sp>
      <p:sp>
        <p:nvSpPr>
          <p:cNvPr id="6" name="Skaidrės numerio vietos rezervavimo ženklas 5">
            <a:extLst>
              <a:ext uri="{FF2B5EF4-FFF2-40B4-BE49-F238E27FC236}">
                <a16:creationId xmlns:a16="http://schemas.microsoft.com/office/drawing/2014/main" id="{1BD088F8-B0EA-1EBB-46DB-B5773F7129A4}"/>
              </a:ext>
            </a:extLst>
          </p:cNvPr>
          <p:cNvSpPr>
            <a:spLocks noGrp="1"/>
          </p:cNvSpPr>
          <p:nvPr>
            <p:ph type="sldNum" sz="quarter" idx="12"/>
          </p:nvPr>
        </p:nvSpPr>
        <p:spPr/>
        <p:txBody>
          <a:bodyPr/>
          <a:lstStyle/>
          <a:p>
            <a:fld id="{AAC5D395-959B-406E-8C28-9588A3E7F214}" type="slidenum">
              <a:rPr lang="en-US" smtClean="0"/>
              <a:t>2</a:t>
            </a:fld>
            <a:endParaRPr lang="en-US"/>
          </a:p>
        </p:txBody>
      </p:sp>
    </p:spTree>
    <p:extLst>
      <p:ext uri="{BB962C8B-B14F-4D97-AF65-F5344CB8AC3E}">
        <p14:creationId xmlns:p14="http://schemas.microsoft.com/office/powerpoint/2010/main" val="39112894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355B77-34D1-6CB8-1A74-792C54705E2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BDB8684-8073-61BA-0A16-F270323B826F}"/>
              </a:ext>
            </a:extLst>
          </p:cNvPr>
          <p:cNvSpPr>
            <a:spLocks noGrp="1"/>
          </p:cNvSpPr>
          <p:nvPr>
            <p:ph type="title"/>
          </p:nvPr>
        </p:nvSpPr>
        <p:spPr/>
        <p:txBody>
          <a:bodyPr>
            <a:noAutofit/>
          </a:bodyPr>
          <a:lstStyle/>
          <a:p>
            <a:r>
              <a:rPr lang="lt-LT" sz="4400" b="1" dirty="0"/>
              <a:t>Meras nėra mokyklos vadovo darbdavys</a:t>
            </a:r>
          </a:p>
        </p:txBody>
      </p:sp>
      <p:sp>
        <p:nvSpPr>
          <p:cNvPr id="3" name="Content Placeholder 2">
            <a:extLst>
              <a:ext uri="{FF2B5EF4-FFF2-40B4-BE49-F238E27FC236}">
                <a16:creationId xmlns:a16="http://schemas.microsoft.com/office/drawing/2014/main" id="{0569D223-17DB-149E-90C2-4FFF6B5DA597}"/>
              </a:ext>
            </a:extLst>
          </p:cNvPr>
          <p:cNvSpPr>
            <a:spLocks noGrp="1"/>
          </p:cNvSpPr>
          <p:nvPr>
            <p:ph idx="1"/>
          </p:nvPr>
        </p:nvSpPr>
        <p:spPr/>
        <p:txBody>
          <a:bodyPr>
            <a:normAutofit/>
          </a:bodyPr>
          <a:lstStyle/>
          <a:p>
            <a:pPr indent="-216000">
              <a:lnSpc>
                <a:spcPct val="100000"/>
              </a:lnSpc>
              <a:spcBef>
                <a:spcPts val="600"/>
              </a:spcBef>
              <a:spcAft>
                <a:spcPts val="0"/>
              </a:spcAft>
              <a:buFont typeface="Arial" panose="020B0604020202020204" pitchFamily="34" charset="0"/>
              <a:buChar char="•"/>
            </a:pPr>
            <a:r>
              <a:rPr lang="lt-LT" sz="2400" dirty="0"/>
              <a:t>Savivaldybė tik</a:t>
            </a:r>
            <a:r>
              <a:rPr lang="en-US" sz="2400" dirty="0"/>
              <a:t> </a:t>
            </a:r>
            <a:r>
              <a:rPr lang="lt-LT" sz="2400" dirty="0"/>
              <a:t>įgyvendina biudžetinės įstaigos savininko teises ir pareigas, tačiau ji nelaikytina darbdave.</a:t>
            </a:r>
            <a:r>
              <a:rPr lang="en-US" sz="2400" dirty="0"/>
              <a:t> </a:t>
            </a:r>
            <a:r>
              <a:rPr lang="lt-LT" sz="2400" dirty="0"/>
              <a:t>Tai, kad asmuo į švietimo įstaigos direktoriaus pareigas yra priimtas savivaldybės atstovo (mero) įsakymu, suponuoja, kad savivaldybei atstovaujantis meras tik įgyvendina juridinio asmens – švietimo įstaigos – savininko (savivaldybės) teises ir pareigas, tačiau jis </a:t>
            </a:r>
            <a:r>
              <a:rPr lang="lt-LT" sz="2400" b="1" dirty="0"/>
              <a:t>nėra švietimo įstaigos darbdavys.</a:t>
            </a:r>
          </a:p>
          <a:p>
            <a:pPr marL="0" indent="0">
              <a:lnSpc>
                <a:spcPct val="100000"/>
              </a:lnSpc>
              <a:spcBef>
                <a:spcPts val="600"/>
              </a:spcBef>
              <a:spcAft>
                <a:spcPts val="0"/>
              </a:spcAft>
              <a:buNone/>
            </a:pPr>
            <a:r>
              <a:rPr lang="lt-LT" sz="2400" dirty="0"/>
              <a:t> 	(LAT 2017 m. kovo 17 d. nutartis civilinėje byloje Nr. e3K-3-131-686/2017 	bei 2022 m. kovo 9 d. nutart</a:t>
            </a:r>
            <a:r>
              <a:rPr lang="en-US" sz="2400" dirty="0"/>
              <a:t>is</a:t>
            </a:r>
            <a:r>
              <a:rPr lang="lt-LT" sz="2400" dirty="0"/>
              <a:t> civilinėje byloje Nr. e3K-3-55-781/2022)</a:t>
            </a:r>
          </a:p>
        </p:txBody>
      </p:sp>
      <p:sp>
        <p:nvSpPr>
          <p:cNvPr id="6" name="Skaidrės numerio vietos rezervavimo ženklas 5">
            <a:extLst>
              <a:ext uri="{FF2B5EF4-FFF2-40B4-BE49-F238E27FC236}">
                <a16:creationId xmlns:a16="http://schemas.microsoft.com/office/drawing/2014/main" id="{C749AA93-1254-6E61-84EA-D3C0F8F29F46}"/>
              </a:ext>
            </a:extLst>
          </p:cNvPr>
          <p:cNvSpPr>
            <a:spLocks noGrp="1"/>
          </p:cNvSpPr>
          <p:nvPr>
            <p:ph type="sldNum" sz="quarter" idx="12"/>
          </p:nvPr>
        </p:nvSpPr>
        <p:spPr/>
        <p:txBody>
          <a:bodyPr/>
          <a:lstStyle/>
          <a:p>
            <a:fld id="{984D9126-9CBE-4358-AD4F-0B76ABB0A4E6}" type="slidenum">
              <a:rPr lang="en-US" smtClean="0"/>
              <a:t>20</a:t>
            </a:fld>
            <a:endParaRPr lang="en-US"/>
          </a:p>
        </p:txBody>
      </p:sp>
    </p:spTree>
    <p:extLst>
      <p:ext uri="{BB962C8B-B14F-4D97-AF65-F5344CB8AC3E}">
        <p14:creationId xmlns:p14="http://schemas.microsoft.com/office/powerpoint/2010/main" val="29645769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E0C36-665D-86A1-3FCA-C794E61AF97E}"/>
              </a:ext>
            </a:extLst>
          </p:cNvPr>
          <p:cNvSpPr>
            <a:spLocks noGrp="1"/>
          </p:cNvSpPr>
          <p:nvPr>
            <p:ph type="title"/>
          </p:nvPr>
        </p:nvSpPr>
        <p:spPr/>
        <p:txBody>
          <a:bodyPr>
            <a:normAutofit/>
          </a:bodyPr>
          <a:lstStyle/>
          <a:p>
            <a:r>
              <a:rPr lang="lt-LT" b="1" dirty="0"/>
              <a:t>Švietimo įstatymo pataisose numatytos  vadovo atšaukimo priežastys:</a:t>
            </a:r>
          </a:p>
        </p:txBody>
      </p:sp>
      <p:sp>
        <p:nvSpPr>
          <p:cNvPr id="3" name="Content Placeholder 2">
            <a:extLst>
              <a:ext uri="{FF2B5EF4-FFF2-40B4-BE49-F238E27FC236}">
                <a16:creationId xmlns:a16="http://schemas.microsoft.com/office/drawing/2014/main" id="{DE9F6870-A655-13C0-A04A-FE4D2A68ABF5}"/>
              </a:ext>
            </a:extLst>
          </p:cNvPr>
          <p:cNvSpPr>
            <a:spLocks noGrp="1"/>
          </p:cNvSpPr>
          <p:nvPr>
            <p:ph idx="1"/>
          </p:nvPr>
        </p:nvSpPr>
        <p:spPr/>
        <p:txBody>
          <a:bodyPr>
            <a:normAutofit/>
          </a:bodyPr>
          <a:lstStyle/>
          <a:p>
            <a:pPr marL="216000" indent="-216000">
              <a:buFont typeface="Arial" panose="020B0604020202020204" pitchFamily="34" charset="0"/>
              <a:buChar char="•"/>
            </a:pPr>
            <a:r>
              <a:rPr lang="lt-LT" sz="2400" dirty="0"/>
              <a:t>Valstybinės ar savivaldybės švietimo įstaigos (išskyrus aukštąją mokyklą) vadovas nepasibaigus jo kadencijai gali būti atšaukiamas iš pareigų švietimo įstaigos (išskyrus aukštąją mokyklą) steigimo dokumentuose nustatyta tvarka </a:t>
            </a:r>
            <a:r>
              <a:rPr lang="lt-LT" sz="2400" b="1" dirty="0"/>
              <a:t>tik dėl šių priežasčių</a:t>
            </a:r>
            <a:r>
              <a:rPr lang="lt-LT" sz="2400" dirty="0"/>
              <a:t>:</a:t>
            </a:r>
          </a:p>
          <a:p>
            <a:pPr marL="216000" indent="-216000">
              <a:buFont typeface="Arial" panose="020B0604020202020204" pitchFamily="34" charset="0"/>
              <a:buChar char="•"/>
            </a:pPr>
            <a:r>
              <a:rPr lang="lt-LT" sz="2400" dirty="0"/>
              <a:t>1) asmuo praranda nepriekaištingą reputaciją;</a:t>
            </a:r>
          </a:p>
          <a:p>
            <a:pPr marL="216000" indent="-216000">
              <a:buFont typeface="Arial" panose="020B0604020202020204" pitchFamily="34" charset="0"/>
              <a:buChar char="•"/>
            </a:pPr>
            <a:r>
              <a:rPr lang="lt-LT" sz="2400" dirty="0"/>
              <a:t>2) paaiškėja, kad dalyvaudamas viešame konkurse eiti vadovo pareigas nuslėpė ar pateikė tikrovės neatitinkančius duomenis, dėl kurių negalėjo būti priimtas į vadovo pareigas.</a:t>
            </a:r>
          </a:p>
          <a:p>
            <a:pPr marL="0" indent="0">
              <a:buNone/>
            </a:pPr>
            <a:endParaRPr lang="lt-LT" sz="2400" dirty="0"/>
          </a:p>
          <a:p>
            <a:pPr marL="0" indent="0">
              <a:buNone/>
            </a:pPr>
            <a:endParaRPr lang="lt-LT" sz="2400" dirty="0"/>
          </a:p>
        </p:txBody>
      </p:sp>
      <p:sp>
        <p:nvSpPr>
          <p:cNvPr id="4" name="Skaidrės numerio vietos rezervavimo ženklas 3">
            <a:extLst>
              <a:ext uri="{FF2B5EF4-FFF2-40B4-BE49-F238E27FC236}">
                <a16:creationId xmlns:a16="http://schemas.microsoft.com/office/drawing/2014/main" id="{B5CB3DFE-6003-8089-718C-7A7D26CA20E3}"/>
              </a:ext>
            </a:extLst>
          </p:cNvPr>
          <p:cNvSpPr>
            <a:spLocks noGrp="1"/>
          </p:cNvSpPr>
          <p:nvPr>
            <p:ph type="sldNum" sz="quarter" idx="12"/>
          </p:nvPr>
        </p:nvSpPr>
        <p:spPr/>
        <p:txBody>
          <a:bodyPr/>
          <a:lstStyle/>
          <a:p>
            <a:fld id="{AAC5D395-959B-406E-8C28-9588A3E7F214}" type="slidenum">
              <a:rPr lang="en-US" smtClean="0"/>
              <a:t>21</a:t>
            </a:fld>
            <a:endParaRPr lang="en-US"/>
          </a:p>
        </p:txBody>
      </p:sp>
    </p:spTree>
    <p:extLst>
      <p:ext uri="{BB962C8B-B14F-4D97-AF65-F5344CB8AC3E}">
        <p14:creationId xmlns:p14="http://schemas.microsoft.com/office/powerpoint/2010/main" val="13188135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E0C36-665D-86A1-3FCA-C794E61AF97E}"/>
              </a:ext>
            </a:extLst>
          </p:cNvPr>
          <p:cNvSpPr>
            <a:spLocks noGrp="1"/>
          </p:cNvSpPr>
          <p:nvPr>
            <p:ph type="title"/>
          </p:nvPr>
        </p:nvSpPr>
        <p:spPr/>
        <p:txBody>
          <a:bodyPr>
            <a:normAutofit/>
          </a:bodyPr>
          <a:lstStyle/>
          <a:p>
            <a:r>
              <a:rPr lang="lt-LT" b="1" dirty="0"/>
              <a:t>Nepriekaištinga reputacija:</a:t>
            </a:r>
          </a:p>
        </p:txBody>
      </p:sp>
      <p:sp>
        <p:nvSpPr>
          <p:cNvPr id="3" name="Content Placeholder 2">
            <a:extLst>
              <a:ext uri="{FF2B5EF4-FFF2-40B4-BE49-F238E27FC236}">
                <a16:creationId xmlns:a16="http://schemas.microsoft.com/office/drawing/2014/main" id="{DE9F6870-A655-13C0-A04A-FE4D2A68ABF5}"/>
              </a:ext>
            </a:extLst>
          </p:cNvPr>
          <p:cNvSpPr>
            <a:spLocks noGrp="1"/>
          </p:cNvSpPr>
          <p:nvPr>
            <p:ph idx="1"/>
          </p:nvPr>
        </p:nvSpPr>
        <p:spPr/>
        <p:txBody>
          <a:bodyPr>
            <a:normAutofit/>
          </a:bodyPr>
          <a:lstStyle/>
          <a:p>
            <a:pPr marL="216000" indent="-216000">
              <a:buFont typeface="Arial" panose="020B0604020202020204" pitchFamily="34" charset="0"/>
              <a:buChar char="•"/>
            </a:pPr>
            <a:r>
              <a:rPr lang="lt-LT" sz="2400" dirty="0"/>
              <a:t>5) yra ar buvo įstatymų nustatyta tvarka uždraustos organizacijos narys, jeigu nuo narystės pabaigos nepraėjo 3 metai;</a:t>
            </a:r>
          </a:p>
          <a:p>
            <a:pPr marL="216000" indent="-216000">
              <a:buFont typeface="Arial" panose="020B0604020202020204" pitchFamily="34" charset="0"/>
              <a:buChar char="•"/>
            </a:pPr>
            <a:r>
              <a:rPr lang="lt-LT" sz="2400" dirty="0"/>
              <a:t>6) asmuo yra pripažintas šiurkščiai pažeidęs Lietuvos Respublikos viešųjų ir privačių interesų derinimo įstatymo reikalavimus ir nuo pažeidimo padarymo nepraėjo 3 metai.</a:t>
            </a:r>
          </a:p>
          <a:p>
            <a:pPr marL="0" indent="0">
              <a:buNone/>
            </a:pPr>
            <a:endParaRPr lang="lt-LT" sz="2400" dirty="0"/>
          </a:p>
        </p:txBody>
      </p:sp>
      <p:sp>
        <p:nvSpPr>
          <p:cNvPr id="4" name="Skaidrės numerio vietos rezervavimo ženklas 3">
            <a:extLst>
              <a:ext uri="{FF2B5EF4-FFF2-40B4-BE49-F238E27FC236}">
                <a16:creationId xmlns:a16="http://schemas.microsoft.com/office/drawing/2014/main" id="{B5CB3DFE-6003-8089-718C-7A7D26CA20E3}"/>
              </a:ext>
            </a:extLst>
          </p:cNvPr>
          <p:cNvSpPr>
            <a:spLocks noGrp="1"/>
          </p:cNvSpPr>
          <p:nvPr>
            <p:ph type="sldNum" sz="quarter" idx="12"/>
          </p:nvPr>
        </p:nvSpPr>
        <p:spPr/>
        <p:txBody>
          <a:bodyPr/>
          <a:lstStyle/>
          <a:p>
            <a:fld id="{AAC5D395-959B-406E-8C28-9588A3E7F214}" type="slidenum">
              <a:rPr lang="en-US" smtClean="0"/>
              <a:t>22</a:t>
            </a:fld>
            <a:endParaRPr lang="en-US"/>
          </a:p>
        </p:txBody>
      </p:sp>
    </p:spTree>
    <p:extLst>
      <p:ext uri="{BB962C8B-B14F-4D97-AF65-F5344CB8AC3E}">
        <p14:creationId xmlns:p14="http://schemas.microsoft.com/office/powerpoint/2010/main" val="39563178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F9E2B9-F697-2F0E-05FF-557AB9ED446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C504AD2-8CCB-FCDB-9D04-D94ABD360662}"/>
              </a:ext>
            </a:extLst>
          </p:cNvPr>
          <p:cNvSpPr>
            <a:spLocks noGrp="1"/>
          </p:cNvSpPr>
          <p:nvPr>
            <p:ph type="title"/>
          </p:nvPr>
        </p:nvSpPr>
        <p:spPr/>
        <p:txBody>
          <a:bodyPr>
            <a:noAutofit/>
          </a:bodyPr>
          <a:lstStyle/>
          <a:p>
            <a:r>
              <a:rPr lang="lt-LT" b="1" dirty="0"/>
              <a:t>Pertekliniai reikalavimai</a:t>
            </a:r>
          </a:p>
        </p:txBody>
      </p:sp>
      <p:sp>
        <p:nvSpPr>
          <p:cNvPr id="3" name="Content Placeholder 2">
            <a:extLst>
              <a:ext uri="{FF2B5EF4-FFF2-40B4-BE49-F238E27FC236}">
                <a16:creationId xmlns:a16="http://schemas.microsoft.com/office/drawing/2014/main" id="{CA06DB23-7942-9F14-57F3-0DD6935DB2B7}"/>
              </a:ext>
            </a:extLst>
          </p:cNvPr>
          <p:cNvSpPr>
            <a:spLocks noGrp="1"/>
          </p:cNvSpPr>
          <p:nvPr>
            <p:ph idx="1"/>
          </p:nvPr>
        </p:nvSpPr>
        <p:spPr/>
        <p:txBody>
          <a:bodyPr>
            <a:normAutofit/>
          </a:bodyPr>
          <a:lstStyle/>
          <a:p>
            <a:pPr marL="0" indent="0">
              <a:lnSpc>
                <a:spcPct val="100000"/>
              </a:lnSpc>
              <a:spcBef>
                <a:spcPts val="600"/>
              </a:spcBef>
              <a:spcAft>
                <a:spcPts val="0"/>
              </a:spcAft>
              <a:buNone/>
            </a:pPr>
            <a:r>
              <a:rPr lang="lt-LT" sz="2400" b="1" dirty="0"/>
              <a:t>    Tikrintojų ir buhalterių reikalavimai. Patarimai:</a:t>
            </a:r>
          </a:p>
          <a:p>
            <a:pPr indent="-216000">
              <a:lnSpc>
                <a:spcPct val="100000"/>
              </a:lnSpc>
              <a:spcBef>
                <a:spcPts val="600"/>
              </a:spcBef>
              <a:spcAft>
                <a:spcPts val="0"/>
              </a:spcAft>
              <a:buFont typeface="Arial" panose="020B0604020202020204" pitchFamily="34" charset="0"/>
              <a:buChar char="•"/>
            </a:pPr>
            <a:r>
              <a:rPr lang="lt-LT" sz="2400" dirty="0"/>
              <a:t> Prašyti, kad reikalavimus pateiktų raštu;</a:t>
            </a:r>
          </a:p>
          <a:p>
            <a:pPr indent="-216000">
              <a:lnSpc>
                <a:spcPct val="100000"/>
              </a:lnSpc>
              <a:spcBef>
                <a:spcPts val="600"/>
              </a:spcBef>
              <a:spcAft>
                <a:spcPts val="0"/>
              </a:spcAft>
              <a:buFont typeface="Arial" panose="020B0604020202020204" pitchFamily="34" charset="0"/>
              <a:buChar char="•"/>
            </a:pPr>
            <a:r>
              <a:rPr lang="lt-LT" sz="2400" dirty="0"/>
              <a:t> Klausti kitų valstybinių institucijų, ar tikrintojų/buhalterių reikalavimai yra teisėti;</a:t>
            </a:r>
          </a:p>
          <a:p>
            <a:pPr indent="-216000">
              <a:lnSpc>
                <a:spcPct val="100000"/>
              </a:lnSpc>
              <a:spcBef>
                <a:spcPts val="600"/>
              </a:spcBef>
              <a:spcAft>
                <a:spcPts val="0"/>
              </a:spcAft>
              <a:buFont typeface="Arial" panose="020B0604020202020204" pitchFamily="34" charset="0"/>
              <a:buChar char="•"/>
            </a:pPr>
            <a:r>
              <a:rPr lang="lt-LT" sz="2400" dirty="0"/>
              <a:t> Konstruktyviai ir dalykiškai diskutuoti, pvz.,  pasikviesti į vadovų pasitarimą. </a:t>
            </a:r>
          </a:p>
        </p:txBody>
      </p:sp>
      <p:sp>
        <p:nvSpPr>
          <p:cNvPr id="6" name="Skaidrės numerio vietos rezervavimo ženklas 5">
            <a:extLst>
              <a:ext uri="{FF2B5EF4-FFF2-40B4-BE49-F238E27FC236}">
                <a16:creationId xmlns:a16="http://schemas.microsoft.com/office/drawing/2014/main" id="{647DDF2C-CFA0-DB65-5ADD-EA4F01ADA89B}"/>
              </a:ext>
            </a:extLst>
          </p:cNvPr>
          <p:cNvSpPr>
            <a:spLocks noGrp="1"/>
          </p:cNvSpPr>
          <p:nvPr>
            <p:ph type="sldNum" sz="quarter" idx="12"/>
          </p:nvPr>
        </p:nvSpPr>
        <p:spPr/>
        <p:txBody>
          <a:bodyPr/>
          <a:lstStyle/>
          <a:p>
            <a:fld id="{984D9126-9CBE-4358-AD4F-0B76ABB0A4E6}" type="slidenum">
              <a:rPr lang="en-US" smtClean="0"/>
              <a:t>23</a:t>
            </a:fld>
            <a:endParaRPr lang="en-US"/>
          </a:p>
        </p:txBody>
      </p:sp>
    </p:spTree>
    <p:extLst>
      <p:ext uri="{BB962C8B-B14F-4D97-AF65-F5344CB8AC3E}">
        <p14:creationId xmlns:p14="http://schemas.microsoft.com/office/powerpoint/2010/main" val="36985722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18EF62-D3E5-DA85-24C0-D7A6858896A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32F5256-2B5A-BB72-17F0-67690633BF8E}"/>
              </a:ext>
            </a:extLst>
          </p:cNvPr>
          <p:cNvSpPr>
            <a:spLocks noGrp="1"/>
          </p:cNvSpPr>
          <p:nvPr>
            <p:ph type="title"/>
          </p:nvPr>
        </p:nvSpPr>
        <p:spPr/>
        <p:txBody>
          <a:bodyPr>
            <a:noAutofit/>
          </a:bodyPr>
          <a:lstStyle/>
          <a:p>
            <a:r>
              <a:rPr lang="lt-LT" b="1" dirty="0"/>
              <a:t>Reikalauja nepaisyti teisės normų</a:t>
            </a:r>
          </a:p>
        </p:txBody>
      </p:sp>
      <p:sp>
        <p:nvSpPr>
          <p:cNvPr id="3" name="Content Placeholder 2">
            <a:extLst>
              <a:ext uri="{FF2B5EF4-FFF2-40B4-BE49-F238E27FC236}">
                <a16:creationId xmlns:a16="http://schemas.microsoft.com/office/drawing/2014/main" id="{94AB1AE7-7195-11E4-2DEF-89C23A8122BB}"/>
              </a:ext>
            </a:extLst>
          </p:cNvPr>
          <p:cNvSpPr>
            <a:spLocks noGrp="1"/>
          </p:cNvSpPr>
          <p:nvPr>
            <p:ph idx="1"/>
          </p:nvPr>
        </p:nvSpPr>
        <p:spPr/>
        <p:txBody>
          <a:bodyPr>
            <a:normAutofit/>
          </a:bodyPr>
          <a:lstStyle/>
          <a:p>
            <a:pPr indent="-216000">
              <a:lnSpc>
                <a:spcPct val="100000"/>
              </a:lnSpc>
              <a:spcBef>
                <a:spcPts val="600"/>
              </a:spcBef>
              <a:spcAft>
                <a:spcPts val="0"/>
              </a:spcAft>
              <a:buFont typeface="Arial" panose="020B0604020202020204" pitchFamily="34" charset="0"/>
              <a:buChar char="•"/>
            </a:pPr>
            <a:r>
              <a:rPr lang="lt-LT" sz="2400" dirty="0"/>
              <a:t>Citata iš vienos įstaigos vadovės laiško: „prieš keletą metų mūsų įstaigą tikrino auditas ir griežtai pasakė, kad vienas žmogus negali dirbti tose pačiose pareigose 1,5 etato toje pačioje įstaigoje.“</a:t>
            </a:r>
          </a:p>
          <a:p>
            <a:pPr indent="-216000">
              <a:lnSpc>
                <a:spcPct val="100000"/>
              </a:lnSpc>
              <a:spcBef>
                <a:spcPts val="600"/>
              </a:spcBef>
              <a:spcAft>
                <a:spcPts val="0"/>
              </a:spcAft>
              <a:buFont typeface="Arial" panose="020B0604020202020204" pitchFamily="34" charset="0"/>
              <a:buChar char="•"/>
            </a:pPr>
            <a:r>
              <a:rPr lang="lt-LT" sz="2400" dirty="0"/>
              <a:t>Tokiais atvejais reikėtų: </a:t>
            </a:r>
          </a:p>
          <a:p>
            <a:pPr indent="-216000">
              <a:lnSpc>
                <a:spcPct val="100000"/>
              </a:lnSpc>
              <a:spcBef>
                <a:spcPts val="600"/>
              </a:spcBef>
              <a:spcAft>
                <a:spcPts val="0"/>
              </a:spcAft>
              <a:buFont typeface="Arial" panose="020B0604020202020204" pitchFamily="34" charset="0"/>
              <a:buChar char="•"/>
            </a:pPr>
            <a:r>
              <a:rPr lang="lt-LT" sz="2400" dirty="0"/>
              <a:t>Paprašyti, kad auditas tokį reikalavimą parašytų raštu. </a:t>
            </a:r>
          </a:p>
          <a:p>
            <a:pPr indent="-216000">
              <a:lnSpc>
                <a:spcPct val="100000"/>
              </a:lnSpc>
              <a:spcBef>
                <a:spcPts val="600"/>
              </a:spcBef>
              <a:spcAft>
                <a:spcPts val="0"/>
              </a:spcAft>
              <a:buFont typeface="Arial" panose="020B0604020202020204" pitchFamily="34" charset="0"/>
              <a:buChar char="•"/>
            </a:pPr>
            <a:r>
              <a:rPr lang="lt-LT" sz="2400" dirty="0"/>
              <a:t>Paklausti Valstybinės darbo inspekcijos, ar toks audito reikalavimas yra teisėtas. </a:t>
            </a:r>
          </a:p>
          <a:p>
            <a:pPr indent="-216000">
              <a:lnSpc>
                <a:spcPct val="100000"/>
              </a:lnSpc>
              <a:spcBef>
                <a:spcPts val="600"/>
              </a:spcBef>
              <a:spcAft>
                <a:spcPts val="0"/>
              </a:spcAft>
              <a:buFont typeface="Arial" panose="020B0604020202020204" pitchFamily="34" charset="0"/>
              <a:buChar char="•"/>
            </a:pPr>
            <a:r>
              <a:rPr lang="lt-LT" sz="2400" dirty="0"/>
              <a:t>Jei tokie reikalavimai keliami visoms įstaigoms, inicijuoti pasitarimą, į kurį pakviesti tiek audito, tiek VDI atstovus. </a:t>
            </a:r>
          </a:p>
        </p:txBody>
      </p:sp>
      <p:sp>
        <p:nvSpPr>
          <p:cNvPr id="6" name="Skaidrės numerio vietos rezervavimo ženklas 5">
            <a:extLst>
              <a:ext uri="{FF2B5EF4-FFF2-40B4-BE49-F238E27FC236}">
                <a16:creationId xmlns:a16="http://schemas.microsoft.com/office/drawing/2014/main" id="{43B2773C-E54C-DB79-19FF-1DC025176E6E}"/>
              </a:ext>
            </a:extLst>
          </p:cNvPr>
          <p:cNvSpPr>
            <a:spLocks noGrp="1"/>
          </p:cNvSpPr>
          <p:nvPr>
            <p:ph type="sldNum" sz="quarter" idx="12"/>
          </p:nvPr>
        </p:nvSpPr>
        <p:spPr/>
        <p:txBody>
          <a:bodyPr/>
          <a:lstStyle/>
          <a:p>
            <a:fld id="{984D9126-9CBE-4358-AD4F-0B76ABB0A4E6}" type="slidenum">
              <a:rPr lang="en-US" smtClean="0"/>
              <a:t>24</a:t>
            </a:fld>
            <a:endParaRPr lang="en-US"/>
          </a:p>
        </p:txBody>
      </p:sp>
    </p:spTree>
    <p:extLst>
      <p:ext uri="{BB962C8B-B14F-4D97-AF65-F5344CB8AC3E}">
        <p14:creationId xmlns:p14="http://schemas.microsoft.com/office/powerpoint/2010/main" val="35334696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B7EE0F-9286-B6F9-914A-E0CF20AC20D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CA0B350-6FD7-8429-BE61-96E51DF66A8C}"/>
              </a:ext>
            </a:extLst>
          </p:cNvPr>
          <p:cNvSpPr>
            <a:spLocks noGrp="1"/>
          </p:cNvSpPr>
          <p:nvPr>
            <p:ph type="title"/>
          </p:nvPr>
        </p:nvSpPr>
        <p:spPr/>
        <p:txBody>
          <a:bodyPr/>
          <a:lstStyle/>
          <a:p>
            <a:r>
              <a:rPr lang="lt-LT" b="1" dirty="0"/>
              <a:t>Šmeižimas:</a:t>
            </a:r>
          </a:p>
        </p:txBody>
      </p:sp>
      <p:sp>
        <p:nvSpPr>
          <p:cNvPr id="3" name="Content Placeholder 2">
            <a:extLst>
              <a:ext uri="{FF2B5EF4-FFF2-40B4-BE49-F238E27FC236}">
                <a16:creationId xmlns:a16="http://schemas.microsoft.com/office/drawing/2014/main" id="{1BE12277-A352-FE8D-A80C-45310F9FA500}"/>
              </a:ext>
            </a:extLst>
          </p:cNvPr>
          <p:cNvSpPr>
            <a:spLocks noGrp="1"/>
          </p:cNvSpPr>
          <p:nvPr>
            <p:ph idx="1"/>
          </p:nvPr>
        </p:nvSpPr>
        <p:spPr>
          <a:xfrm>
            <a:off x="1086394" y="1845734"/>
            <a:ext cx="10058400" cy="4023360"/>
          </a:xfrm>
        </p:spPr>
        <p:txBody>
          <a:bodyPr>
            <a:normAutofit/>
          </a:bodyPr>
          <a:lstStyle/>
          <a:p>
            <a:pPr>
              <a:buFont typeface="Wingdings" panose="05000000000000000000" pitchFamily="2" charset="2"/>
              <a:buChar char="§"/>
            </a:pPr>
            <a:r>
              <a:rPr lang="lt-LT" sz="2400" dirty="0"/>
              <a:t> Tas, kas per visuomenės informavimo priemonę paskleidė apie kitą žmogų tikrovės neatitinkančią informaciją, galinčią paniekinti ar pažeminti tą asmenį arba pakirsti pasitikėjimą juo, arba šmeižė asmenį, neva šis padarė tyčinį nusikaltimą,</a:t>
            </a:r>
          </a:p>
          <a:p>
            <a:pPr marL="0" indent="0">
              <a:buNone/>
            </a:pPr>
            <a:r>
              <a:rPr lang="en-US" sz="2400" dirty="0"/>
              <a:t>	</a:t>
            </a:r>
            <a:r>
              <a:rPr lang="lt-LT" sz="2400" dirty="0"/>
              <a:t>baudžiamas viešaisiais darbais arba bauda, arba laisvės apribojimu, arba </a:t>
            </a:r>
            <a:r>
              <a:rPr lang="en-US" sz="2400" dirty="0"/>
              <a:t>	</a:t>
            </a:r>
            <a:r>
              <a:rPr lang="lt-LT" sz="2400" dirty="0"/>
              <a:t>areštu, arba laisvės atėmimu iki vienerių metų.</a:t>
            </a:r>
          </a:p>
          <a:p>
            <a:pPr>
              <a:buFont typeface="Wingdings" panose="05000000000000000000" pitchFamily="2" charset="2"/>
              <a:buChar char="§"/>
            </a:pPr>
            <a:r>
              <a:rPr lang="lt-LT" sz="2400" dirty="0"/>
              <a:t> Už šiame straipsnyje numatytas veikas asmuo atsako tik tuo atveju, kai yra nukentėjusio asmens skundas ar jo teisėto atstovo pareiškimas, ar prokuroro reikalavimas.			</a:t>
            </a:r>
            <a:endParaRPr lang="en-US" sz="2400" dirty="0"/>
          </a:p>
          <a:p>
            <a:pPr marL="0" indent="0">
              <a:buNone/>
            </a:pPr>
            <a:r>
              <a:rPr lang="en-US" sz="2400" dirty="0"/>
              <a:t>							</a:t>
            </a:r>
            <a:r>
              <a:rPr lang="lt-LT" sz="2400" dirty="0"/>
              <a:t>(</a:t>
            </a:r>
            <a:r>
              <a:rPr lang="de-DE" sz="2400" dirty="0"/>
              <a:t>BK 154 </a:t>
            </a:r>
            <a:r>
              <a:rPr lang="de-DE" sz="2400" dirty="0" err="1"/>
              <a:t>str.</a:t>
            </a:r>
            <a:r>
              <a:rPr lang="de-DE" sz="2400" dirty="0"/>
              <a:t> </a:t>
            </a:r>
            <a:r>
              <a:rPr lang="lt-LT" sz="2400" dirty="0"/>
              <a:t>1-2 d.) </a:t>
            </a:r>
          </a:p>
          <a:p>
            <a:pPr marL="216000" indent="-216000">
              <a:buFont typeface="Arial" panose="020B0604020202020204" pitchFamily="34" charset="0"/>
              <a:buChar char="•"/>
            </a:pPr>
            <a:endParaRPr lang="lt-LT" sz="2400" dirty="0"/>
          </a:p>
          <a:p>
            <a:pPr marL="0" indent="0">
              <a:buNone/>
            </a:pPr>
            <a:endParaRPr lang="lt-LT" sz="2400" dirty="0"/>
          </a:p>
        </p:txBody>
      </p:sp>
      <p:sp>
        <p:nvSpPr>
          <p:cNvPr id="4" name="Skaidrės numerio vietos rezervavimo ženklas 3">
            <a:extLst>
              <a:ext uri="{FF2B5EF4-FFF2-40B4-BE49-F238E27FC236}">
                <a16:creationId xmlns:a16="http://schemas.microsoft.com/office/drawing/2014/main" id="{6C9BFC49-76A4-F3D2-983E-A6FB05EE9D3E}"/>
              </a:ext>
            </a:extLst>
          </p:cNvPr>
          <p:cNvSpPr>
            <a:spLocks noGrp="1"/>
          </p:cNvSpPr>
          <p:nvPr>
            <p:ph type="sldNum" sz="quarter" idx="12"/>
          </p:nvPr>
        </p:nvSpPr>
        <p:spPr/>
        <p:txBody>
          <a:bodyPr/>
          <a:lstStyle/>
          <a:p>
            <a:fld id="{AAC5D395-959B-406E-8C28-9588A3E7F214}" type="slidenum">
              <a:rPr lang="en-US" smtClean="0"/>
              <a:t>25</a:t>
            </a:fld>
            <a:endParaRPr lang="en-US"/>
          </a:p>
        </p:txBody>
      </p:sp>
    </p:spTree>
    <p:extLst>
      <p:ext uri="{BB962C8B-B14F-4D97-AF65-F5344CB8AC3E}">
        <p14:creationId xmlns:p14="http://schemas.microsoft.com/office/powerpoint/2010/main" val="21447065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E37F28-C805-CD2A-C5B7-0C74ADECD3B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FC86D9-9999-1369-0164-7575D68F48F0}"/>
              </a:ext>
            </a:extLst>
          </p:cNvPr>
          <p:cNvSpPr>
            <a:spLocks noGrp="1"/>
          </p:cNvSpPr>
          <p:nvPr>
            <p:ph type="title"/>
          </p:nvPr>
        </p:nvSpPr>
        <p:spPr/>
        <p:txBody>
          <a:bodyPr/>
          <a:lstStyle/>
          <a:p>
            <a:r>
              <a:rPr lang="pt-BR" b="1" dirty="0"/>
              <a:t>Asmens garbės ir orumo gynimas</a:t>
            </a:r>
            <a:r>
              <a:rPr lang="lt-LT" b="1" dirty="0"/>
              <a:t>:</a:t>
            </a:r>
          </a:p>
        </p:txBody>
      </p:sp>
      <p:sp>
        <p:nvSpPr>
          <p:cNvPr id="3" name="Content Placeholder 2">
            <a:extLst>
              <a:ext uri="{FF2B5EF4-FFF2-40B4-BE49-F238E27FC236}">
                <a16:creationId xmlns:a16="http://schemas.microsoft.com/office/drawing/2014/main" id="{C2F513FE-0F84-91BF-AAA2-360723AF19AB}"/>
              </a:ext>
            </a:extLst>
          </p:cNvPr>
          <p:cNvSpPr>
            <a:spLocks noGrp="1"/>
          </p:cNvSpPr>
          <p:nvPr>
            <p:ph idx="1"/>
          </p:nvPr>
        </p:nvSpPr>
        <p:spPr/>
        <p:txBody>
          <a:bodyPr>
            <a:normAutofit/>
          </a:bodyPr>
          <a:lstStyle/>
          <a:p>
            <a:pPr marL="216000" indent="-216000">
              <a:buFont typeface="Arial" panose="020B0604020202020204" pitchFamily="34" charset="0"/>
              <a:buChar char="•"/>
            </a:pPr>
            <a:r>
              <a:rPr lang="lt-LT" sz="2400" dirty="0"/>
              <a:t>Asmuo turi teisę reikalauti teismo tvarka paneigti paskleistus duomenis, žeminančius jo garbę ir orumą ir neatitinkančius tikrovės, taip pat atlyginti tokių duomenų paskleidimu jam padarytą turtinę ir neturtinę žalą.</a:t>
            </a:r>
            <a:endParaRPr lang="en-US" sz="2400" dirty="0"/>
          </a:p>
          <a:p>
            <a:pPr marL="216000" indent="-216000">
              <a:buFont typeface="Arial" panose="020B0604020202020204" pitchFamily="34" charset="0"/>
              <a:buChar char="•"/>
            </a:pPr>
            <a:r>
              <a:rPr lang="lt-LT" sz="2400" dirty="0"/>
              <a:t>Preziumuojama, jog paskleisti duomenys neatitinka tikrovės, kol juos paskleidęs asmuo neįrodo priešingai.			</a:t>
            </a:r>
            <a:endParaRPr lang="en-US" sz="2400" dirty="0"/>
          </a:p>
          <a:p>
            <a:pPr marL="0" indent="0">
              <a:buNone/>
            </a:pPr>
            <a:r>
              <a:rPr lang="en-US" sz="2400" dirty="0"/>
              <a:t>							</a:t>
            </a:r>
            <a:r>
              <a:rPr lang="lt-LT" sz="2400" dirty="0"/>
              <a:t>(</a:t>
            </a:r>
            <a:r>
              <a:rPr lang="de-DE" sz="2400" dirty="0"/>
              <a:t>CK 2.24 </a:t>
            </a:r>
            <a:r>
              <a:rPr lang="de-DE" sz="2400" dirty="0" err="1"/>
              <a:t>str.</a:t>
            </a:r>
            <a:r>
              <a:rPr lang="lt-LT" sz="2400" dirty="0"/>
              <a:t>) </a:t>
            </a:r>
          </a:p>
          <a:p>
            <a:pPr marL="216000" indent="-216000">
              <a:buFont typeface="Arial" panose="020B0604020202020204" pitchFamily="34" charset="0"/>
              <a:buChar char="•"/>
            </a:pPr>
            <a:endParaRPr lang="lt-LT" sz="2400" dirty="0"/>
          </a:p>
          <a:p>
            <a:pPr marL="0" indent="0">
              <a:buNone/>
            </a:pPr>
            <a:endParaRPr lang="lt-LT" sz="2400" dirty="0"/>
          </a:p>
        </p:txBody>
      </p:sp>
      <p:sp>
        <p:nvSpPr>
          <p:cNvPr id="4" name="Skaidrės numerio vietos rezervavimo ženklas 3">
            <a:extLst>
              <a:ext uri="{FF2B5EF4-FFF2-40B4-BE49-F238E27FC236}">
                <a16:creationId xmlns:a16="http://schemas.microsoft.com/office/drawing/2014/main" id="{AC502541-8C58-0262-3059-32E016EDDB71}"/>
              </a:ext>
            </a:extLst>
          </p:cNvPr>
          <p:cNvSpPr>
            <a:spLocks noGrp="1"/>
          </p:cNvSpPr>
          <p:nvPr>
            <p:ph type="sldNum" sz="quarter" idx="12"/>
          </p:nvPr>
        </p:nvSpPr>
        <p:spPr/>
        <p:txBody>
          <a:bodyPr/>
          <a:lstStyle/>
          <a:p>
            <a:fld id="{AAC5D395-959B-406E-8C28-9588A3E7F214}" type="slidenum">
              <a:rPr lang="en-US" smtClean="0"/>
              <a:t>26</a:t>
            </a:fld>
            <a:endParaRPr lang="en-US"/>
          </a:p>
        </p:txBody>
      </p:sp>
    </p:spTree>
    <p:extLst>
      <p:ext uri="{BB962C8B-B14F-4D97-AF65-F5344CB8AC3E}">
        <p14:creationId xmlns:p14="http://schemas.microsoft.com/office/powerpoint/2010/main" val="21594251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A87FB-17B7-0259-819A-EF1776CF922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8EF80FE-B056-1B0D-7300-41ADE210067E}"/>
              </a:ext>
            </a:extLst>
          </p:cNvPr>
          <p:cNvSpPr>
            <a:spLocks noGrp="1"/>
          </p:cNvSpPr>
          <p:nvPr>
            <p:ph type="title"/>
          </p:nvPr>
        </p:nvSpPr>
        <p:spPr/>
        <p:txBody>
          <a:bodyPr/>
          <a:lstStyle/>
          <a:p>
            <a:r>
              <a:rPr lang="lt-LT" b="1" dirty="0"/>
              <a:t>Nuomonės paskleidimas</a:t>
            </a:r>
          </a:p>
        </p:txBody>
      </p:sp>
      <p:sp>
        <p:nvSpPr>
          <p:cNvPr id="3" name="Content Placeholder 2">
            <a:extLst>
              <a:ext uri="{FF2B5EF4-FFF2-40B4-BE49-F238E27FC236}">
                <a16:creationId xmlns:a16="http://schemas.microsoft.com/office/drawing/2014/main" id="{C66C45FC-2AA4-D8B4-299B-3D8ABA41CD50}"/>
              </a:ext>
            </a:extLst>
          </p:cNvPr>
          <p:cNvSpPr>
            <a:spLocks noGrp="1"/>
          </p:cNvSpPr>
          <p:nvPr>
            <p:ph idx="1"/>
          </p:nvPr>
        </p:nvSpPr>
        <p:spPr/>
        <p:txBody>
          <a:bodyPr>
            <a:normAutofit/>
          </a:bodyPr>
          <a:lstStyle/>
          <a:p>
            <a:pPr marL="216000" indent="-216000">
              <a:buFont typeface="Arial" panose="020B0604020202020204" pitchFamily="34" charset="0"/>
              <a:buChar char="•"/>
            </a:pPr>
            <a:r>
              <a:rPr lang="lt-LT" sz="2400" dirty="0"/>
              <a:t>Tais atvejais, kai paskleidžiama asmens garbę ir orumą žeminanti ar dalykinę reputaciją pažeidžianti nuomonė, tai padaręs asmuo pažeidžia CK 1.137 straipsnio 2 dalyje įtvirtintą bendrąją pareigą įgyvendinant savo teises bei vykdant pareigas laikytis įstatymų, gerbti bendro gyvenimo taisykles ir geros moralės principus bei veikti sąžiningai, laikytis protingumo ir teisingumo principų, taip pat pažeidžia ir bendro pobūdžio pareigą elgtis rūpestingai (CK 6.246 straipsnio 1 dalis).		</a:t>
            </a:r>
            <a:endParaRPr lang="en-US" sz="2400" dirty="0"/>
          </a:p>
          <a:p>
            <a:pPr marL="0" indent="0">
              <a:buNone/>
            </a:pPr>
            <a:r>
              <a:rPr lang="en-US" sz="2400" dirty="0"/>
              <a:t>   </a:t>
            </a:r>
            <a:r>
              <a:rPr lang="lt-LT" sz="2400" dirty="0"/>
              <a:t>(2021 m. balandžio 28 d. L</a:t>
            </a:r>
            <a:r>
              <a:rPr lang="en-US" sz="2400" dirty="0"/>
              <a:t>AT </a:t>
            </a:r>
            <a:r>
              <a:rPr lang="lt-LT" sz="2400" dirty="0"/>
              <a:t>nutartis civilinėje byloje Nr. e3K-3-109-684/2021) </a:t>
            </a:r>
          </a:p>
          <a:p>
            <a:pPr marL="216000" indent="-216000">
              <a:buFont typeface="Arial" panose="020B0604020202020204" pitchFamily="34" charset="0"/>
              <a:buChar char="•"/>
            </a:pPr>
            <a:endParaRPr lang="lt-LT" sz="2400" dirty="0"/>
          </a:p>
          <a:p>
            <a:pPr marL="0" indent="0">
              <a:buNone/>
            </a:pPr>
            <a:endParaRPr lang="lt-LT" sz="2400" dirty="0"/>
          </a:p>
        </p:txBody>
      </p:sp>
      <p:sp>
        <p:nvSpPr>
          <p:cNvPr id="4" name="Skaidrės numerio vietos rezervavimo ženklas 3">
            <a:extLst>
              <a:ext uri="{FF2B5EF4-FFF2-40B4-BE49-F238E27FC236}">
                <a16:creationId xmlns:a16="http://schemas.microsoft.com/office/drawing/2014/main" id="{3347DCBE-27FB-1FCF-DA5E-9ACEA8468D43}"/>
              </a:ext>
            </a:extLst>
          </p:cNvPr>
          <p:cNvSpPr>
            <a:spLocks noGrp="1"/>
          </p:cNvSpPr>
          <p:nvPr>
            <p:ph type="sldNum" sz="quarter" idx="12"/>
          </p:nvPr>
        </p:nvSpPr>
        <p:spPr/>
        <p:txBody>
          <a:bodyPr/>
          <a:lstStyle/>
          <a:p>
            <a:fld id="{AAC5D395-959B-406E-8C28-9588A3E7F214}" type="slidenum">
              <a:rPr lang="en-US" smtClean="0"/>
              <a:t>27</a:t>
            </a:fld>
            <a:endParaRPr lang="en-US"/>
          </a:p>
        </p:txBody>
      </p:sp>
    </p:spTree>
    <p:extLst>
      <p:ext uri="{BB962C8B-B14F-4D97-AF65-F5344CB8AC3E}">
        <p14:creationId xmlns:p14="http://schemas.microsoft.com/office/powerpoint/2010/main" val="35007407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E0C36-665D-86A1-3FCA-C794E61AF97E}"/>
              </a:ext>
            </a:extLst>
          </p:cNvPr>
          <p:cNvSpPr>
            <a:spLocks noGrp="1"/>
          </p:cNvSpPr>
          <p:nvPr>
            <p:ph type="title"/>
          </p:nvPr>
        </p:nvSpPr>
        <p:spPr/>
        <p:txBody>
          <a:bodyPr/>
          <a:lstStyle/>
          <a:p>
            <a:r>
              <a:rPr lang="pt-BR" b="1" dirty="0"/>
              <a:t>Pedagogų elgesio ir veiklos principai</a:t>
            </a:r>
            <a:r>
              <a:rPr lang="lt-LT" b="1" dirty="0"/>
              <a:t>:</a:t>
            </a:r>
          </a:p>
        </p:txBody>
      </p:sp>
      <p:sp>
        <p:nvSpPr>
          <p:cNvPr id="3" name="Content Placeholder 2">
            <a:extLst>
              <a:ext uri="{FF2B5EF4-FFF2-40B4-BE49-F238E27FC236}">
                <a16:creationId xmlns:a16="http://schemas.microsoft.com/office/drawing/2014/main" id="{DE9F6870-A655-13C0-A04A-FE4D2A68ABF5}"/>
              </a:ext>
            </a:extLst>
          </p:cNvPr>
          <p:cNvSpPr>
            <a:spLocks noGrp="1"/>
          </p:cNvSpPr>
          <p:nvPr>
            <p:ph idx="1"/>
          </p:nvPr>
        </p:nvSpPr>
        <p:spPr/>
        <p:txBody>
          <a:bodyPr>
            <a:normAutofit/>
          </a:bodyPr>
          <a:lstStyle/>
          <a:p>
            <a:pPr marL="216000" indent="-216000">
              <a:buFont typeface="Arial" panose="020B0604020202020204" pitchFamily="34" charset="0"/>
              <a:buChar char="•"/>
            </a:pPr>
            <a:r>
              <a:rPr lang="lt-LT" sz="2400" dirty="0"/>
              <a:t>pagarbos;</a:t>
            </a:r>
          </a:p>
          <a:p>
            <a:pPr marL="216000" indent="-216000">
              <a:buFont typeface="Arial" panose="020B0604020202020204" pitchFamily="34" charset="0"/>
              <a:buChar char="•"/>
            </a:pPr>
            <a:r>
              <a:rPr lang="lt-LT" sz="2400" dirty="0"/>
              <a:t>teisingumo;</a:t>
            </a:r>
          </a:p>
          <a:p>
            <a:pPr marL="216000" indent="-216000">
              <a:buFont typeface="Arial" panose="020B0604020202020204" pitchFamily="34" charset="0"/>
              <a:buChar char="•"/>
            </a:pPr>
            <a:r>
              <a:rPr lang="lt-LT" sz="2400" dirty="0"/>
              <a:t>žmogaus teisių pripažinimo;</a:t>
            </a:r>
          </a:p>
          <a:p>
            <a:pPr marL="216000" indent="-216000">
              <a:buFont typeface="Arial" panose="020B0604020202020204" pitchFamily="34" charset="0"/>
              <a:buChar char="•"/>
            </a:pPr>
            <a:r>
              <a:rPr lang="lt-LT" sz="2400" dirty="0"/>
              <a:t>atsakomybės;</a:t>
            </a:r>
          </a:p>
          <a:p>
            <a:pPr marL="216000" indent="-216000">
              <a:buFont typeface="Arial" panose="020B0604020202020204" pitchFamily="34" charset="0"/>
              <a:buChar char="•"/>
            </a:pPr>
            <a:r>
              <a:rPr lang="lt-LT" sz="2400" dirty="0"/>
              <a:t>sąžiningumo;</a:t>
            </a:r>
          </a:p>
          <a:p>
            <a:pPr marL="216000" indent="-216000">
              <a:buFont typeface="Arial" panose="020B0604020202020204" pitchFamily="34" charset="0"/>
              <a:buChar char="•"/>
            </a:pPr>
            <a:r>
              <a:rPr lang="lt-LT" sz="2400" dirty="0"/>
              <a:t>atidos ir solidarumo.</a:t>
            </a:r>
          </a:p>
          <a:p>
            <a:pPr marL="0" indent="0">
              <a:buNone/>
            </a:pPr>
            <a:r>
              <a:rPr lang="lt-LT" sz="2200" dirty="0"/>
              <a:t>	(Pedagogų etikos kodeksas, LR švietimo ir mokslo ministro 2018 m.  birželio 11 	d. įsakymas Nr. V-561)  </a:t>
            </a:r>
          </a:p>
          <a:p>
            <a:pPr marL="216000" indent="-216000">
              <a:buFont typeface="Arial" panose="020B0604020202020204" pitchFamily="34" charset="0"/>
              <a:buChar char="•"/>
            </a:pPr>
            <a:endParaRPr lang="lt-LT" sz="2400" dirty="0"/>
          </a:p>
          <a:p>
            <a:pPr marL="0" indent="0">
              <a:buNone/>
            </a:pPr>
            <a:endParaRPr lang="lt-LT" sz="2400" dirty="0"/>
          </a:p>
        </p:txBody>
      </p:sp>
      <p:sp>
        <p:nvSpPr>
          <p:cNvPr id="4" name="Skaidrės numerio vietos rezervavimo ženklas 3">
            <a:extLst>
              <a:ext uri="{FF2B5EF4-FFF2-40B4-BE49-F238E27FC236}">
                <a16:creationId xmlns:a16="http://schemas.microsoft.com/office/drawing/2014/main" id="{11DAAA66-68A9-0544-79B1-DC860568A5A4}"/>
              </a:ext>
            </a:extLst>
          </p:cNvPr>
          <p:cNvSpPr>
            <a:spLocks noGrp="1"/>
          </p:cNvSpPr>
          <p:nvPr>
            <p:ph type="sldNum" sz="quarter" idx="12"/>
          </p:nvPr>
        </p:nvSpPr>
        <p:spPr/>
        <p:txBody>
          <a:bodyPr/>
          <a:lstStyle/>
          <a:p>
            <a:fld id="{AAC5D395-959B-406E-8C28-9588A3E7F214}" type="slidenum">
              <a:rPr lang="en-US" smtClean="0"/>
              <a:t>28</a:t>
            </a:fld>
            <a:endParaRPr lang="en-US"/>
          </a:p>
        </p:txBody>
      </p:sp>
    </p:spTree>
    <p:extLst>
      <p:ext uri="{BB962C8B-B14F-4D97-AF65-F5344CB8AC3E}">
        <p14:creationId xmlns:p14="http://schemas.microsoft.com/office/powerpoint/2010/main" val="19597278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E0C36-665D-86A1-3FCA-C794E61AF97E}"/>
              </a:ext>
            </a:extLst>
          </p:cNvPr>
          <p:cNvSpPr>
            <a:spLocks noGrp="1"/>
          </p:cNvSpPr>
          <p:nvPr>
            <p:ph type="title"/>
          </p:nvPr>
        </p:nvSpPr>
        <p:spPr/>
        <p:txBody>
          <a:bodyPr/>
          <a:lstStyle/>
          <a:p>
            <a:r>
              <a:rPr lang="lt-LT" b="1" dirty="0"/>
              <a:t>Pedagogų etikos kodeksas:</a:t>
            </a:r>
          </a:p>
        </p:txBody>
      </p:sp>
      <p:sp>
        <p:nvSpPr>
          <p:cNvPr id="3" name="Content Placeholder 2">
            <a:extLst>
              <a:ext uri="{FF2B5EF4-FFF2-40B4-BE49-F238E27FC236}">
                <a16:creationId xmlns:a16="http://schemas.microsoft.com/office/drawing/2014/main" id="{DE9F6870-A655-13C0-A04A-FE4D2A68ABF5}"/>
              </a:ext>
            </a:extLst>
          </p:cNvPr>
          <p:cNvSpPr>
            <a:spLocks noGrp="1"/>
          </p:cNvSpPr>
          <p:nvPr>
            <p:ph idx="1"/>
          </p:nvPr>
        </p:nvSpPr>
        <p:spPr/>
        <p:txBody>
          <a:bodyPr>
            <a:normAutofit/>
          </a:bodyPr>
          <a:lstStyle/>
          <a:p>
            <a:pPr marL="216000" indent="-216000">
              <a:buFont typeface="Arial" panose="020B0604020202020204" pitchFamily="34" charset="0"/>
              <a:buChar char="•"/>
            </a:pPr>
            <a:r>
              <a:rPr lang="lt-LT" sz="2400" b="1" dirty="0"/>
              <a:t>Pagarbos principas. </a:t>
            </a:r>
            <a:r>
              <a:rPr lang="lt-LT" sz="2400" dirty="0"/>
              <a:t>Vadovaudamasis šiuo principu pedagogas pripažįsta, kad bendravimas su mokiniais, jų tėvais (globėjais, rūpintojais), kitais šeimos ir įstaigos bendruomenės nariais grindžiamas asmens orumo ir nelygstamos vertės pripažinimu bei pasitikėjimu, taip kuriant saugią, atvirą, savivertę ir kūrybiškumą skatinančią atmosferą.</a:t>
            </a:r>
          </a:p>
          <a:p>
            <a:pPr marL="0" indent="0">
              <a:buNone/>
            </a:pPr>
            <a:r>
              <a:rPr lang="lt-LT" sz="2200" dirty="0"/>
              <a:t>					(Pedagogų etikos kodekso 3 p.)  </a:t>
            </a:r>
          </a:p>
          <a:p>
            <a:pPr marL="216000" indent="-216000">
              <a:buFont typeface="Arial" panose="020B0604020202020204" pitchFamily="34" charset="0"/>
              <a:buChar char="•"/>
            </a:pPr>
            <a:endParaRPr lang="lt-LT" sz="2400" dirty="0"/>
          </a:p>
          <a:p>
            <a:pPr marL="0" indent="0">
              <a:buNone/>
            </a:pPr>
            <a:endParaRPr lang="lt-LT" sz="2400" dirty="0"/>
          </a:p>
        </p:txBody>
      </p:sp>
      <p:sp>
        <p:nvSpPr>
          <p:cNvPr id="4" name="Skaidrės numerio vietos rezervavimo ženklas 3">
            <a:extLst>
              <a:ext uri="{FF2B5EF4-FFF2-40B4-BE49-F238E27FC236}">
                <a16:creationId xmlns:a16="http://schemas.microsoft.com/office/drawing/2014/main" id="{7AD3416A-D392-39C5-9005-AEC0523069B6}"/>
              </a:ext>
            </a:extLst>
          </p:cNvPr>
          <p:cNvSpPr>
            <a:spLocks noGrp="1"/>
          </p:cNvSpPr>
          <p:nvPr>
            <p:ph type="sldNum" sz="quarter" idx="12"/>
          </p:nvPr>
        </p:nvSpPr>
        <p:spPr/>
        <p:txBody>
          <a:bodyPr/>
          <a:lstStyle/>
          <a:p>
            <a:fld id="{AAC5D395-959B-406E-8C28-9588A3E7F214}" type="slidenum">
              <a:rPr lang="en-US" smtClean="0"/>
              <a:t>29</a:t>
            </a:fld>
            <a:endParaRPr lang="en-US"/>
          </a:p>
        </p:txBody>
      </p:sp>
    </p:spTree>
    <p:extLst>
      <p:ext uri="{BB962C8B-B14F-4D97-AF65-F5344CB8AC3E}">
        <p14:creationId xmlns:p14="http://schemas.microsoft.com/office/powerpoint/2010/main" val="3565982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E0C36-665D-86A1-3FCA-C794E61AF97E}"/>
              </a:ext>
            </a:extLst>
          </p:cNvPr>
          <p:cNvSpPr>
            <a:spLocks noGrp="1"/>
          </p:cNvSpPr>
          <p:nvPr>
            <p:ph type="title"/>
          </p:nvPr>
        </p:nvSpPr>
        <p:spPr/>
        <p:txBody>
          <a:bodyPr/>
          <a:lstStyle/>
          <a:p>
            <a:r>
              <a:rPr lang="lt-LT" b="1" dirty="0"/>
              <a:t>Konsultacijos stilius:</a:t>
            </a:r>
          </a:p>
        </p:txBody>
      </p:sp>
      <p:sp>
        <p:nvSpPr>
          <p:cNvPr id="3" name="Content Placeholder 2">
            <a:extLst>
              <a:ext uri="{FF2B5EF4-FFF2-40B4-BE49-F238E27FC236}">
                <a16:creationId xmlns:a16="http://schemas.microsoft.com/office/drawing/2014/main" id="{DE9F6870-A655-13C0-A04A-FE4D2A68ABF5}"/>
              </a:ext>
            </a:extLst>
          </p:cNvPr>
          <p:cNvSpPr>
            <a:spLocks noGrp="1"/>
          </p:cNvSpPr>
          <p:nvPr>
            <p:ph idx="1"/>
          </p:nvPr>
        </p:nvSpPr>
        <p:spPr/>
        <p:txBody>
          <a:bodyPr/>
          <a:lstStyle/>
          <a:p>
            <a:pPr marL="216000" indent="-216000">
              <a:buFont typeface="Arial" panose="020B0604020202020204" pitchFamily="34" charset="0"/>
              <a:buChar char="•"/>
            </a:pPr>
            <a:r>
              <a:rPr lang="lt-LT" sz="2400" dirty="0"/>
              <a:t>Konsultacijos medžiaga parengta pagal užduotus iš anksto klausimus;</a:t>
            </a:r>
          </a:p>
          <a:p>
            <a:pPr marL="216000" indent="-216000">
              <a:buFont typeface="Arial" panose="020B0604020202020204" pitchFamily="34" charset="0"/>
              <a:buChar char="•"/>
            </a:pPr>
            <a:r>
              <a:rPr lang="lt-LT" sz="2400" dirty="0"/>
              <a:t>Ekspertų pasitarimas;</a:t>
            </a:r>
          </a:p>
          <a:p>
            <a:pPr marL="216000" indent="-216000">
              <a:buFont typeface="Arial" panose="020B0604020202020204" pitchFamily="34" charset="0"/>
              <a:buChar char="•"/>
            </a:pPr>
            <a:r>
              <a:rPr lang="lt-LT" sz="2400" dirty="0" err="1"/>
              <a:t>Repetitio</a:t>
            </a:r>
            <a:r>
              <a:rPr lang="lt-LT" sz="2400" dirty="0"/>
              <a:t> </a:t>
            </a:r>
            <a:r>
              <a:rPr lang="lt-LT" sz="2400" dirty="0" err="1"/>
              <a:t>est</a:t>
            </a:r>
            <a:r>
              <a:rPr lang="lt-LT" sz="2400" dirty="0"/>
              <a:t> </a:t>
            </a:r>
            <a:r>
              <a:rPr lang="lt-LT" sz="2400" dirty="0" err="1"/>
              <a:t>mater</a:t>
            </a:r>
            <a:r>
              <a:rPr lang="lt-LT" sz="2400" dirty="0"/>
              <a:t> </a:t>
            </a:r>
            <a:r>
              <a:rPr lang="lt-LT" sz="2400" dirty="0" err="1"/>
              <a:t>studiorum</a:t>
            </a:r>
            <a:r>
              <a:rPr lang="lt-LT" sz="2400" dirty="0"/>
              <a:t>. </a:t>
            </a:r>
          </a:p>
        </p:txBody>
      </p:sp>
    </p:spTree>
    <p:extLst>
      <p:ext uri="{BB962C8B-B14F-4D97-AF65-F5344CB8AC3E}">
        <p14:creationId xmlns:p14="http://schemas.microsoft.com/office/powerpoint/2010/main" val="32804172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E0C36-665D-86A1-3FCA-C794E61AF97E}"/>
              </a:ext>
            </a:extLst>
          </p:cNvPr>
          <p:cNvSpPr>
            <a:spLocks noGrp="1"/>
          </p:cNvSpPr>
          <p:nvPr>
            <p:ph type="title"/>
          </p:nvPr>
        </p:nvSpPr>
        <p:spPr/>
        <p:txBody>
          <a:bodyPr/>
          <a:lstStyle/>
          <a:p>
            <a:r>
              <a:rPr lang="lt-LT" b="1" dirty="0"/>
              <a:t>Darbuotojo pareiga:</a:t>
            </a:r>
          </a:p>
        </p:txBody>
      </p:sp>
      <p:sp>
        <p:nvSpPr>
          <p:cNvPr id="3" name="Content Placeholder 2">
            <a:extLst>
              <a:ext uri="{FF2B5EF4-FFF2-40B4-BE49-F238E27FC236}">
                <a16:creationId xmlns:a16="http://schemas.microsoft.com/office/drawing/2014/main" id="{DE9F6870-A655-13C0-A04A-FE4D2A68ABF5}"/>
              </a:ext>
            </a:extLst>
          </p:cNvPr>
          <p:cNvSpPr>
            <a:spLocks noGrp="1"/>
          </p:cNvSpPr>
          <p:nvPr>
            <p:ph idx="1"/>
          </p:nvPr>
        </p:nvSpPr>
        <p:spPr/>
        <p:txBody>
          <a:bodyPr>
            <a:normAutofit/>
          </a:bodyPr>
          <a:lstStyle/>
          <a:p>
            <a:pPr marL="216000" indent="-216000">
              <a:buFont typeface="Arial" panose="020B0604020202020204" pitchFamily="34" charset="0"/>
              <a:buChar char="•"/>
            </a:pPr>
            <a:r>
              <a:rPr lang="lt-LT" sz="2400" dirty="0"/>
              <a:t>Kiekvieno darbuotojo pareiga yra vykdyti įmonės darbuotojų saugos ir sveikatos norminių dokumentų reikalavimus ir darbuotojų saugos ir sveikatos norminių teisės aktų reikalavimus, su kuriais jie supažindinti ir apmokyti juos vykdyti, ir </a:t>
            </a:r>
            <a:r>
              <a:rPr lang="lt-LT" sz="2400" b="1" dirty="0"/>
              <a:t>kaip galima labiau rūpintis savo ir kitų darbuotojų sauga ir sveikata remiantis savo žiniomis </a:t>
            </a:r>
            <a:r>
              <a:rPr lang="lt-LT" sz="2400" dirty="0"/>
              <a:t>ir vadovaujantis padalinio vadovo, darbdaviui atstovaujančio asmens duotais nurodymais. </a:t>
            </a:r>
          </a:p>
          <a:p>
            <a:pPr marL="0" indent="0">
              <a:buNone/>
            </a:pPr>
            <a:r>
              <a:rPr lang="lt-LT" sz="2400" dirty="0"/>
              <a:t>			(Darbuotojų saugos ir sveikatos įstatymo 33 str. 1 d.) </a:t>
            </a:r>
          </a:p>
          <a:p>
            <a:pPr marL="216000" indent="-216000">
              <a:buFont typeface="Arial" panose="020B0604020202020204" pitchFamily="34" charset="0"/>
              <a:buChar char="•"/>
            </a:pPr>
            <a:endParaRPr lang="lt-LT" sz="2400" dirty="0"/>
          </a:p>
          <a:p>
            <a:pPr marL="0" indent="0">
              <a:buNone/>
            </a:pPr>
            <a:endParaRPr lang="lt-LT" sz="2400" dirty="0"/>
          </a:p>
        </p:txBody>
      </p:sp>
      <p:sp>
        <p:nvSpPr>
          <p:cNvPr id="4" name="Skaidrės numerio vietos rezervavimo ženklas 3">
            <a:extLst>
              <a:ext uri="{FF2B5EF4-FFF2-40B4-BE49-F238E27FC236}">
                <a16:creationId xmlns:a16="http://schemas.microsoft.com/office/drawing/2014/main" id="{8E9F608E-265C-AA4D-47FA-C97D704413BA}"/>
              </a:ext>
            </a:extLst>
          </p:cNvPr>
          <p:cNvSpPr>
            <a:spLocks noGrp="1"/>
          </p:cNvSpPr>
          <p:nvPr>
            <p:ph type="sldNum" sz="quarter" idx="12"/>
          </p:nvPr>
        </p:nvSpPr>
        <p:spPr/>
        <p:txBody>
          <a:bodyPr/>
          <a:lstStyle/>
          <a:p>
            <a:fld id="{AAC5D395-959B-406E-8C28-9588A3E7F214}" type="slidenum">
              <a:rPr lang="en-US" smtClean="0"/>
              <a:t>30</a:t>
            </a:fld>
            <a:endParaRPr lang="en-US"/>
          </a:p>
        </p:txBody>
      </p:sp>
    </p:spTree>
    <p:extLst>
      <p:ext uri="{BB962C8B-B14F-4D97-AF65-F5344CB8AC3E}">
        <p14:creationId xmlns:p14="http://schemas.microsoft.com/office/powerpoint/2010/main" val="28494499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E0C36-665D-86A1-3FCA-C794E61AF97E}"/>
              </a:ext>
            </a:extLst>
          </p:cNvPr>
          <p:cNvSpPr>
            <a:spLocks noGrp="1"/>
          </p:cNvSpPr>
          <p:nvPr>
            <p:ph type="title"/>
          </p:nvPr>
        </p:nvSpPr>
        <p:spPr/>
        <p:txBody>
          <a:bodyPr>
            <a:normAutofit/>
          </a:bodyPr>
          <a:lstStyle/>
          <a:p>
            <a:r>
              <a:rPr lang="lt-LT" b="1" dirty="0"/>
              <a:t>Netinkamas elgesys darbe:</a:t>
            </a:r>
          </a:p>
        </p:txBody>
      </p:sp>
      <p:sp>
        <p:nvSpPr>
          <p:cNvPr id="3" name="Content Placeholder 2">
            <a:extLst>
              <a:ext uri="{FF2B5EF4-FFF2-40B4-BE49-F238E27FC236}">
                <a16:creationId xmlns:a16="http://schemas.microsoft.com/office/drawing/2014/main" id="{DE9F6870-A655-13C0-A04A-FE4D2A68ABF5}"/>
              </a:ext>
            </a:extLst>
          </p:cNvPr>
          <p:cNvSpPr>
            <a:spLocks noGrp="1"/>
          </p:cNvSpPr>
          <p:nvPr>
            <p:ph idx="1"/>
          </p:nvPr>
        </p:nvSpPr>
        <p:spPr/>
        <p:txBody>
          <a:bodyPr>
            <a:normAutofit/>
          </a:bodyPr>
          <a:lstStyle/>
          <a:p>
            <a:pPr marL="216000" indent="-216000">
              <a:buFont typeface="Arial" panose="020B0604020202020204" pitchFamily="34" charset="0"/>
              <a:buChar char="•"/>
            </a:pPr>
            <a:r>
              <a:rPr lang="lt-LT" sz="2400" dirty="0"/>
              <a:t>Aplinkybės, susijusios su darbuotojo netinkamu elgesiu darbe, suprantamos kaip darbuotojo nepagrįsti konfliktai su bendradarbiais, elgesys, kuriantis įtampą tarp darbuotojų, psichologinio diskomforto kolektyve sukūrimas, pažiūrų, nesuderinamų su dirbamu darbu ar visuomenės moralės normomis, demonstravimas, profesinės etikos reikalavimų ignoravimas, disciplinos, motyvacijos trūkumas ir panašiai.</a:t>
            </a:r>
          </a:p>
          <a:p>
            <a:pPr marL="0" indent="0">
              <a:buNone/>
            </a:pPr>
            <a:r>
              <a:rPr lang="lt-LT" sz="2400" dirty="0"/>
              <a:t>	</a:t>
            </a:r>
            <a:r>
              <a:rPr lang="lt-LT" sz="2200" dirty="0"/>
              <a:t>(LAT Civilinių bylų skyriaus teisėjų kolegijos 2011 m. rugsėjo 13 d. nutartis    	civilinėje byloje Nr. 3K-3-346/2011; 2015 m. vasario 23 d. nutartis 	civilinėje bylioje Nr. 3K-3-48/2015).</a:t>
            </a:r>
          </a:p>
          <a:p>
            <a:pPr marL="0" indent="0">
              <a:buNone/>
            </a:pPr>
            <a:endParaRPr lang="lt-LT" sz="2400" dirty="0"/>
          </a:p>
        </p:txBody>
      </p:sp>
      <p:sp>
        <p:nvSpPr>
          <p:cNvPr id="4" name="Skaidrės numerio vietos rezervavimo ženklas 3">
            <a:extLst>
              <a:ext uri="{FF2B5EF4-FFF2-40B4-BE49-F238E27FC236}">
                <a16:creationId xmlns:a16="http://schemas.microsoft.com/office/drawing/2014/main" id="{B96BEA65-7D58-DEC4-23EB-7C87CA69213F}"/>
              </a:ext>
            </a:extLst>
          </p:cNvPr>
          <p:cNvSpPr>
            <a:spLocks noGrp="1"/>
          </p:cNvSpPr>
          <p:nvPr>
            <p:ph type="sldNum" sz="quarter" idx="12"/>
          </p:nvPr>
        </p:nvSpPr>
        <p:spPr/>
        <p:txBody>
          <a:bodyPr/>
          <a:lstStyle/>
          <a:p>
            <a:fld id="{AAC5D395-959B-406E-8C28-9588A3E7F214}" type="slidenum">
              <a:rPr lang="en-US" smtClean="0"/>
              <a:t>31</a:t>
            </a:fld>
            <a:endParaRPr lang="en-US"/>
          </a:p>
        </p:txBody>
      </p:sp>
    </p:spTree>
    <p:extLst>
      <p:ext uri="{BB962C8B-B14F-4D97-AF65-F5344CB8AC3E}">
        <p14:creationId xmlns:p14="http://schemas.microsoft.com/office/powerpoint/2010/main" val="9313750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DEEE1E-D9CC-244A-76E4-4C361DB6C12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A00C8E0-71B5-6C53-3F2A-587A5B54513D}"/>
              </a:ext>
            </a:extLst>
          </p:cNvPr>
          <p:cNvSpPr>
            <a:spLocks noGrp="1"/>
          </p:cNvSpPr>
          <p:nvPr>
            <p:ph type="title"/>
          </p:nvPr>
        </p:nvSpPr>
        <p:spPr/>
        <p:txBody>
          <a:bodyPr/>
          <a:lstStyle/>
          <a:p>
            <a:r>
              <a:rPr lang="lt-LT" b="1" noProof="0" dirty="0"/>
              <a:t>Pavaldumas darbdaviui:</a:t>
            </a:r>
          </a:p>
        </p:txBody>
      </p:sp>
      <p:sp>
        <p:nvSpPr>
          <p:cNvPr id="3" name="Content Placeholder 2">
            <a:extLst>
              <a:ext uri="{FF2B5EF4-FFF2-40B4-BE49-F238E27FC236}">
                <a16:creationId xmlns:a16="http://schemas.microsoft.com/office/drawing/2014/main" id="{A15FB087-7DAB-3E0F-E0ED-E7FF0602CED6}"/>
              </a:ext>
            </a:extLst>
          </p:cNvPr>
          <p:cNvSpPr>
            <a:spLocks noGrp="1"/>
          </p:cNvSpPr>
          <p:nvPr>
            <p:ph idx="1"/>
          </p:nvPr>
        </p:nvSpPr>
        <p:spPr/>
        <p:txBody>
          <a:bodyPr>
            <a:normAutofit/>
          </a:bodyPr>
          <a:lstStyle/>
          <a:p>
            <a:pPr marL="216000" indent="-216000">
              <a:buFont typeface="Arial" panose="020B0604020202020204" pitchFamily="34" charset="0"/>
              <a:buChar char="•"/>
            </a:pPr>
            <a:r>
              <a:rPr lang="lt-LT" sz="2600" dirty="0"/>
              <a:t>Darbo sutartis − darbuotojo ir darbdavio susitarimas, pagal kurį darbuotojas įsipareigoja būdamas pavaldus darbdaviui ir jo naudai atlikti darbo funkciją, o darbdavys įsipareigoja už tai mokėti darbo užmokestį.</a:t>
            </a:r>
          </a:p>
          <a:p>
            <a:pPr marL="216000" indent="-216000">
              <a:buFont typeface="Arial" panose="020B0604020202020204" pitchFamily="34" charset="0"/>
              <a:buChar char="•"/>
            </a:pPr>
            <a:r>
              <a:rPr lang="lt-LT" sz="2600" dirty="0"/>
              <a:t>Pavaldumas darbdaviui reiškia darbo funkcijos atlikimą, kai darbdavys turi teisę kontroliuoti ar vadovauti tiek visam darbo procesui, tiek ir jo daliai, o darbuotojas paklūsta darbdavio nurodymams ar darbovietėje galiojančiai tvarkai.</a:t>
            </a:r>
          </a:p>
          <a:p>
            <a:pPr marL="0" indent="0">
              <a:buNone/>
            </a:pPr>
            <a:r>
              <a:rPr lang="lt-LT" sz="2400" dirty="0"/>
              <a:t> </a:t>
            </a:r>
            <a:r>
              <a:rPr lang="lt-LT" sz="2200" dirty="0"/>
              <a:t>						(DK 32 str. 1 ir 2 d.) </a:t>
            </a:r>
          </a:p>
          <a:p>
            <a:pPr marL="216000" indent="-216000">
              <a:buFont typeface="Arial" panose="020B0604020202020204" pitchFamily="34" charset="0"/>
              <a:buChar char="•"/>
            </a:pPr>
            <a:endParaRPr lang="lt-LT" sz="2400" dirty="0"/>
          </a:p>
          <a:p>
            <a:pPr marL="0" indent="0">
              <a:buNone/>
            </a:pPr>
            <a:endParaRPr lang="lt-LT" sz="2400" dirty="0"/>
          </a:p>
        </p:txBody>
      </p:sp>
      <p:sp>
        <p:nvSpPr>
          <p:cNvPr id="4" name="Skaidrės numerio vietos rezervavimo ženklas 3">
            <a:extLst>
              <a:ext uri="{FF2B5EF4-FFF2-40B4-BE49-F238E27FC236}">
                <a16:creationId xmlns:a16="http://schemas.microsoft.com/office/drawing/2014/main" id="{6D653105-AFAC-2B83-B4B0-8B6C485024DF}"/>
              </a:ext>
            </a:extLst>
          </p:cNvPr>
          <p:cNvSpPr>
            <a:spLocks noGrp="1"/>
          </p:cNvSpPr>
          <p:nvPr>
            <p:ph type="sldNum" sz="quarter" idx="12"/>
          </p:nvPr>
        </p:nvSpPr>
        <p:spPr/>
        <p:txBody>
          <a:bodyPr/>
          <a:lstStyle/>
          <a:p>
            <a:fld id="{AAC5D395-959B-406E-8C28-9588A3E7F214}" type="slidenum">
              <a:rPr lang="en-US" smtClean="0"/>
              <a:t>32</a:t>
            </a:fld>
            <a:endParaRPr lang="en-US"/>
          </a:p>
        </p:txBody>
      </p:sp>
    </p:spTree>
    <p:extLst>
      <p:ext uri="{BB962C8B-B14F-4D97-AF65-F5344CB8AC3E}">
        <p14:creationId xmlns:p14="http://schemas.microsoft.com/office/powerpoint/2010/main" val="18902368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E0C36-665D-86A1-3FCA-C794E61AF97E}"/>
              </a:ext>
            </a:extLst>
          </p:cNvPr>
          <p:cNvSpPr>
            <a:spLocks noGrp="1"/>
          </p:cNvSpPr>
          <p:nvPr>
            <p:ph type="title"/>
          </p:nvPr>
        </p:nvSpPr>
        <p:spPr/>
        <p:txBody>
          <a:bodyPr>
            <a:normAutofit/>
          </a:bodyPr>
          <a:lstStyle/>
          <a:p>
            <a:r>
              <a:rPr lang="lt-LT" b="1" dirty="0"/>
              <a:t>Šiurkštus darbo pareigų pažeidimas:</a:t>
            </a:r>
          </a:p>
        </p:txBody>
      </p:sp>
      <p:sp>
        <p:nvSpPr>
          <p:cNvPr id="3" name="Content Placeholder 2">
            <a:extLst>
              <a:ext uri="{FF2B5EF4-FFF2-40B4-BE49-F238E27FC236}">
                <a16:creationId xmlns:a16="http://schemas.microsoft.com/office/drawing/2014/main" id="{DE9F6870-A655-13C0-A04A-FE4D2A68ABF5}"/>
              </a:ext>
            </a:extLst>
          </p:cNvPr>
          <p:cNvSpPr>
            <a:spLocks noGrp="1"/>
          </p:cNvSpPr>
          <p:nvPr>
            <p:ph idx="1"/>
          </p:nvPr>
        </p:nvSpPr>
        <p:spPr/>
        <p:txBody>
          <a:bodyPr>
            <a:normAutofit lnSpcReduction="10000"/>
          </a:bodyPr>
          <a:lstStyle/>
          <a:p>
            <a:pPr marL="216000" indent="-216000">
              <a:buFont typeface="Arial" panose="020B0604020202020204" pitchFamily="34" charset="0"/>
              <a:buChar char="•"/>
            </a:pPr>
            <a:r>
              <a:rPr lang="lt-LT" dirty="0"/>
              <a:t>Darbdavys turi teisę nutraukti darbo sutartį be įspėjimo ir nemokėti išeitinės išmokos, jeigu darbuotojas dėl savo kalto veikimo ar neveikimo padaro pareigų, kurias nustato darbo teisės normos ar darbo sutartis, pažeidimą.</a:t>
            </a:r>
          </a:p>
          <a:p>
            <a:pPr marL="0" indent="0">
              <a:buNone/>
            </a:pPr>
            <a:r>
              <a:rPr lang="lt-LT" b="1" dirty="0"/>
              <a:t>   Priežastis nutraukti darbo sutartį gali būti:</a:t>
            </a:r>
          </a:p>
          <a:p>
            <a:pPr marL="216000" indent="-216000">
              <a:buFont typeface="Arial" panose="020B0604020202020204" pitchFamily="34" charset="0"/>
              <a:buChar char="•"/>
            </a:pPr>
            <a:r>
              <a:rPr lang="lt-LT" dirty="0"/>
              <a:t>šiurkštus darbuotojo darbo pareigų pažeidimas;	</a:t>
            </a:r>
            <a:endParaRPr lang="en-US" dirty="0"/>
          </a:p>
          <a:p>
            <a:pPr marL="0" indent="0">
              <a:buNone/>
            </a:pPr>
            <a:r>
              <a:rPr lang="lt-LT" b="1" dirty="0"/>
              <a:t>   Šiurkščiu darbo pareigų pažeidimu gali būti laikomas:</a:t>
            </a:r>
            <a:endParaRPr lang="en-US" b="1" dirty="0"/>
          </a:p>
          <a:p>
            <a:pPr marL="216000" indent="-216000">
              <a:buFont typeface="Arial" panose="020B0604020202020204" pitchFamily="34" charset="0"/>
              <a:buChar char="•"/>
            </a:pPr>
            <a:r>
              <a:rPr lang="lt-LT" dirty="0"/>
              <a:t>smurtas ar priekabiavimas, įskaitant psichologinį smurtą ir smurtą ar priekabiavimą dėl lyties (smurtas ar priekabiavimas, nukreiptas prieš asmenis dėl jų lyties arba neproporcingai paveikiantis tam tikros lyties asmenis, įskaitant seksualinį priekabiavimą), diskriminacinio pobūdžio veiksmai ar garbės ir orumo pažeidimas kitų darbuotojų ar trečiųjų asmenų atžvilgiu darbo metu ar darbo vietoje</a:t>
            </a:r>
            <a:endParaRPr lang="en-US" dirty="0"/>
          </a:p>
          <a:p>
            <a:pPr marL="0" indent="0">
              <a:buNone/>
            </a:pPr>
            <a:r>
              <a:rPr lang="en-US" dirty="0"/>
              <a:t>	</a:t>
            </a:r>
            <a:r>
              <a:rPr lang="lt-LT" dirty="0"/>
              <a:t>					</a:t>
            </a:r>
            <a:r>
              <a:rPr lang="en-US" dirty="0"/>
              <a:t>(</a:t>
            </a:r>
            <a:r>
              <a:rPr lang="lt-LT" dirty="0"/>
              <a:t>DK 58 str. 1 d., 2 d., 1 p. 3 d. 3 p.)</a:t>
            </a:r>
          </a:p>
          <a:p>
            <a:pPr marL="0" indent="0">
              <a:buNone/>
            </a:pPr>
            <a:endParaRPr lang="lt-LT" sz="2400" dirty="0"/>
          </a:p>
          <a:p>
            <a:pPr marL="0" indent="0">
              <a:buNone/>
            </a:pPr>
            <a:endParaRPr lang="lt-LT" sz="2400" dirty="0"/>
          </a:p>
        </p:txBody>
      </p:sp>
      <p:sp>
        <p:nvSpPr>
          <p:cNvPr id="4" name="Skaidrės numerio vietos rezervavimo ženklas 3">
            <a:extLst>
              <a:ext uri="{FF2B5EF4-FFF2-40B4-BE49-F238E27FC236}">
                <a16:creationId xmlns:a16="http://schemas.microsoft.com/office/drawing/2014/main" id="{D354877B-4DBB-547E-758C-02F8C8FD19DF}"/>
              </a:ext>
            </a:extLst>
          </p:cNvPr>
          <p:cNvSpPr>
            <a:spLocks noGrp="1"/>
          </p:cNvSpPr>
          <p:nvPr>
            <p:ph type="sldNum" sz="quarter" idx="12"/>
          </p:nvPr>
        </p:nvSpPr>
        <p:spPr/>
        <p:txBody>
          <a:bodyPr/>
          <a:lstStyle/>
          <a:p>
            <a:fld id="{AAC5D395-959B-406E-8C28-9588A3E7F214}" type="slidenum">
              <a:rPr lang="en-US" smtClean="0"/>
              <a:t>33</a:t>
            </a:fld>
            <a:endParaRPr lang="en-US"/>
          </a:p>
        </p:txBody>
      </p:sp>
    </p:spTree>
    <p:extLst>
      <p:ext uri="{BB962C8B-B14F-4D97-AF65-F5344CB8AC3E}">
        <p14:creationId xmlns:p14="http://schemas.microsoft.com/office/powerpoint/2010/main" val="41949147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55002D-9528-FFDA-5CEA-0E9503A1874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81A801B-E370-F686-2880-261F378ED2F4}"/>
              </a:ext>
            </a:extLst>
          </p:cNvPr>
          <p:cNvSpPr>
            <a:spLocks noGrp="1"/>
          </p:cNvSpPr>
          <p:nvPr>
            <p:ph type="title"/>
          </p:nvPr>
        </p:nvSpPr>
        <p:spPr/>
        <p:txBody>
          <a:bodyPr>
            <a:normAutofit/>
          </a:bodyPr>
          <a:lstStyle/>
          <a:p>
            <a:r>
              <a:rPr lang="lt-LT" b="1" dirty="0"/>
              <a:t>Teisė dirbti mokytoju:</a:t>
            </a:r>
          </a:p>
        </p:txBody>
      </p:sp>
      <p:sp>
        <p:nvSpPr>
          <p:cNvPr id="3" name="Content Placeholder 2">
            <a:extLst>
              <a:ext uri="{FF2B5EF4-FFF2-40B4-BE49-F238E27FC236}">
                <a16:creationId xmlns:a16="http://schemas.microsoft.com/office/drawing/2014/main" id="{FBD6C81C-BF64-4DA2-4AF5-D17E4781A588}"/>
              </a:ext>
            </a:extLst>
          </p:cNvPr>
          <p:cNvSpPr>
            <a:spLocks noGrp="1"/>
          </p:cNvSpPr>
          <p:nvPr>
            <p:ph idx="1"/>
          </p:nvPr>
        </p:nvSpPr>
        <p:spPr/>
        <p:txBody>
          <a:bodyPr>
            <a:normAutofit/>
          </a:bodyPr>
          <a:lstStyle/>
          <a:p>
            <a:pPr marL="0" indent="0">
              <a:buNone/>
            </a:pPr>
            <a:r>
              <a:rPr lang="lt-LT" sz="2600" dirty="0"/>
              <a:t>   </a:t>
            </a:r>
            <a:r>
              <a:rPr lang="it-IT" sz="2600" dirty="0"/>
              <a:t>Mokytoju negali dirbti asmuo:</a:t>
            </a:r>
            <a:endParaRPr lang="lt-LT" sz="2600" dirty="0"/>
          </a:p>
          <a:p>
            <a:pPr marL="216000" indent="-216000">
              <a:buFont typeface="Arial" panose="020B0604020202020204" pitchFamily="34" charset="0"/>
              <a:buChar char="•"/>
            </a:pPr>
            <a:r>
              <a:rPr lang="lt-LT" sz="2600" dirty="0"/>
              <a:t>kuris pagal Švietimo įstatymo 5</a:t>
            </a:r>
            <a:r>
              <a:rPr lang="lt-LT" sz="2600" baseline="48000" dirty="0"/>
              <a:t>1</a:t>
            </a:r>
            <a:r>
              <a:rPr lang="lt-LT" sz="2600" dirty="0"/>
              <a:t> straipsnį negali būti laikomas nepriekaištingos reputacijos.</a:t>
            </a:r>
          </a:p>
          <a:p>
            <a:pPr marL="216000" indent="-216000">
              <a:buFont typeface="Arial" panose="020B0604020202020204" pitchFamily="34" charset="0"/>
              <a:buChar char="•"/>
            </a:pPr>
            <a:endParaRPr lang="lt-LT" sz="2600" dirty="0"/>
          </a:p>
          <a:p>
            <a:pPr marL="0" indent="0">
              <a:buNone/>
            </a:pPr>
            <a:r>
              <a:rPr lang="lt-LT" sz="2400" dirty="0"/>
              <a:t>					(LR švietimo įstatymo 49 str. 8 d. ir 2 p.)</a:t>
            </a:r>
          </a:p>
          <a:p>
            <a:pPr marL="0" indent="0">
              <a:buNone/>
            </a:pPr>
            <a:endParaRPr lang="lt-LT" sz="2400" dirty="0"/>
          </a:p>
        </p:txBody>
      </p:sp>
      <p:sp>
        <p:nvSpPr>
          <p:cNvPr id="4" name="Skaidrės numerio vietos rezervavimo ženklas 3">
            <a:extLst>
              <a:ext uri="{FF2B5EF4-FFF2-40B4-BE49-F238E27FC236}">
                <a16:creationId xmlns:a16="http://schemas.microsoft.com/office/drawing/2014/main" id="{FA67D1CB-1D05-2C8F-E41F-401E728449B4}"/>
              </a:ext>
            </a:extLst>
          </p:cNvPr>
          <p:cNvSpPr>
            <a:spLocks noGrp="1"/>
          </p:cNvSpPr>
          <p:nvPr>
            <p:ph type="sldNum" sz="quarter" idx="12"/>
          </p:nvPr>
        </p:nvSpPr>
        <p:spPr/>
        <p:txBody>
          <a:bodyPr/>
          <a:lstStyle/>
          <a:p>
            <a:fld id="{AAC5D395-959B-406E-8C28-9588A3E7F214}" type="slidenum">
              <a:rPr lang="en-US" smtClean="0"/>
              <a:t>34</a:t>
            </a:fld>
            <a:endParaRPr lang="en-US"/>
          </a:p>
        </p:txBody>
      </p:sp>
    </p:spTree>
    <p:extLst>
      <p:ext uri="{BB962C8B-B14F-4D97-AF65-F5344CB8AC3E}">
        <p14:creationId xmlns:p14="http://schemas.microsoft.com/office/powerpoint/2010/main" val="6191524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E2327F-2424-CA4E-5D8B-1EA7C27C5FC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2BB2208-B456-4B38-D87B-A6D7BC8EA544}"/>
              </a:ext>
            </a:extLst>
          </p:cNvPr>
          <p:cNvSpPr>
            <a:spLocks noGrp="1"/>
          </p:cNvSpPr>
          <p:nvPr>
            <p:ph type="title"/>
          </p:nvPr>
        </p:nvSpPr>
        <p:spPr/>
        <p:txBody>
          <a:bodyPr>
            <a:normAutofit/>
          </a:bodyPr>
          <a:lstStyle/>
          <a:p>
            <a:r>
              <a:rPr lang="lt-LT" b="1" dirty="0"/>
              <a:t>Nepriekaištinga reputacija:</a:t>
            </a:r>
          </a:p>
        </p:txBody>
      </p:sp>
      <p:sp>
        <p:nvSpPr>
          <p:cNvPr id="3" name="Content Placeholder 2">
            <a:extLst>
              <a:ext uri="{FF2B5EF4-FFF2-40B4-BE49-F238E27FC236}">
                <a16:creationId xmlns:a16="http://schemas.microsoft.com/office/drawing/2014/main" id="{37E9494C-28E8-FE45-CAF5-532A42CC6BA7}"/>
              </a:ext>
            </a:extLst>
          </p:cNvPr>
          <p:cNvSpPr>
            <a:spLocks noGrp="1"/>
          </p:cNvSpPr>
          <p:nvPr>
            <p:ph idx="1"/>
          </p:nvPr>
        </p:nvSpPr>
        <p:spPr/>
        <p:txBody>
          <a:bodyPr>
            <a:normAutofit/>
          </a:bodyPr>
          <a:lstStyle/>
          <a:p>
            <a:pPr marL="216000" indent="-216000">
              <a:buFont typeface="Arial" panose="020B0604020202020204" pitchFamily="34" charset="0"/>
              <a:buChar char="•"/>
            </a:pPr>
            <a:r>
              <a:rPr lang="lt-LT" sz="2600" dirty="0"/>
              <a:t>Asmuo negali būti laikomas nepriekaištingos reputacijos, jeigu yra bent viena iš šių sąlygų:</a:t>
            </a:r>
          </a:p>
          <a:p>
            <a:pPr marL="216000" indent="-216000">
              <a:buFont typeface="Arial" panose="020B0604020202020204" pitchFamily="34" charset="0"/>
              <a:buChar char="•"/>
            </a:pPr>
            <a:r>
              <a:rPr lang="lt-LT" sz="2600" dirty="0"/>
              <a:t>jis buvo atleistas iš pareigų už tarnybinį nusižengimą ar iš darbo už darbo pareigų ar darbo drausmės pažeidimą ir nuo atleidimo iš pareigų ar darbo nepraėjo 3 metai;</a:t>
            </a:r>
          </a:p>
          <a:p>
            <a:pPr marL="216000" indent="-216000">
              <a:buFont typeface="Arial" panose="020B0604020202020204" pitchFamily="34" charset="0"/>
              <a:buChar char="•"/>
            </a:pPr>
            <a:r>
              <a:rPr lang="lt-LT" sz="2600" dirty="0"/>
              <a:t>jis savo elgesiu ir (ar) veikla pažeidė švietimo, mokslo ir sporto ministro patvirtinto Pedagogų etikos kodekso reikalavimus ir po pažeidimo nustatymo nėra praėję vieni metai. </a:t>
            </a:r>
          </a:p>
          <a:p>
            <a:pPr marL="0" indent="0">
              <a:buNone/>
            </a:pPr>
            <a:r>
              <a:rPr lang="lt-LT" sz="2400" dirty="0"/>
              <a:t>					(LR švietimo įstatymo 5</a:t>
            </a:r>
            <a:r>
              <a:rPr lang="lt-LT" sz="2400" baseline="30000" dirty="0"/>
              <a:t>1</a:t>
            </a:r>
            <a:r>
              <a:rPr lang="lt-LT" sz="2400" dirty="0"/>
              <a:t> str. 2 ir 4 p.)</a:t>
            </a:r>
          </a:p>
          <a:p>
            <a:pPr marL="0" indent="0">
              <a:buNone/>
            </a:pPr>
            <a:endParaRPr lang="lt-LT" sz="2400" dirty="0"/>
          </a:p>
        </p:txBody>
      </p:sp>
      <p:sp>
        <p:nvSpPr>
          <p:cNvPr id="4" name="Skaidrės numerio vietos rezervavimo ženklas 3">
            <a:extLst>
              <a:ext uri="{FF2B5EF4-FFF2-40B4-BE49-F238E27FC236}">
                <a16:creationId xmlns:a16="http://schemas.microsoft.com/office/drawing/2014/main" id="{63A4C8E1-BD6B-55AF-AB02-7E9C76A7DDF7}"/>
              </a:ext>
            </a:extLst>
          </p:cNvPr>
          <p:cNvSpPr>
            <a:spLocks noGrp="1"/>
          </p:cNvSpPr>
          <p:nvPr>
            <p:ph type="sldNum" sz="quarter" idx="12"/>
          </p:nvPr>
        </p:nvSpPr>
        <p:spPr/>
        <p:txBody>
          <a:bodyPr/>
          <a:lstStyle/>
          <a:p>
            <a:fld id="{AAC5D395-959B-406E-8C28-9588A3E7F214}" type="slidenum">
              <a:rPr lang="en-US" smtClean="0"/>
              <a:t>35</a:t>
            </a:fld>
            <a:endParaRPr lang="en-US"/>
          </a:p>
        </p:txBody>
      </p:sp>
    </p:spTree>
    <p:extLst>
      <p:ext uri="{BB962C8B-B14F-4D97-AF65-F5344CB8AC3E}">
        <p14:creationId xmlns:p14="http://schemas.microsoft.com/office/powerpoint/2010/main" val="4303284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6A2719-9418-6B56-C388-8D0F2943F2C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FBFF10A-A7FD-8264-DD00-22F72C918990}"/>
              </a:ext>
            </a:extLst>
          </p:cNvPr>
          <p:cNvSpPr>
            <a:spLocks noGrp="1"/>
          </p:cNvSpPr>
          <p:nvPr>
            <p:ph type="title"/>
          </p:nvPr>
        </p:nvSpPr>
        <p:spPr/>
        <p:txBody>
          <a:bodyPr>
            <a:noAutofit/>
          </a:bodyPr>
          <a:lstStyle/>
          <a:p>
            <a:r>
              <a:rPr lang="lt-LT" sz="4400" b="1" dirty="0"/>
              <a:t>Citata:</a:t>
            </a:r>
          </a:p>
        </p:txBody>
      </p:sp>
      <p:sp>
        <p:nvSpPr>
          <p:cNvPr id="3" name="Content Placeholder 2">
            <a:extLst>
              <a:ext uri="{FF2B5EF4-FFF2-40B4-BE49-F238E27FC236}">
                <a16:creationId xmlns:a16="http://schemas.microsoft.com/office/drawing/2014/main" id="{201EE0F1-F23D-B468-0580-B662D561E287}"/>
              </a:ext>
            </a:extLst>
          </p:cNvPr>
          <p:cNvSpPr>
            <a:spLocks noGrp="1"/>
          </p:cNvSpPr>
          <p:nvPr>
            <p:ph idx="1"/>
          </p:nvPr>
        </p:nvSpPr>
        <p:spPr/>
        <p:txBody>
          <a:bodyPr>
            <a:normAutofit/>
          </a:bodyPr>
          <a:lstStyle/>
          <a:p>
            <a:pPr marL="0" indent="0">
              <a:lnSpc>
                <a:spcPct val="110000"/>
              </a:lnSpc>
              <a:spcBef>
                <a:spcPts val="600"/>
              </a:spcBef>
              <a:spcAft>
                <a:spcPts val="0"/>
              </a:spcAft>
              <a:buNone/>
            </a:pPr>
            <a:r>
              <a:rPr lang="lt-LT" sz="3200" dirty="0"/>
              <a:t>	</a:t>
            </a:r>
            <a:r>
              <a:rPr lang="en-US" sz="3200" dirty="0"/>
              <a:t>“</a:t>
            </a:r>
            <a:r>
              <a:rPr lang="lt-LT" sz="3200" dirty="0"/>
              <a:t>Romai,</a:t>
            </a:r>
            <a:r>
              <a:rPr lang="en-US" sz="3200" dirty="0"/>
              <a:t> </a:t>
            </a:r>
            <a:r>
              <a:rPr lang="lt-LT" sz="3200" dirty="0"/>
              <a:t>pavargau ... negaliu normaliai dirbti,</a:t>
            </a:r>
            <a:r>
              <a:rPr lang="en-US" sz="3200" dirty="0"/>
              <a:t> </a:t>
            </a:r>
            <a:r>
              <a:rPr lang="lt-LT" sz="3200" dirty="0"/>
              <a:t>vis problemų sprendimai, kurias sukelia kažkokios neadekvačios profesinės sąjungos veikėjos, kurioms nieko švento nėra.</a:t>
            </a:r>
            <a:r>
              <a:rPr lang="en-US" sz="3200" dirty="0"/>
              <a:t>.</a:t>
            </a:r>
            <a:r>
              <a:rPr lang="lt-LT" sz="3200" dirty="0"/>
              <a:t>.„</a:t>
            </a:r>
          </a:p>
          <a:p>
            <a:pPr marL="0" indent="0">
              <a:lnSpc>
                <a:spcPct val="110000"/>
              </a:lnSpc>
              <a:spcBef>
                <a:spcPts val="600"/>
              </a:spcBef>
              <a:spcAft>
                <a:spcPts val="0"/>
              </a:spcAft>
              <a:buNone/>
            </a:pPr>
            <a:r>
              <a:rPr lang="lt-LT" sz="3200" dirty="0"/>
              <a:t>			</a:t>
            </a:r>
            <a:r>
              <a:rPr lang="lt-LT" sz="2400" dirty="0"/>
              <a:t>(Iš susirašinėjimo su vienos švietimo įstaigos vadove)</a:t>
            </a:r>
          </a:p>
          <a:p>
            <a:pPr marL="0" indent="0">
              <a:buNone/>
            </a:pPr>
            <a:endParaRPr lang="lt-LT" sz="2400" dirty="0"/>
          </a:p>
        </p:txBody>
      </p:sp>
      <p:sp>
        <p:nvSpPr>
          <p:cNvPr id="6" name="Skaidrės numerio vietos rezervavimo ženklas 5">
            <a:extLst>
              <a:ext uri="{FF2B5EF4-FFF2-40B4-BE49-F238E27FC236}">
                <a16:creationId xmlns:a16="http://schemas.microsoft.com/office/drawing/2014/main" id="{D80BA9C3-4BCA-5D27-7BC1-2961C905C8EF}"/>
              </a:ext>
            </a:extLst>
          </p:cNvPr>
          <p:cNvSpPr>
            <a:spLocks noGrp="1"/>
          </p:cNvSpPr>
          <p:nvPr>
            <p:ph type="sldNum" sz="quarter" idx="12"/>
          </p:nvPr>
        </p:nvSpPr>
        <p:spPr/>
        <p:txBody>
          <a:bodyPr/>
          <a:lstStyle/>
          <a:p>
            <a:fld id="{984D9126-9CBE-4358-AD4F-0B76ABB0A4E6}" type="slidenum">
              <a:rPr lang="en-US" smtClean="0"/>
              <a:t>36</a:t>
            </a:fld>
            <a:endParaRPr lang="en-US"/>
          </a:p>
        </p:txBody>
      </p:sp>
    </p:spTree>
    <p:extLst>
      <p:ext uri="{BB962C8B-B14F-4D97-AF65-F5344CB8AC3E}">
        <p14:creationId xmlns:p14="http://schemas.microsoft.com/office/powerpoint/2010/main" val="14189523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E0C36-665D-86A1-3FCA-C794E61AF97E}"/>
              </a:ext>
            </a:extLst>
          </p:cNvPr>
          <p:cNvSpPr>
            <a:spLocks noGrp="1"/>
          </p:cNvSpPr>
          <p:nvPr>
            <p:ph type="title"/>
          </p:nvPr>
        </p:nvSpPr>
        <p:spPr/>
        <p:txBody>
          <a:bodyPr>
            <a:normAutofit/>
          </a:bodyPr>
          <a:lstStyle/>
          <a:p>
            <a:r>
              <a:rPr lang="lt-LT" b="1" dirty="0"/>
              <a:t>Darbo teisėje </a:t>
            </a:r>
            <a:br>
              <a:rPr lang="lt-LT" b="1" dirty="0"/>
            </a:br>
            <a:r>
              <a:rPr lang="lt-LT" b="1" dirty="0"/>
              <a:t>reglamentuojamos procedūros:</a:t>
            </a:r>
          </a:p>
        </p:txBody>
      </p:sp>
      <p:sp>
        <p:nvSpPr>
          <p:cNvPr id="3" name="Content Placeholder 2">
            <a:extLst>
              <a:ext uri="{FF2B5EF4-FFF2-40B4-BE49-F238E27FC236}">
                <a16:creationId xmlns:a16="http://schemas.microsoft.com/office/drawing/2014/main" id="{DE9F6870-A655-13C0-A04A-FE4D2A68ABF5}"/>
              </a:ext>
            </a:extLst>
          </p:cNvPr>
          <p:cNvSpPr>
            <a:spLocks noGrp="1"/>
          </p:cNvSpPr>
          <p:nvPr>
            <p:ph idx="1"/>
          </p:nvPr>
        </p:nvSpPr>
        <p:spPr/>
        <p:txBody>
          <a:bodyPr>
            <a:normAutofit/>
          </a:bodyPr>
          <a:lstStyle/>
          <a:p>
            <a:pPr indent="-216000">
              <a:lnSpc>
                <a:spcPct val="100000"/>
              </a:lnSpc>
              <a:spcBef>
                <a:spcPts val="600"/>
              </a:spcBef>
              <a:spcAft>
                <a:spcPts val="0"/>
              </a:spcAft>
              <a:buFont typeface="Arial" panose="020B0604020202020204" pitchFamily="34" charset="0"/>
              <a:buChar char="•"/>
            </a:pPr>
            <a:r>
              <a:rPr lang="lt-LT" sz="2400" b="1" dirty="0"/>
              <a:t>Informavimas</a:t>
            </a:r>
            <a:r>
              <a:rPr lang="lt-LT" sz="2400" dirty="0"/>
              <a:t> - informacijos (duomenų) perdavimas darbuotojų atstovams, siekiant supažindinti su reikalo esme.</a:t>
            </a:r>
          </a:p>
          <a:p>
            <a:pPr indent="-216000">
              <a:lnSpc>
                <a:spcPct val="100000"/>
              </a:lnSpc>
              <a:spcBef>
                <a:spcPts val="600"/>
              </a:spcBef>
              <a:spcAft>
                <a:spcPts val="0"/>
              </a:spcAft>
              <a:buFont typeface="Arial" panose="020B0604020202020204" pitchFamily="34" charset="0"/>
              <a:buChar char="•"/>
            </a:pPr>
            <a:r>
              <a:rPr lang="lt-LT" sz="2400" b="1" dirty="0"/>
              <a:t>Konsultacijos</a:t>
            </a:r>
            <a:r>
              <a:rPr lang="lt-LT" sz="2400" dirty="0"/>
              <a:t> - pasikeitimas nuomonėmis ir dialogo tarp darbuotojų atstovų ir darbdavio užmezgimas bei plėtojimas.  </a:t>
            </a:r>
          </a:p>
          <a:p>
            <a:pPr indent="-216000">
              <a:lnSpc>
                <a:spcPct val="100000"/>
              </a:lnSpc>
              <a:spcBef>
                <a:spcPts val="600"/>
              </a:spcBef>
              <a:spcAft>
                <a:spcPts val="0"/>
              </a:spcAft>
              <a:buFont typeface="Arial" panose="020B0604020202020204" pitchFamily="34" charset="0"/>
              <a:buChar char="•"/>
            </a:pPr>
            <a:r>
              <a:rPr lang="lt-LT" sz="2400" b="1" dirty="0"/>
              <a:t>Derinimas</a:t>
            </a:r>
            <a:r>
              <a:rPr lang="lt-LT" sz="2400" dirty="0"/>
              <a:t> – ???</a:t>
            </a:r>
          </a:p>
          <a:p>
            <a:pPr indent="-216000">
              <a:lnSpc>
                <a:spcPct val="100000"/>
              </a:lnSpc>
              <a:spcBef>
                <a:spcPts val="600"/>
              </a:spcBef>
              <a:spcAft>
                <a:spcPts val="0"/>
              </a:spcAft>
              <a:buFont typeface="Arial" panose="020B0604020202020204" pitchFamily="34" charset="0"/>
              <a:buChar char="•"/>
            </a:pPr>
            <a:r>
              <a:rPr lang="lt-LT" sz="2400" b="1" dirty="0"/>
              <a:t>Derybos</a:t>
            </a:r>
            <a:r>
              <a:rPr lang="lt-LT" sz="2400" dirty="0"/>
              <a:t> – tarimasis, norint rasti bendrą sprendimą ar kompromisą.</a:t>
            </a:r>
          </a:p>
          <a:p>
            <a:pPr indent="-216000">
              <a:lnSpc>
                <a:spcPct val="100000"/>
              </a:lnSpc>
              <a:spcBef>
                <a:spcPts val="600"/>
              </a:spcBef>
              <a:spcAft>
                <a:spcPts val="0"/>
              </a:spcAft>
              <a:buFont typeface="Arial" panose="020B0604020202020204" pitchFamily="34" charset="0"/>
              <a:buChar char="•"/>
            </a:pPr>
            <a:r>
              <a:rPr lang="lt-LT" sz="2400" b="1" dirty="0"/>
              <a:t>Ginčas</a:t>
            </a:r>
            <a:r>
              <a:rPr lang="lt-LT" sz="2400" dirty="0"/>
              <a:t> - nesutarimas tarp darbuotojų ir jų atstovų bei darbdavio ir jo atstovų.</a:t>
            </a:r>
          </a:p>
          <a:p>
            <a:pPr indent="-216000">
              <a:buFont typeface="Arial" panose="020B0604020202020204" pitchFamily="34" charset="0"/>
              <a:buChar char="•"/>
            </a:pPr>
            <a:endParaRPr lang="lt-LT" sz="2400" dirty="0"/>
          </a:p>
          <a:p>
            <a:pPr marL="0" indent="0">
              <a:buNone/>
            </a:pPr>
            <a:endParaRPr lang="lt-LT" sz="2400" dirty="0"/>
          </a:p>
        </p:txBody>
      </p:sp>
      <p:sp>
        <p:nvSpPr>
          <p:cNvPr id="6" name="Skaidrės numerio vietos rezervavimo ženklas 5">
            <a:extLst>
              <a:ext uri="{FF2B5EF4-FFF2-40B4-BE49-F238E27FC236}">
                <a16:creationId xmlns:a16="http://schemas.microsoft.com/office/drawing/2014/main" id="{B95A9152-D51D-557C-6924-F175CF9C0DC9}"/>
              </a:ext>
            </a:extLst>
          </p:cNvPr>
          <p:cNvSpPr>
            <a:spLocks noGrp="1"/>
          </p:cNvSpPr>
          <p:nvPr>
            <p:ph type="sldNum" sz="quarter" idx="12"/>
          </p:nvPr>
        </p:nvSpPr>
        <p:spPr/>
        <p:txBody>
          <a:bodyPr/>
          <a:lstStyle/>
          <a:p>
            <a:fld id="{984D9126-9CBE-4358-AD4F-0B76ABB0A4E6}" type="slidenum">
              <a:rPr lang="en-US" smtClean="0"/>
              <a:t>37</a:t>
            </a:fld>
            <a:endParaRPr lang="en-US"/>
          </a:p>
        </p:txBody>
      </p:sp>
    </p:spTree>
    <p:extLst>
      <p:ext uri="{BB962C8B-B14F-4D97-AF65-F5344CB8AC3E}">
        <p14:creationId xmlns:p14="http://schemas.microsoft.com/office/powerpoint/2010/main" val="30858210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355B77-34D1-6CB8-1A74-792C54705E2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BDB8684-8073-61BA-0A16-F270323B826F}"/>
              </a:ext>
            </a:extLst>
          </p:cNvPr>
          <p:cNvSpPr>
            <a:spLocks noGrp="1"/>
          </p:cNvSpPr>
          <p:nvPr>
            <p:ph type="title"/>
          </p:nvPr>
        </p:nvSpPr>
        <p:spPr/>
        <p:txBody>
          <a:bodyPr>
            <a:noAutofit/>
          </a:bodyPr>
          <a:lstStyle/>
          <a:p>
            <a:r>
              <a:rPr lang="lt-LT" sz="4400" b="1" dirty="0"/>
              <a:t>Derinimas reiškia </a:t>
            </a:r>
            <a:br>
              <a:rPr lang="lt-LT" sz="4400" b="1" dirty="0"/>
            </a:br>
            <a:r>
              <a:rPr lang="lt-LT" sz="4400" b="1" dirty="0"/>
              <a:t>informavimą ir konsultavimą</a:t>
            </a:r>
          </a:p>
        </p:txBody>
      </p:sp>
      <p:sp>
        <p:nvSpPr>
          <p:cNvPr id="3" name="Content Placeholder 2">
            <a:extLst>
              <a:ext uri="{FF2B5EF4-FFF2-40B4-BE49-F238E27FC236}">
                <a16:creationId xmlns:a16="http://schemas.microsoft.com/office/drawing/2014/main" id="{0569D223-17DB-149E-90C2-4FFF6B5DA597}"/>
              </a:ext>
            </a:extLst>
          </p:cNvPr>
          <p:cNvSpPr>
            <a:spLocks noGrp="1"/>
          </p:cNvSpPr>
          <p:nvPr>
            <p:ph idx="1"/>
          </p:nvPr>
        </p:nvSpPr>
        <p:spPr/>
        <p:txBody>
          <a:bodyPr>
            <a:normAutofit/>
          </a:bodyPr>
          <a:lstStyle/>
          <a:p>
            <a:pPr indent="-216000">
              <a:lnSpc>
                <a:spcPct val="100000"/>
              </a:lnSpc>
              <a:spcBef>
                <a:spcPts val="600"/>
              </a:spcBef>
              <a:spcAft>
                <a:spcPts val="0"/>
              </a:spcAft>
              <a:buFont typeface="Arial" panose="020B0604020202020204" pitchFamily="34" charset="0"/>
              <a:buChar char="•"/>
            </a:pPr>
            <a:r>
              <a:rPr lang="lt-LT" sz="2400" dirty="0"/>
              <a:t>Bylą nagrinėję teismai, įvertinę nagrinėjamų darbo santykių ir juos reglamentuojančių įstatymų turinį, ginčo kolektyvinės sutarties tikslus ir jos nuostatų visumą, nusprendė, jog ginčo kolektyvinės sutarties nuostata „darbo apmokėjimo tvarkos aprašas turi būti suderintas be kita ko su įstaigoje veikiančia profesine sąjunga“ </a:t>
            </a:r>
            <a:r>
              <a:rPr lang="lt-LT" sz="2400" b="1" dirty="0"/>
              <a:t>reiškia, kad buvo susitarta ne dėl privalomo profesinės sąjungos sutikimo gavimo, </a:t>
            </a:r>
            <a:r>
              <a:rPr lang="lt-LT" sz="2400" dirty="0"/>
              <a:t>o dėl informavimo ir konsultavimosi pareigos. </a:t>
            </a:r>
          </a:p>
          <a:p>
            <a:pPr marL="0" indent="0">
              <a:lnSpc>
                <a:spcPct val="100000"/>
              </a:lnSpc>
              <a:spcBef>
                <a:spcPts val="600"/>
              </a:spcBef>
              <a:spcAft>
                <a:spcPts val="0"/>
              </a:spcAft>
              <a:buNone/>
            </a:pPr>
            <a:r>
              <a:rPr lang="lt-LT" sz="2400" dirty="0"/>
              <a:t>	(LAT 2024 m. kovo 21 d. nutartis civilinėje byloje Nr. e3K-7-66-469/2024)</a:t>
            </a:r>
          </a:p>
          <a:p>
            <a:pPr indent="-216000">
              <a:lnSpc>
                <a:spcPct val="100000"/>
              </a:lnSpc>
              <a:spcBef>
                <a:spcPts val="600"/>
              </a:spcBef>
              <a:spcAft>
                <a:spcPts val="0"/>
              </a:spcAft>
              <a:buFont typeface="Arial" panose="020B0604020202020204" pitchFamily="34" charset="0"/>
              <a:buChar char="•"/>
            </a:pPr>
            <a:endParaRPr lang="lt-LT" sz="2400" dirty="0"/>
          </a:p>
        </p:txBody>
      </p:sp>
      <p:sp>
        <p:nvSpPr>
          <p:cNvPr id="6" name="Skaidrės numerio vietos rezervavimo ženklas 5">
            <a:extLst>
              <a:ext uri="{FF2B5EF4-FFF2-40B4-BE49-F238E27FC236}">
                <a16:creationId xmlns:a16="http://schemas.microsoft.com/office/drawing/2014/main" id="{C749AA93-1254-6E61-84EA-D3C0F8F29F46}"/>
              </a:ext>
            </a:extLst>
          </p:cNvPr>
          <p:cNvSpPr>
            <a:spLocks noGrp="1"/>
          </p:cNvSpPr>
          <p:nvPr>
            <p:ph type="sldNum" sz="quarter" idx="12"/>
          </p:nvPr>
        </p:nvSpPr>
        <p:spPr/>
        <p:txBody>
          <a:bodyPr/>
          <a:lstStyle/>
          <a:p>
            <a:fld id="{984D9126-9CBE-4358-AD4F-0B76ABB0A4E6}" type="slidenum">
              <a:rPr lang="en-US" smtClean="0"/>
              <a:t>38</a:t>
            </a:fld>
            <a:endParaRPr lang="en-US"/>
          </a:p>
        </p:txBody>
      </p:sp>
    </p:spTree>
    <p:extLst>
      <p:ext uri="{BB962C8B-B14F-4D97-AF65-F5344CB8AC3E}">
        <p14:creationId xmlns:p14="http://schemas.microsoft.com/office/powerpoint/2010/main" val="33927691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E0C36-665D-86A1-3FCA-C794E61AF97E}"/>
              </a:ext>
            </a:extLst>
          </p:cNvPr>
          <p:cNvSpPr>
            <a:spLocks noGrp="1"/>
          </p:cNvSpPr>
          <p:nvPr>
            <p:ph type="title"/>
          </p:nvPr>
        </p:nvSpPr>
        <p:spPr/>
        <p:txBody>
          <a:bodyPr>
            <a:normAutofit/>
          </a:bodyPr>
          <a:lstStyle/>
          <a:p>
            <a:r>
              <a:rPr lang="lt-LT" b="1" dirty="0"/>
              <a:t>Darbuotojų atstovų </a:t>
            </a:r>
            <a:br>
              <a:rPr lang="lt-LT" b="1" dirty="0"/>
            </a:br>
            <a:r>
              <a:rPr lang="lt-LT" b="1" dirty="0"/>
              <a:t>neetiški ar neteisėti veiksmai</a:t>
            </a:r>
            <a:r>
              <a:rPr lang="en-US" b="1" dirty="0"/>
              <a:t>:</a:t>
            </a:r>
            <a:endParaRPr lang="lt-LT" b="1" dirty="0"/>
          </a:p>
        </p:txBody>
      </p:sp>
      <p:sp>
        <p:nvSpPr>
          <p:cNvPr id="3" name="Content Placeholder 2">
            <a:extLst>
              <a:ext uri="{FF2B5EF4-FFF2-40B4-BE49-F238E27FC236}">
                <a16:creationId xmlns:a16="http://schemas.microsoft.com/office/drawing/2014/main" id="{DE9F6870-A655-13C0-A04A-FE4D2A68ABF5}"/>
              </a:ext>
            </a:extLst>
          </p:cNvPr>
          <p:cNvSpPr>
            <a:spLocks noGrp="1"/>
          </p:cNvSpPr>
          <p:nvPr>
            <p:ph idx="1"/>
          </p:nvPr>
        </p:nvSpPr>
        <p:spPr/>
        <p:txBody>
          <a:bodyPr>
            <a:normAutofit/>
          </a:bodyPr>
          <a:lstStyle/>
          <a:p>
            <a:pPr indent="-216000">
              <a:lnSpc>
                <a:spcPct val="100000"/>
              </a:lnSpc>
              <a:spcBef>
                <a:spcPts val="600"/>
              </a:spcBef>
              <a:spcAft>
                <a:spcPts val="0"/>
              </a:spcAft>
              <a:buFont typeface="Arial" panose="020B0604020202020204" pitchFamily="34" charset="0"/>
              <a:buChar char="•"/>
            </a:pPr>
            <a:r>
              <a:rPr lang="lt-LT" sz="2600" dirty="0"/>
              <a:t>Leisti išsikalbėti, suvaldyti savo emocijas;</a:t>
            </a:r>
          </a:p>
          <a:p>
            <a:pPr indent="-216000">
              <a:lnSpc>
                <a:spcPct val="100000"/>
              </a:lnSpc>
              <a:spcBef>
                <a:spcPts val="600"/>
              </a:spcBef>
              <a:spcAft>
                <a:spcPts val="0"/>
              </a:spcAft>
              <a:buFont typeface="Arial" panose="020B0604020202020204" pitchFamily="34" charset="0"/>
              <a:buChar char="•"/>
            </a:pPr>
            <a:r>
              <a:rPr lang="lt-LT" sz="2600" dirty="0"/>
              <a:t>Paprašyti pastabas, pasiūlymus ar reikalavimus išdėstyti raštu;</a:t>
            </a:r>
          </a:p>
          <a:p>
            <a:pPr indent="-216000">
              <a:lnSpc>
                <a:spcPct val="100000"/>
              </a:lnSpc>
              <a:spcBef>
                <a:spcPts val="600"/>
              </a:spcBef>
              <a:spcAft>
                <a:spcPts val="0"/>
              </a:spcAft>
              <a:buFont typeface="Arial" panose="020B0604020202020204" pitchFamily="34" charset="0"/>
              <a:buChar char="•"/>
            </a:pPr>
            <a:r>
              <a:rPr lang="lt-LT" sz="2600" dirty="0"/>
              <a:t>Jei nepavyksta ginčo išspręsti viduje, pasikviesti tarpininką – mediatorių;</a:t>
            </a:r>
          </a:p>
          <a:p>
            <a:pPr indent="-216000">
              <a:lnSpc>
                <a:spcPct val="100000"/>
              </a:lnSpc>
              <a:spcBef>
                <a:spcPts val="600"/>
              </a:spcBef>
              <a:spcAft>
                <a:spcPts val="0"/>
              </a:spcAft>
              <a:buFont typeface="Arial" panose="020B0604020202020204" pitchFamily="34" charset="0"/>
              <a:buChar char="•"/>
            </a:pPr>
            <a:r>
              <a:rPr lang="lt-LT" sz="2600" dirty="0"/>
              <a:t>Kreiptis pagalbos į teisininkus, konsultantus;</a:t>
            </a:r>
          </a:p>
          <a:p>
            <a:pPr indent="-216000">
              <a:lnSpc>
                <a:spcPct val="100000"/>
              </a:lnSpc>
              <a:spcBef>
                <a:spcPts val="600"/>
              </a:spcBef>
              <a:spcAft>
                <a:spcPts val="0"/>
              </a:spcAft>
              <a:buFont typeface="Arial" panose="020B0604020202020204" pitchFamily="34" charset="0"/>
              <a:buChar char="•"/>
            </a:pPr>
            <a:r>
              <a:rPr lang="lt-LT" sz="2600" dirty="0"/>
              <a:t>Kreiptis į darbo ginčų komisiją ar teismą. </a:t>
            </a:r>
          </a:p>
        </p:txBody>
      </p:sp>
      <p:sp>
        <p:nvSpPr>
          <p:cNvPr id="6" name="Skaidrės numerio vietos rezervavimo ženklas 5">
            <a:extLst>
              <a:ext uri="{FF2B5EF4-FFF2-40B4-BE49-F238E27FC236}">
                <a16:creationId xmlns:a16="http://schemas.microsoft.com/office/drawing/2014/main" id="{3D2CFA99-ADDD-35EF-538A-625847661F11}"/>
              </a:ext>
            </a:extLst>
          </p:cNvPr>
          <p:cNvSpPr>
            <a:spLocks noGrp="1"/>
          </p:cNvSpPr>
          <p:nvPr>
            <p:ph type="sldNum" sz="quarter" idx="12"/>
          </p:nvPr>
        </p:nvSpPr>
        <p:spPr/>
        <p:txBody>
          <a:bodyPr/>
          <a:lstStyle/>
          <a:p>
            <a:fld id="{984D9126-9CBE-4358-AD4F-0B76ABB0A4E6}" type="slidenum">
              <a:rPr lang="en-US" smtClean="0"/>
              <a:t>39</a:t>
            </a:fld>
            <a:endParaRPr lang="en-US"/>
          </a:p>
        </p:txBody>
      </p:sp>
    </p:spTree>
    <p:extLst>
      <p:ext uri="{BB962C8B-B14F-4D97-AF65-F5344CB8AC3E}">
        <p14:creationId xmlns:p14="http://schemas.microsoft.com/office/powerpoint/2010/main" val="1723908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E0C36-665D-86A1-3FCA-C794E61AF97E}"/>
              </a:ext>
            </a:extLst>
          </p:cNvPr>
          <p:cNvSpPr>
            <a:spLocks noGrp="1"/>
          </p:cNvSpPr>
          <p:nvPr>
            <p:ph type="title"/>
          </p:nvPr>
        </p:nvSpPr>
        <p:spPr/>
        <p:txBody>
          <a:bodyPr/>
          <a:lstStyle/>
          <a:p>
            <a:r>
              <a:rPr lang="lt-LT" b="1" dirty="0"/>
              <a:t>Konsultacijos medžiaga:</a:t>
            </a:r>
          </a:p>
        </p:txBody>
      </p:sp>
      <p:sp>
        <p:nvSpPr>
          <p:cNvPr id="3" name="Content Placeholder 2">
            <a:extLst>
              <a:ext uri="{FF2B5EF4-FFF2-40B4-BE49-F238E27FC236}">
                <a16:creationId xmlns:a16="http://schemas.microsoft.com/office/drawing/2014/main" id="{DE9F6870-A655-13C0-A04A-FE4D2A68ABF5}"/>
              </a:ext>
            </a:extLst>
          </p:cNvPr>
          <p:cNvSpPr>
            <a:spLocks noGrp="1"/>
          </p:cNvSpPr>
          <p:nvPr>
            <p:ph idx="1"/>
          </p:nvPr>
        </p:nvSpPr>
        <p:spPr/>
        <p:txBody>
          <a:bodyPr/>
          <a:lstStyle/>
          <a:p>
            <a:pPr marL="216000" indent="-216000">
              <a:buFont typeface="Arial" panose="020B0604020202020204" pitchFamily="34" charset="0"/>
              <a:buChar char="•"/>
            </a:pPr>
            <a:r>
              <a:rPr lang="lt-LT" sz="2400" dirty="0"/>
              <a:t>Liks Nacionalinėje švietimo agentūroje</a:t>
            </a:r>
          </a:p>
          <a:p>
            <a:pPr marL="216000" indent="-216000">
              <a:buFont typeface="Arial" panose="020B0604020202020204" pitchFamily="34" charset="0"/>
              <a:buChar char="•"/>
            </a:pPr>
            <a:r>
              <a:rPr lang="lt-LT" sz="2400" dirty="0"/>
              <a:t>Galiu atsiųsti paprašius el. paštu: </a:t>
            </a:r>
            <a:r>
              <a:rPr lang="lt-LT" sz="2400" b="1" dirty="0"/>
              <a:t>lektorius.turonis@gmail.com</a:t>
            </a:r>
          </a:p>
          <a:p>
            <a:pPr marL="216000" indent="-216000">
              <a:buFont typeface="Arial" panose="020B0604020202020204" pitchFamily="34" charset="0"/>
              <a:buChar char="•"/>
            </a:pPr>
            <a:r>
              <a:rPr lang="lt-LT" sz="2400" dirty="0"/>
              <a:t>Paprašius </a:t>
            </a:r>
            <a:r>
              <a:rPr lang="lt-LT" sz="2400" dirty="0" err="1"/>
              <a:t>Facebook‘ėje</a:t>
            </a:r>
            <a:r>
              <a:rPr lang="lt-LT" sz="2400" dirty="0"/>
              <a:t>. </a:t>
            </a:r>
          </a:p>
        </p:txBody>
      </p:sp>
    </p:spTree>
    <p:extLst>
      <p:ext uri="{BB962C8B-B14F-4D97-AF65-F5344CB8AC3E}">
        <p14:creationId xmlns:p14="http://schemas.microsoft.com/office/powerpoint/2010/main" val="26832312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E0C36-665D-86A1-3FCA-C794E61AF97E}"/>
              </a:ext>
            </a:extLst>
          </p:cNvPr>
          <p:cNvSpPr>
            <a:spLocks noGrp="1"/>
          </p:cNvSpPr>
          <p:nvPr>
            <p:ph type="title"/>
          </p:nvPr>
        </p:nvSpPr>
        <p:spPr/>
        <p:txBody>
          <a:bodyPr>
            <a:normAutofit/>
          </a:bodyPr>
          <a:lstStyle/>
          <a:p>
            <a:r>
              <a:rPr lang="lt-LT" b="1" dirty="0"/>
              <a:t>Viešąsias paslaugas teikiančio asmens garbės ir orumo pažeminimas:</a:t>
            </a:r>
          </a:p>
        </p:txBody>
      </p:sp>
      <p:sp>
        <p:nvSpPr>
          <p:cNvPr id="3" name="Content Placeholder 2">
            <a:extLst>
              <a:ext uri="{FF2B5EF4-FFF2-40B4-BE49-F238E27FC236}">
                <a16:creationId xmlns:a16="http://schemas.microsoft.com/office/drawing/2014/main" id="{DE9F6870-A655-13C0-A04A-FE4D2A68ABF5}"/>
              </a:ext>
            </a:extLst>
          </p:cNvPr>
          <p:cNvSpPr>
            <a:spLocks noGrp="1"/>
          </p:cNvSpPr>
          <p:nvPr>
            <p:ph idx="1"/>
          </p:nvPr>
        </p:nvSpPr>
        <p:spPr/>
        <p:txBody>
          <a:bodyPr>
            <a:normAutofit/>
          </a:bodyPr>
          <a:lstStyle/>
          <a:p>
            <a:pPr marL="216000" indent="-216000">
              <a:buFont typeface="Arial" panose="020B0604020202020204" pitchFamily="34" charset="0"/>
              <a:buChar char="•"/>
            </a:pPr>
            <a:r>
              <a:rPr lang="lt-LT" sz="2600" dirty="0"/>
              <a:t>Fizinio asmens, kuris pagal įstatymų ir (ar) viešojo administravimo subjektų nustatytus reikalavimus </a:t>
            </a:r>
            <a:r>
              <a:rPr lang="lt-LT" sz="2600" b="1" dirty="0"/>
              <a:t>paslaugų gavėjui teikia </a:t>
            </a:r>
            <a:r>
              <a:rPr lang="lt-LT" sz="2600" dirty="0"/>
              <a:t>socialines, </a:t>
            </a:r>
            <a:r>
              <a:rPr lang="lt-LT" sz="2600" b="1" dirty="0"/>
              <a:t>švietimo</a:t>
            </a:r>
            <a:r>
              <a:rPr lang="lt-LT" sz="2600" dirty="0"/>
              <a:t>, sveikatos priežiūros, kultūros ir (ar) kitas valstybės ar savivaldybių garantuojamas ir visuomenės nariams vienodai prieinamas </a:t>
            </a:r>
            <a:r>
              <a:rPr lang="lt-LT" sz="2600" b="1" dirty="0"/>
              <a:t>paslaugas</a:t>
            </a:r>
            <a:r>
              <a:rPr lang="lt-LT" sz="2600" dirty="0"/>
              <a:t>, garbės ir orumo pažeminimas, reiškiamas raštu, žodžiu, gestais, įžeidžiančiu, įžūliu, provokuojančiu ar kitokiu elgesiu, </a:t>
            </a:r>
            <a:r>
              <a:rPr lang="lt-LT" sz="2600" b="1" dirty="0"/>
              <a:t>užtraukia baudą nuo penkiasdešimt iki trijų šimtų eurų.</a:t>
            </a:r>
          </a:p>
          <a:p>
            <a:pPr marL="0" indent="0">
              <a:buNone/>
            </a:pPr>
            <a:r>
              <a:rPr lang="en-US" sz="2400" dirty="0"/>
              <a:t>     </a:t>
            </a:r>
            <a:r>
              <a:rPr lang="lt-LT" sz="2400" dirty="0"/>
              <a:t>(Lietuvos Respublikos administracinių nusižengimų kodekso 507</a:t>
            </a:r>
            <a:r>
              <a:rPr lang="lt-LT" sz="2400" baseline="30000" dirty="0"/>
              <a:t>1</a:t>
            </a:r>
            <a:r>
              <a:rPr lang="lt-LT" sz="2400" dirty="0"/>
              <a:t> str.)</a:t>
            </a:r>
          </a:p>
          <a:p>
            <a:pPr marL="0" indent="0">
              <a:buNone/>
            </a:pPr>
            <a:endParaRPr lang="lt-LT" sz="2400" dirty="0"/>
          </a:p>
        </p:txBody>
      </p:sp>
      <p:sp>
        <p:nvSpPr>
          <p:cNvPr id="4" name="Skaidrės numerio vietos rezervavimo ženklas 3">
            <a:extLst>
              <a:ext uri="{FF2B5EF4-FFF2-40B4-BE49-F238E27FC236}">
                <a16:creationId xmlns:a16="http://schemas.microsoft.com/office/drawing/2014/main" id="{4B4C930D-EBE2-72C8-B25D-C8017A71AF3F}"/>
              </a:ext>
            </a:extLst>
          </p:cNvPr>
          <p:cNvSpPr>
            <a:spLocks noGrp="1"/>
          </p:cNvSpPr>
          <p:nvPr>
            <p:ph type="sldNum" sz="quarter" idx="12"/>
          </p:nvPr>
        </p:nvSpPr>
        <p:spPr/>
        <p:txBody>
          <a:bodyPr/>
          <a:lstStyle/>
          <a:p>
            <a:fld id="{AAC5D395-959B-406E-8C28-9588A3E7F214}" type="slidenum">
              <a:rPr lang="en-US" smtClean="0"/>
              <a:t>40</a:t>
            </a:fld>
            <a:endParaRPr lang="en-US"/>
          </a:p>
        </p:txBody>
      </p:sp>
    </p:spTree>
    <p:extLst>
      <p:ext uri="{BB962C8B-B14F-4D97-AF65-F5344CB8AC3E}">
        <p14:creationId xmlns:p14="http://schemas.microsoft.com/office/powerpoint/2010/main" val="38201179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E0C36-665D-86A1-3FCA-C794E61AF97E}"/>
              </a:ext>
            </a:extLst>
          </p:cNvPr>
          <p:cNvSpPr>
            <a:spLocks noGrp="1"/>
          </p:cNvSpPr>
          <p:nvPr>
            <p:ph type="title"/>
          </p:nvPr>
        </p:nvSpPr>
        <p:spPr/>
        <p:txBody>
          <a:bodyPr>
            <a:normAutofit/>
          </a:bodyPr>
          <a:lstStyle/>
          <a:p>
            <a:r>
              <a:rPr lang="lt-LT" b="1" dirty="0"/>
              <a:t>Viešąsias paslaugas teikiančio asmens garbės ir orumo pažeminimas:</a:t>
            </a:r>
          </a:p>
        </p:txBody>
      </p:sp>
      <p:sp>
        <p:nvSpPr>
          <p:cNvPr id="3" name="Content Placeholder 2">
            <a:extLst>
              <a:ext uri="{FF2B5EF4-FFF2-40B4-BE49-F238E27FC236}">
                <a16:creationId xmlns:a16="http://schemas.microsoft.com/office/drawing/2014/main" id="{DE9F6870-A655-13C0-A04A-FE4D2A68ABF5}"/>
              </a:ext>
            </a:extLst>
          </p:cNvPr>
          <p:cNvSpPr>
            <a:spLocks noGrp="1"/>
          </p:cNvSpPr>
          <p:nvPr>
            <p:ph idx="1"/>
          </p:nvPr>
        </p:nvSpPr>
        <p:spPr/>
        <p:txBody>
          <a:bodyPr>
            <a:normAutofit/>
          </a:bodyPr>
          <a:lstStyle/>
          <a:p>
            <a:pPr marL="216000" indent="-216000">
              <a:buFont typeface="Arial" panose="020B0604020202020204" pitchFamily="34" charset="0"/>
              <a:buChar char="•"/>
            </a:pPr>
            <a:r>
              <a:rPr lang="lt-LT" sz="2600" dirty="0"/>
              <a:t>Administracinių nusižengimų teiseną pradeda, administracinių nusižengimų tyrimą atlieka ir administracinių nusižengimų protokolus surašo, &lt;…&gt;, šių institucijų pareigūnai:</a:t>
            </a:r>
          </a:p>
          <a:p>
            <a:pPr marL="0" indent="0">
              <a:buNone/>
            </a:pPr>
            <a:r>
              <a:rPr lang="lt-LT" sz="2600" dirty="0"/>
              <a:t>	- policijos; </a:t>
            </a:r>
          </a:p>
          <a:p>
            <a:pPr marL="0" indent="0">
              <a:buNone/>
            </a:pPr>
            <a:r>
              <a:rPr lang="lt-LT" sz="2600" dirty="0"/>
              <a:t>	- savivaldybių administracijų.</a:t>
            </a:r>
          </a:p>
          <a:p>
            <a:pPr marL="0" indent="0">
              <a:buNone/>
            </a:pPr>
            <a:r>
              <a:rPr lang="lt-LT" sz="2400" dirty="0"/>
              <a:t>   (Lietuvos Respublikos administracinių nusižengimų kodekso 589 str. 49 ir 82 p.)</a:t>
            </a:r>
          </a:p>
          <a:p>
            <a:pPr marL="0" indent="0">
              <a:buNone/>
            </a:pPr>
            <a:endParaRPr lang="lt-LT" sz="2400" dirty="0"/>
          </a:p>
        </p:txBody>
      </p:sp>
      <p:sp>
        <p:nvSpPr>
          <p:cNvPr id="4" name="Skaidrės numerio vietos rezervavimo ženklas 3">
            <a:extLst>
              <a:ext uri="{FF2B5EF4-FFF2-40B4-BE49-F238E27FC236}">
                <a16:creationId xmlns:a16="http://schemas.microsoft.com/office/drawing/2014/main" id="{ED3F8E33-E678-E9B3-D2A7-4E0496E01EA7}"/>
              </a:ext>
            </a:extLst>
          </p:cNvPr>
          <p:cNvSpPr>
            <a:spLocks noGrp="1"/>
          </p:cNvSpPr>
          <p:nvPr>
            <p:ph type="sldNum" sz="quarter" idx="12"/>
          </p:nvPr>
        </p:nvSpPr>
        <p:spPr/>
        <p:txBody>
          <a:bodyPr/>
          <a:lstStyle/>
          <a:p>
            <a:fld id="{AAC5D395-959B-406E-8C28-9588A3E7F214}" type="slidenum">
              <a:rPr lang="en-US" smtClean="0"/>
              <a:t>41</a:t>
            </a:fld>
            <a:endParaRPr lang="en-US"/>
          </a:p>
        </p:txBody>
      </p:sp>
    </p:spTree>
    <p:extLst>
      <p:ext uri="{BB962C8B-B14F-4D97-AF65-F5344CB8AC3E}">
        <p14:creationId xmlns:p14="http://schemas.microsoft.com/office/powerpoint/2010/main" val="366900308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E0C36-665D-86A1-3FCA-C794E61AF97E}"/>
              </a:ext>
            </a:extLst>
          </p:cNvPr>
          <p:cNvSpPr>
            <a:spLocks noGrp="1"/>
          </p:cNvSpPr>
          <p:nvPr>
            <p:ph type="title"/>
          </p:nvPr>
        </p:nvSpPr>
        <p:spPr/>
        <p:txBody>
          <a:bodyPr/>
          <a:lstStyle/>
          <a:p>
            <a:r>
              <a:rPr lang="lt-LT" b="1" dirty="0"/>
              <a:t>Rekomendacijos:</a:t>
            </a:r>
          </a:p>
        </p:txBody>
      </p:sp>
      <p:sp>
        <p:nvSpPr>
          <p:cNvPr id="3" name="Content Placeholder 2">
            <a:extLst>
              <a:ext uri="{FF2B5EF4-FFF2-40B4-BE49-F238E27FC236}">
                <a16:creationId xmlns:a16="http://schemas.microsoft.com/office/drawing/2014/main" id="{DE9F6870-A655-13C0-A04A-FE4D2A68ABF5}"/>
              </a:ext>
            </a:extLst>
          </p:cNvPr>
          <p:cNvSpPr>
            <a:spLocks noGrp="1"/>
          </p:cNvSpPr>
          <p:nvPr>
            <p:ph idx="1"/>
          </p:nvPr>
        </p:nvSpPr>
        <p:spPr/>
        <p:txBody>
          <a:bodyPr>
            <a:normAutofit/>
          </a:bodyPr>
          <a:lstStyle/>
          <a:p>
            <a:pPr marL="216000" indent="-216000">
              <a:buFont typeface="Arial" panose="020B0604020202020204" pitchFamily="34" charset="0"/>
              <a:buChar char="•"/>
            </a:pPr>
            <a:r>
              <a:rPr lang="lt-LT" sz="2800" dirty="0"/>
              <a:t>Rekomendacijos dėl poveikio priemonių taikymo netinkamai besielgiantiems mokiniams</a:t>
            </a:r>
            <a:r>
              <a:rPr lang="en-US" sz="2800" dirty="0"/>
              <a:t>:</a:t>
            </a:r>
          </a:p>
          <a:p>
            <a:pPr marL="216000" indent="-216000">
              <a:buFont typeface="Arial" panose="020B0604020202020204" pitchFamily="34" charset="0"/>
              <a:buChar char="•"/>
            </a:pPr>
            <a:r>
              <a:rPr lang="lt-LT" sz="2800" dirty="0">
                <a:hlinkClick r:id="rId2"/>
              </a:rPr>
              <a:t>https://e-seimas.lrs.lt/portal/legalAct/lt/TAD/TAIS.432104</a:t>
            </a:r>
            <a:r>
              <a:rPr lang="en-US" sz="2800" dirty="0"/>
              <a:t> </a:t>
            </a:r>
            <a:r>
              <a:rPr lang="lt-LT" sz="2800" dirty="0"/>
              <a:t>	</a:t>
            </a:r>
          </a:p>
          <a:p>
            <a:pPr marL="216000" indent="-216000">
              <a:buFont typeface="Arial" panose="020B0604020202020204" pitchFamily="34" charset="0"/>
              <a:buChar char="•"/>
            </a:pPr>
            <a:r>
              <a:rPr lang="lt-LT" sz="2800" dirty="0"/>
              <a:t>Pritarta Lietuvos Respublikos švietimo ir mokslo ministro 2012 m. rugpjūčio 28 d. įsakymu Nr. V-1268</a:t>
            </a:r>
            <a:r>
              <a:rPr lang="lt-LT" sz="2400" dirty="0"/>
              <a:t>			</a:t>
            </a:r>
            <a:r>
              <a:rPr lang="lt-LT" sz="1800" dirty="0"/>
              <a:t>			  </a:t>
            </a:r>
          </a:p>
        </p:txBody>
      </p:sp>
      <p:sp>
        <p:nvSpPr>
          <p:cNvPr id="4" name="Skaidrės numerio vietos rezervavimo ženklas 3">
            <a:extLst>
              <a:ext uri="{FF2B5EF4-FFF2-40B4-BE49-F238E27FC236}">
                <a16:creationId xmlns:a16="http://schemas.microsoft.com/office/drawing/2014/main" id="{6B8EFE80-4F7B-0503-E301-F5F86012C916}"/>
              </a:ext>
            </a:extLst>
          </p:cNvPr>
          <p:cNvSpPr>
            <a:spLocks noGrp="1"/>
          </p:cNvSpPr>
          <p:nvPr>
            <p:ph type="sldNum" sz="quarter" idx="12"/>
          </p:nvPr>
        </p:nvSpPr>
        <p:spPr/>
        <p:txBody>
          <a:bodyPr/>
          <a:lstStyle/>
          <a:p>
            <a:fld id="{AAC5D395-959B-406E-8C28-9588A3E7F214}" type="slidenum">
              <a:rPr lang="en-US" smtClean="0"/>
              <a:t>42</a:t>
            </a:fld>
            <a:endParaRPr lang="en-US"/>
          </a:p>
        </p:txBody>
      </p:sp>
    </p:spTree>
    <p:extLst>
      <p:ext uri="{BB962C8B-B14F-4D97-AF65-F5344CB8AC3E}">
        <p14:creationId xmlns:p14="http://schemas.microsoft.com/office/powerpoint/2010/main" val="239755687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355B77-34D1-6CB8-1A74-792C54705E2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BDB8684-8073-61BA-0A16-F270323B826F}"/>
              </a:ext>
            </a:extLst>
          </p:cNvPr>
          <p:cNvSpPr>
            <a:spLocks noGrp="1"/>
          </p:cNvSpPr>
          <p:nvPr>
            <p:ph type="title"/>
          </p:nvPr>
        </p:nvSpPr>
        <p:spPr/>
        <p:txBody>
          <a:bodyPr>
            <a:noAutofit/>
          </a:bodyPr>
          <a:lstStyle/>
          <a:p>
            <a:r>
              <a:rPr lang="lt-LT" sz="4400" b="1" dirty="0"/>
              <a:t>Teisėje subjektyvios nuomonės nepakanka</a:t>
            </a:r>
          </a:p>
        </p:txBody>
      </p:sp>
      <p:sp>
        <p:nvSpPr>
          <p:cNvPr id="3" name="Content Placeholder 2">
            <a:extLst>
              <a:ext uri="{FF2B5EF4-FFF2-40B4-BE49-F238E27FC236}">
                <a16:creationId xmlns:a16="http://schemas.microsoft.com/office/drawing/2014/main" id="{0569D223-17DB-149E-90C2-4FFF6B5DA597}"/>
              </a:ext>
            </a:extLst>
          </p:cNvPr>
          <p:cNvSpPr>
            <a:spLocks noGrp="1"/>
          </p:cNvSpPr>
          <p:nvPr>
            <p:ph idx="1"/>
          </p:nvPr>
        </p:nvSpPr>
        <p:spPr/>
        <p:txBody>
          <a:bodyPr>
            <a:normAutofit/>
          </a:bodyPr>
          <a:lstStyle/>
          <a:p>
            <a:pPr indent="-216000">
              <a:lnSpc>
                <a:spcPct val="100000"/>
              </a:lnSpc>
              <a:spcBef>
                <a:spcPts val="600"/>
              </a:spcBef>
              <a:spcAft>
                <a:spcPts val="0"/>
              </a:spcAft>
              <a:buFont typeface="Arial" panose="020B0604020202020204" pitchFamily="34" charset="0"/>
              <a:buChar char="•"/>
            </a:pPr>
            <a:r>
              <a:rPr lang="lt-LT" sz="2400" b="1" dirty="0"/>
              <a:t>Reikia rinkti visus su procesu susijusius objektyvius įrodymus:</a:t>
            </a:r>
            <a:endParaRPr lang="en-US" sz="2400" b="1" dirty="0"/>
          </a:p>
          <a:p>
            <a:pPr indent="-216000">
              <a:lnSpc>
                <a:spcPct val="100000"/>
              </a:lnSpc>
              <a:spcBef>
                <a:spcPts val="600"/>
              </a:spcBef>
              <a:spcAft>
                <a:spcPts val="0"/>
              </a:spcAft>
              <a:buFont typeface="Arial" panose="020B0604020202020204" pitchFamily="34" charset="0"/>
              <a:buChar char="•"/>
            </a:pPr>
            <a:r>
              <a:rPr lang="lt-LT" sz="2400" dirty="0"/>
              <a:t>dokumentus (pvz., psichologų/psichoterapeutų konsultacijų sąskaitos ir kt.);</a:t>
            </a:r>
          </a:p>
          <a:p>
            <a:pPr indent="-216000">
              <a:lnSpc>
                <a:spcPct val="100000"/>
              </a:lnSpc>
              <a:spcBef>
                <a:spcPts val="600"/>
              </a:spcBef>
              <a:spcAft>
                <a:spcPts val="0"/>
              </a:spcAft>
              <a:buFont typeface="Arial" panose="020B0604020202020204" pitchFamily="34" charset="0"/>
              <a:buChar char="•"/>
            </a:pPr>
            <a:r>
              <a:rPr lang="lt-LT" sz="2400" dirty="0"/>
              <a:t>išsaugoti SMS žinutes;</a:t>
            </a:r>
          </a:p>
          <a:p>
            <a:pPr indent="-216000">
              <a:lnSpc>
                <a:spcPct val="100000"/>
              </a:lnSpc>
              <a:spcBef>
                <a:spcPts val="600"/>
              </a:spcBef>
              <a:spcAft>
                <a:spcPts val="0"/>
              </a:spcAft>
              <a:buFont typeface="Arial" panose="020B0604020202020204" pitchFamily="34" charset="0"/>
              <a:buChar char="•"/>
            </a:pPr>
            <a:r>
              <a:rPr lang="lt-LT" sz="2400" dirty="0"/>
              <a:t>išsaugoti elektroninius laiškus, persiųsti į asmeninį el. paštą;</a:t>
            </a:r>
          </a:p>
          <a:p>
            <a:pPr indent="-216000">
              <a:lnSpc>
                <a:spcPct val="100000"/>
              </a:lnSpc>
              <a:spcBef>
                <a:spcPts val="600"/>
              </a:spcBef>
              <a:spcAft>
                <a:spcPts val="0"/>
              </a:spcAft>
              <a:buFont typeface="Arial" panose="020B0604020202020204" pitchFamily="34" charset="0"/>
              <a:buChar char="•"/>
            </a:pPr>
            <a:r>
              <a:rPr lang="lt-LT" sz="2400" dirty="0"/>
              <a:t>turimas nuotraukas;</a:t>
            </a:r>
          </a:p>
          <a:p>
            <a:pPr indent="-216000">
              <a:lnSpc>
                <a:spcPct val="100000"/>
              </a:lnSpc>
              <a:spcBef>
                <a:spcPts val="600"/>
              </a:spcBef>
              <a:spcAft>
                <a:spcPts val="0"/>
              </a:spcAft>
              <a:buFont typeface="Arial" panose="020B0604020202020204" pitchFamily="34" charset="0"/>
              <a:buChar char="•"/>
            </a:pPr>
            <a:r>
              <a:rPr lang="lt-LT" sz="2400" dirty="0"/>
              <a:t>vaizdo ar garso įrašus;</a:t>
            </a:r>
          </a:p>
          <a:p>
            <a:pPr indent="-216000">
              <a:lnSpc>
                <a:spcPct val="100000"/>
              </a:lnSpc>
              <a:spcBef>
                <a:spcPts val="600"/>
              </a:spcBef>
              <a:spcAft>
                <a:spcPts val="0"/>
              </a:spcAft>
              <a:buFont typeface="Arial" panose="020B0604020202020204" pitchFamily="34" charset="0"/>
              <a:buChar char="•"/>
            </a:pPr>
            <a:r>
              <a:rPr lang="lt-LT" sz="2400" dirty="0" err="1"/>
              <a:t>liudinink</a:t>
            </a:r>
            <a:r>
              <a:rPr lang="en-US" sz="2400" dirty="0"/>
              <a:t>ų</a:t>
            </a:r>
            <a:r>
              <a:rPr lang="lt-LT" sz="2400" dirty="0"/>
              <a:t>, </a:t>
            </a:r>
            <a:r>
              <a:rPr lang="lt-LT" sz="2400" dirty="0" err="1"/>
              <a:t>galinči</a:t>
            </a:r>
            <a:r>
              <a:rPr lang="en-US" sz="2400" dirty="0"/>
              <a:t>ų</a:t>
            </a:r>
            <a:r>
              <a:rPr lang="lt-LT" sz="2400" dirty="0"/>
              <a:t> patvirtinti nederamą kito asmens elgesį ir kt.</a:t>
            </a:r>
            <a:r>
              <a:rPr lang="en-US" sz="2400" dirty="0"/>
              <a:t>, </a:t>
            </a:r>
            <a:r>
              <a:rPr lang="en-US" sz="2400" dirty="0" err="1"/>
              <a:t>parodymus</a:t>
            </a:r>
            <a:r>
              <a:rPr lang="en-US" sz="2400" dirty="0"/>
              <a:t>.</a:t>
            </a:r>
            <a:endParaRPr lang="lt-LT" sz="2400" dirty="0"/>
          </a:p>
        </p:txBody>
      </p:sp>
      <p:sp>
        <p:nvSpPr>
          <p:cNvPr id="6" name="Skaidrės numerio vietos rezervavimo ženklas 5">
            <a:extLst>
              <a:ext uri="{FF2B5EF4-FFF2-40B4-BE49-F238E27FC236}">
                <a16:creationId xmlns:a16="http://schemas.microsoft.com/office/drawing/2014/main" id="{C749AA93-1254-6E61-84EA-D3C0F8F29F46}"/>
              </a:ext>
            </a:extLst>
          </p:cNvPr>
          <p:cNvSpPr>
            <a:spLocks noGrp="1"/>
          </p:cNvSpPr>
          <p:nvPr>
            <p:ph type="sldNum" sz="quarter" idx="12"/>
          </p:nvPr>
        </p:nvSpPr>
        <p:spPr/>
        <p:txBody>
          <a:bodyPr/>
          <a:lstStyle/>
          <a:p>
            <a:fld id="{984D9126-9CBE-4358-AD4F-0B76ABB0A4E6}" type="slidenum">
              <a:rPr lang="en-US" smtClean="0"/>
              <a:t>43</a:t>
            </a:fld>
            <a:endParaRPr lang="en-US"/>
          </a:p>
        </p:txBody>
      </p:sp>
    </p:spTree>
    <p:extLst>
      <p:ext uri="{BB962C8B-B14F-4D97-AF65-F5344CB8AC3E}">
        <p14:creationId xmlns:p14="http://schemas.microsoft.com/office/powerpoint/2010/main" val="416691774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267C15-39A7-D811-7DC6-E18CDBFE605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5CDEA4E-A511-6320-D949-B7C1F6CA88E2}"/>
              </a:ext>
            </a:extLst>
          </p:cNvPr>
          <p:cNvSpPr>
            <a:spLocks noGrp="1"/>
          </p:cNvSpPr>
          <p:nvPr>
            <p:ph type="title"/>
          </p:nvPr>
        </p:nvSpPr>
        <p:spPr/>
        <p:txBody>
          <a:bodyPr>
            <a:normAutofit/>
          </a:bodyPr>
          <a:lstStyle/>
          <a:p>
            <a:r>
              <a:rPr lang="lt-LT" altLang="en-US" b="1" dirty="0"/>
              <a:t>Į</a:t>
            </a:r>
            <a:r>
              <a:rPr lang="lt-LT" altLang="en-US" b="1" dirty="0">
                <a:ln>
                  <a:noFill/>
                </a:ln>
              </a:rPr>
              <a:t>rodymai teisėje:</a:t>
            </a:r>
            <a:endParaRPr lang="lt-LT" b="1" dirty="0"/>
          </a:p>
        </p:txBody>
      </p:sp>
      <p:sp>
        <p:nvSpPr>
          <p:cNvPr id="3" name="Content Placeholder 2">
            <a:extLst>
              <a:ext uri="{FF2B5EF4-FFF2-40B4-BE49-F238E27FC236}">
                <a16:creationId xmlns:a16="http://schemas.microsoft.com/office/drawing/2014/main" id="{9012F083-4F08-CBDA-2DD5-DB4D5DBFE52B}"/>
              </a:ext>
            </a:extLst>
          </p:cNvPr>
          <p:cNvSpPr>
            <a:spLocks noGrp="1"/>
          </p:cNvSpPr>
          <p:nvPr>
            <p:ph idx="1"/>
          </p:nvPr>
        </p:nvSpPr>
        <p:spPr/>
        <p:txBody>
          <a:bodyPr>
            <a:normAutofit/>
          </a:bodyPr>
          <a:lstStyle/>
          <a:p>
            <a:pPr marL="216000" indent="-216000">
              <a:lnSpc>
                <a:spcPct val="120000"/>
              </a:lnSpc>
              <a:spcBef>
                <a:spcPts val="600"/>
              </a:spcBef>
              <a:buFont typeface="Arial" panose="020B0604020202020204" pitchFamily="34" charset="0"/>
              <a:buChar char="•"/>
            </a:pPr>
            <a:r>
              <a:rPr lang="lt-LT" sz="2600" dirty="0"/>
              <a:t>Įstatymų nustatyta tvarka gauti duomenys, kurie patvirtina arba paneigia bent vieną aplinkybę, turinčią reikšmės teisingam bylos išsprendimui.</a:t>
            </a:r>
          </a:p>
          <a:p>
            <a:pPr marL="216000" indent="-216000">
              <a:lnSpc>
                <a:spcPct val="120000"/>
              </a:lnSpc>
              <a:spcBef>
                <a:spcPts val="600"/>
              </a:spcBef>
              <a:buFont typeface="Arial" panose="020B0604020202020204" pitchFamily="34" charset="0"/>
              <a:buChar char="•"/>
            </a:pPr>
            <a:r>
              <a:rPr lang="lt-LT" sz="2400" dirty="0"/>
              <a:t>Yra daug įrodymų, kuriuos galite panaudoti, rūšių: tai rašytiniai dokumentai, vaizdo, garso ir kitų duomenų failai, liudytojų parodymai, ekspertų ar kitų kompetentingų institucijų pareiškimai (išvados) ir daiktiniai įrodymai.</a:t>
            </a:r>
            <a:endParaRPr lang="lt-LT" sz="2600" dirty="0"/>
          </a:p>
          <a:p>
            <a:pPr marL="216000" indent="-216000">
              <a:lnSpc>
                <a:spcPct val="120000"/>
              </a:lnSpc>
              <a:spcBef>
                <a:spcPts val="600"/>
              </a:spcBef>
              <a:buFont typeface="Arial" panose="020B0604020202020204" pitchFamily="34" charset="0"/>
              <a:buChar char="•"/>
            </a:pPr>
            <a:r>
              <a:rPr lang="lt-LT" sz="2400" dirty="0"/>
              <a:t>V</a:t>
            </a:r>
            <a:r>
              <a:rPr lang="lt-LT" sz="2400"/>
              <a:t>isi </a:t>
            </a:r>
            <a:r>
              <a:rPr lang="lt-LT" sz="2400" dirty="0"/>
              <a:t>tyrimui ar ginčo procese pateikti įrodymai turi būti gauti teisėtai, t. y. teisės aktuose nustatyta tvarka. </a:t>
            </a:r>
          </a:p>
        </p:txBody>
      </p:sp>
      <p:sp>
        <p:nvSpPr>
          <p:cNvPr id="4" name="Skaidrės numerio vietos rezervavimo ženklas 3">
            <a:extLst>
              <a:ext uri="{FF2B5EF4-FFF2-40B4-BE49-F238E27FC236}">
                <a16:creationId xmlns:a16="http://schemas.microsoft.com/office/drawing/2014/main" id="{7649563C-4AE0-5FEB-4CDC-D5EC4AA9368E}"/>
              </a:ext>
            </a:extLst>
          </p:cNvPr>
          <p:cNvSpPr>
            <a:spLocks noGrp="1"/>
          </p:cNvSpPr>
          <p:nvPr>
            <p:ph type="sldNum" sz="quarter" idx="12"/>
          </p:nvPr>
        </p:nvSpPr>
        <p:spPr/>
        <p:txBody>
          <a:bodyPr/>
          <a:lstStyle/>
          <a:p>
            <a:fld id="{AAC5D395-959B-406E-8C28-9588A3E7F214}" type="slidenum">
              <a:rPr lang="en-US" smtClean="0"/>
              <a:t>44</a:t>
            </a:fld>
            <a:endParaRPr lang="en-US"/>
          </a:p>
        </p:txBody>
      </p:sp>
    </p:spTree>
    <p:extLst>
      <p:ext uri="{BB962C8B-B14F-4D97-AF65-F5344CB8AC3E}">
        <p14:creationId xmlns:p14="http://schemas.microsoft.com/office/powerpoint/2010/main" val="173273306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E0C36-665D-86A1-3FCA-C794E61AF97E}"/>
              </a:ext>
            </a:extLst>
          </p:cNvPr>
          <p:cNvSpPr>
            <a:spLocks noGrp="1"/>
          </p:cNvSpPr>
          <p:nvPr>
            <p:ph type="title"/>
          </p:nvPr>
        </p:nvSpPr>
        <p:spPr/>
        <p:txBody>
          <a:bodyPr/>
          <a:lstStyle/>
          <a:p>
            <a:r>
              <a:rPr lang="lt-LT" b="1" dirty="0"/>
              <a:t>Įrašai: vaizdo, garso, nuotraukos</a:t>
            </a:r>
            <a:r>
              <a:rPr lang="en-US" b="1" dirty="0"/>
              <a:t>:</a:t>
            </a:r>
            <a:endParaRPr lang="lt-LT" b="1" dirty="0"/>
          </a:p>
        </p:txBody>
      </p:sp>
      <p:sp>
        <p:nvSpPr>
          <p:cNvPr id="3" name="Content Placeholder 2">
            <a:extLst>
              <a:ext uri="{FF2B5EF4-FFF2-40B4-BE49-F238E27FC236}">
                <a16:creationId xmlns:a16="http://schemas.microsoft.com/office/drawing/2014/main" id="{DE9F6870-A655-13C0-A04A-FE4D2A68ABF5}"/>
              </a:ext>
            </a:extLst>
          </p:cNvPr>
          <p:cNvSpPr>
            <a:spLocks noGrp="1"/>
          </p:cNvSpPr>
          <p:nvPr>
            <p:ph idx="1"/>
          </p:nvPr>
        </p:nvSpPr>
        <p:spPr/>
        <p:txBody>
          <a:bodyPr>
            <a:normAutofit/>
          </a:bodyPr>
          <a:lstStyle/>
          <a:p>
            <a:pPr marL="0" indent="0">
              <a:buNone/>
            </a:pPr>
            <a:r>
              <a:rPr lang="lt-LT" sz="2400" dirty="0"/>
              <a:t>   Teisė rinkti ir skelbti informaciją</a:t>
            </a:r>
          </a:p>
          <a:p>
            <a:pPr marL="216000" indent="-216000">
              <a:buFont typeface="Arial" panose="020B0604020202020204" pitchFamily="34" charset="0"/>
              <a:buChar char="•"/>
            </a:pPr>
            <a:r>
              <a:rPr lang="lt-LT" sz="2400" dirty="0"/>
              <a:t>Kiekvienas asmuo turi teisę:</a:t>
            </a:r>
          </a:p>
          <a:p>
            <a:pPr marL="216000" indent="-216000">
              <a:buFont typeface="Arial" panose="020B0604020202020204" pitchFamily="34" charset="0"/>
              <a:buChar char="•"/>
            </a:pPr>
            <a:r>
              <a:rPr lang="lt-LT" sz="2400" dirty="0"/>
              <a:t>užsirašinėti, fotografuoti, filmuoti, naudotis garso ir vaizdo technikos priemonėmis, taip pat kitais būdais fiksuoti informaciją, išskyrus šio įstatymo 13 straipsnyje nurodytus atvejus</a:t>
            </a:r>
            <a:r>
              <a:rPr lang="en-US" sz="2400" dirty="0"/>
              <a:t>.</a:t>
            </a:r>
          </a:p>
          <a:p>
            <a:pPr marL="0" indent="0">
              <a:buNone/>
            </a:pPr>
            <a:r>
              <a:rPr lang="en-US" sz="2400" dirty="0"/>
              <a:t> </a:t>
            </a:r>
            <a:r>
              <a:rPr lang="lt-LT" sz="2400" dirty="0"/>
              <a:t>			</a:t>
            </a:r>
            <a:r>
              <a:rPr lang="en-US" sz="2400" dirty="0"/>
              <a:t>(</a:t>
            </a:r>
            <a:r>
              <a:rPr lang="lt-LT" sz="2400" dirty="0"/>
              <a:t>LR visuomenės informavimo įstatymo 5 str. 1 d. 3 p.)			  </a:t>
            </a:r>
          </a:p>
        </p:txBody>
      </p:sp>
    </p:spTree>
    <p:extLst>
      <p:ext uri="{BB962C8B-B14F-4D97-AF65-F5344CB8AC3E}">
        <p14:creationId xmlns:p14="http://schemas.microsoft.com/office/powerpoint/2010/main" val="47821167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F99627-497D-0063-82D5-F9504195D0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02F9248-6F09-C091-80F1-DB33A17AD072}"/>
              </a:ext>
            </a:extLst>
          </p:cNvPr>
          <p:cNvSpPr>
            <a:spLocks noGrp="1"/>
          </p:cNvSpPr>
          <p:nvPr>
            <p:ph type="title"/>
          </p:nvPr>
        </p:nvSpPr>
        <p:spPr/>
        <p:txBody>
          <a:bodyPr>
            <a:normAutofit/>
          </a:bodyPr>
          <a:lstStyle/>
          <a:p>
            <a:r>
              <a:rPr lang="pt-BR" b="1" dirty="0"/>
              <a:t>Asmens teisių, garbės ir orumo apsauga</a:t>
            </a:r>
            <a:r>
              <a:rPr lang="en-US" b="1" dirty="0"/>
              <a:t>:</a:t>
            </a:r>
            <a:endParaRPr lang="lt-LT" b="1" dirty="0"/>
          </a:p>
        </p:txBody>
      </p:sp>
      <p:sp>
        <p:nvSpPr>
          <p:cNvPr id="3" name="Content Placeholder 2">
            <a:extLst>
              <a:ext uri="{FF2B5EF4-FFF2-40B4-BE49-F238E27FC236}">
                <a16:creationId xmlns:a16="http://schemas.microsoft.com/office/drawing/2014/main" id="{105A8642-AA8B-97E9-DE6B-628C311CFA9D}"/>
              </a:ext>
            </a:extLst>
          </p:cNvPr>
          <p:cNvSpPr>
            <a:spLocks noGrp="1"/>
          </p:cNvSpPr>
          <p:nvPr>
            <p:ph idx="1"/>
          </p:nvPr>
        </p:nvSpPr>
        <p:spPr/>
        <p:txBody>
          <a:bodyPr>
            <a:noAutofit/>
          </a:bodyPr>
          <a:lstStyle/>
          <a:p>
            <a:pPr marL="0" indent="0">
              <a:lnSpc>
                <a:spcPct val="100000"/>
              </a:lnSpc>
              <a:spcBef>
                <a:spcPts val="0"/>
              </a:spcBef>
              <a:spcAft>
                <a:spcPts val="0"/>
              </a:spcAft>
              <a:buNone/>
            </a:pPr>
            <a:r>
              <a:rPr lang="lt-LT" sz="2400" dirty="0"/>
              <a:t>Siekiant nepažeisti asmens teisių, apsaugoti jo garbę ir orumą, renkant ir viešai skelbiant informaciją draudžiama:</a:t>
            </a:r>
          </a:p>
          <a:p>
            <a:pPr marL="0" indent="0">
              <a:lnSpc>
                <a:spcPct val="100000"/>
              </a:lnSpc>
              <a:spcBef>
                <a:spcPts val="0"/>
              </a:spcBef>
              <a:spcAft>
                <a:spcPts val="0"/>
              </a:spcAft>
              <a:buNone/>
            </a:pPr>
            <a:r>
              <a:rPr lang="lt-LT" sz="2400" dirty="0"/>
              <a:t>-  filmuoti, fotografuoti vaiką ar daryti jo garso ir vaizdo įrašus be nors vieno iš tėvų, globėjų ar rūpintojų ir paties vaiko sutikimo. Draudžiama naudoti vaikų fotografijas, garso ar vaizdo įrašus erotinio, pornografinio ir smurtinio pobūdžio informacijose.</a:t>
            </a:r>
          </a:p>
          <a:p>
            <a:pPr marL="0" indent="0">
              <a:lnSpc>
                <a:spcPct val="100000"/>
              </a:lnSpc>
              <a:spcBef>
                <a:spcPts val="0"/>
              </a:spcBef>
              <a:spcAft>
                <a:spcPts val="0"/>
              </a:spcAft>
              <a:buNone/>
            </a:pPr>
            <a:r>
              <a:rPr lang="lt-LT" sz="2400" dirty="0"/>
              <a:t>		      </a:t>
            </a:r>
            <a:r>
              <a:rPr lang="en-US" sz="2400" dirty="0"/>
              <a:t>(</a:t>
            </a:r>
            <a:r>
              <a:rPr lang="lt-LT" sz="2400" dirty="0"/>
              <a:t>LR visuomenės informavimo įstatymo 13 str. 1 d. 5 p.)</a:t>
            </a:r>
          </a:p>
        </p:txBody>
      </p:sp>
    </p:spTree>
    <p:extLst>
      <p:ext uri="{BB962C8B-B14F-4D97-AF65-F5344CB8AC3E}">
        <p14:creationId xmlns:p14="http://schemas.microsoft.com/office/powerpoint/2010/main" val="227814783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00FA96-3956-BD49-61D2-136A2AE24E0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CA8B1C2-A50F-CF1A-3FED-0CF6ECB18590}"/>
              </a:ext>
            </a:extLst>
          </p:cNvPr>
          <p:cNvSpPr>
            <a:spLocks noGrp="1"/>
          </p:cNvSpPr>
          <p:nvPr>
            <p:ph type="title"/>
          </p:nvPr>
        </p:nvSpPr>
        <p:spPr/>
        <p:txBody>
          <a:bodyPr/>
          <a:lstStyle/>
          <a:p>
            <a:r>
              <a:rPr lang="lt-LT" b="1" dirty="0"/>
              <a:t>Įrašai: vaizdo, garso, nuotraukos</a:t>
            </a:r>
            <a:r>
              <a:rPr lang="en-US" b="1" dirty="0"/>
              <a:t>:</a:t>
            </a:r>
            <a:endParaRPr lang="lt-LT" b="1" dirty="0"/>
          </a:p>
        </p:txBody>
      </p:sp>
      <p:sp>
        <p:nvSpPr>
          <p:cNvPr id="3" name="Content Placeholder 2">
            <a:extLst>
              <a:ext uri="{FF2B5EF4-FFF2-40B4-BE49-F238E27FC236}">
                <a16:creationId xmlns:a16="http://schemas.microsoft.com/office/drawing/2014/main" id="{B6F5390A-2FD2-291B-9058-67B923520776}"/>
              </a:ext>
            </a:extLst>
          </p:cNvPr>
          <p:cNvSpPr>
            <a:spLocks noGrp="1"/>
          </p:cNvSpPr>
          <p:nvPr>
            <p:ph idx="1"/>
          </p:nvPr>
        </p:nvSpPr>
        <p:spPr/>
        <p:txBody>
          <a:bodyPr>
            <a:normAutofit/>
          </a:bodyPr>
          <a:lstStyle/>
          <a:p>
            <a:pPr marL="216000" indent="-216000">
              <a:buFont typeface="Arial" panose="020B0604020202020204" pitchFamily="34" charset="0"/>
              <a:buChar char="•"/>
            </a:pPr>
            <a:r>
              <a:rPr lang="lt-LT" sz="2400" dirty="0"/>
              <a:t>Asmeninius įrašus daryti galima, tačiau būtų etiška apie tai įspėti (jei asmuo, kurio veiklą įrašinėjate, daro nusižengimą ar nusikaltimą,</a:t>
            </a:r>
            <a:r>
              <a:rPr lang="en-US" sz="2400" dirty="0"/>
              <a:t> </a:t>
            </a:r>
            <a:r>
              <a:rPr lang="lt-LT" sz="2400" dirty="0"/>
              <a:t>įspėti visai nebūtina);</a:t>
            </a:r>
          </a:p>
          <a:p>
            <a:pPr marL="216000" indent="-216000">
              <a:buFont typeface="Arial" panose="020B0604020202020204" pitchFamily="34" charset="0"/>
              <a:buChar char="•"/>
            </a:pPr>
            <a:r>
              <a:rPr lang="lt-LT" sz="2400" dirty="0"/>
              <a:t>Jeigu įrašą daro duomenų valdytojas – įstaiga, privaloma informuoti visus dalyvius. 					  </a:t>
            </a:r>
          </a:p>
        </p:txBody>
      </p:sp>
    </p:spTree>
    <p:extLst>
      <p:ext uri="{BB962C8B-B14F-4D97-AF65-F5344CB8AC3E}">
        <p14:creationId xmlns:p14="http://schemas.microsoft.com/office/powerpoint/2010/main" val="194570662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E0C36-665D-86A1-3FCA-C794E61AF97E}"/>
              </a:ext>
            </a:extLst>
          </p:cNvPr>
          <p:cNvSpPr>
            <a:spLocks noGrp="1"/>
          </p:cNvSpPr>
          <p:nvPr>
            <p:ph type="title"/>
          </p:nvPr>
        </p:nvSpPr>
        <p:spPr/>
        <p:txBody>
          <a:bodyPr/>
          <a:lstStyle/>
          <a:p>
            <a:r>
              <a:rPr lang="lt-LT" b="1" dirty="0"/>
              <a:t>Įrašus daro </a:t>
            </a:r>
            <a:br>
              <a:rPr lang="lt-LT" b="1" dirty="0"/>
            </a:br>
            <a:r>
              <a:rPr lang="lt-LT" b="1" dirty="0"/>
              <a:t>duomenų valdytojas</a:t>
            </a:r>
            <a:r>
              <a:rPr lang="en-US" b="1" dirty="0"/>
              <a:t>:</a:t>
            </a:r>
            <a:endParaRPr lang="lt-LT" b="1" dirty="0"/>
          </a:p>
        </p:txBody>
      </p:sp>
      <p:sp>
        <p:nvSpPr>
          <p:cNvPr id="3" name="Content Placeholder 2">
            <a:extLst>
              <a:ext uri="{FF2B5EF4-FFF2-40B4-BE49-F238E27FC236}">
                <a16:creationId xmlns:a16="http://schemas.microsoft.com/office/drawing/2014/main" id="{DE9F6870-A655-13C0-A04A-FE4D2A68ABF5}"/>
              </a:ext>
            </a:extLst>
          </p:cNvPr>
          <p:cNvSpPr>
            <a:spLocks noGrp="1"/>
          </p:cNvSpPr>
          <p:nvPr>
            <p:ph idx="1"/>
          </p:nvPr>
        </p:nvSpPr>
        <p:spPr/>
        <p:txBody>
          <a:bodyPr>
            <a:normAutofit/>
          </a:bodyPr>
          <a:lstStyle/>
          <a:p>
            <a:pPr marL="216000" indent="-216000">
              <a:buFont typeface="Arial" panose="020B0604020202020204" pitchFamily="34" charset="0"/>
              <a:buChar char="•"/>
            </a:pPr>
            <a:r>
              <a:rPr lang="lt-LT" sz="2400" dirty="0"/>
              <a:t>Tikslas – pvz., darbuotojo pareigų pažeidimo komisijos posėdžio vaizdo ar garso įrašas.</a:t>
            </a:r>
          </a:p>
          <a:p>
            <a:pPr marL="216000" indent="-216000">
              <a:buFont typeface="Arial" panose="020B0604020202020204" pitchFamily="34" charset="0"/>
              <a:buChar char="•"/>
            </a:pPr>
            <a:r>
              <a:rPr lang="lt-LT" sz="2400" dirty="0"/>
              <a:t>Teisinis pagrindas – reikėtų aprašyti vietiniame teisės akte. </a:t>
            </a:r>
          </a:p>
          <a:p>
            <a:pPr marL="216000" indent="-216000">
              <a:buFont typeface="Arial" panose="020B0604020202020204" pitchFamily="34" charset="0"/>
              <a:buChar char="•"/>
            </a:pPr>
            <a:r>
              <a:rPr lang="lt-LT" sz="2400" dirty="0"/>
              <a:t>Duomenys (jų turinys) – vaizdo, garso įrašai ar nuotraukos.</a:t>
            </a:r>
          </a:p>
          <a:p>
            <a:pPr marL="216000" indent="-216000">
              <a:buFont typeface="Arial" panose="020B0604020202020204" pitchFamily="34" charset="0"/>
              <a:buChar char="•"/>
            </a:pPr>
            <a:r>
              <a:rPr lang="lt-LT" sz="2400" dirty="0"/>
              <a:t>Terminas (saugojimo) – aprašyti kiek laiko įrašas saugomas. </a:t>
            </a:r>
          </a:p>
          <a:p>
            <a:pPr marL="0" indent="0">
              <a:buNone/>
            </a:pPr>
            <a:r>
              <a:rPr lang="lt-LT" sz="2400" dirty="0"/>
              <a:t>					  </a:t>
            </a:r>
          </a:p>
        </p:txBody>
      </p:sp>
    </p:spTree>
    <p:extLst>
      <p:ext uri="{BB962C8B-B14F-4D97-AF65-F5344CB8AC3E}">
        <p14:creationId xmlns:p14="http://schemas.microsoft.com/office/powerpoint/2010/main" val="213545839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E0C36-665D-86A1-3FCA-C794E61AF97E}"/>
              </a:ext>
            </a:extLst>
          </p:cNvPr>
          <p:cNvSpPr>
            <a:spLocks noGrp="1"/>
          </p:cNvSpPr>
          <p:nvPr>
            <p:ph type="title"/>
          </p:nvPr>
        </p:nvSpPr>
        <p:spPr/>
        <p:txBody>
          <a:bodyPr>
            <a:normAutofit/>
          </a:bodyPr>
          <a:lstStyle/>
          <a:p>
            <a:r>
              <a:rPr lang="lt-LT" b="1" dirty="0"/>
              <a:t>Mobingas – </a:t>
            </a:r>
            <a:br>
              <a:rPr lang="lt-LT" b="1" dirty="0"/>
            </a:br>
            <a:r>
              <a:rPr lang="lt-LT" b="1" dirty="0"/>
              <a:t>grupinis psichologinis engimas:</a:t>
            </a:r>
          </a:p>
        </p:txBody>
      </p:sp>
      <p:sp>
        <p:nvSpPr>
          <p:cNvPr id="3" name="Content Placeholder 2">
            <a:extLst>
              <a:ext uri="{FF2B5EF4-FFF2-40B4-BE49-F238E27FC236}">
                <a16:creationId xmlns:a16="http://schemas.microsoft.com/office/drawing/2014/main" id="{DE9F6870-A655-13C0-A04A-FE4D2A68ABF5}"/>
              </a:ext>
            </a:extLst>
          </p:cNvPr>
          <p:cNvSpPr>
            <a:spLocks noGrp="1"/>
          </p:cNvSpPr>
          <p:nvPr>
            <p:ph idx="1"/>
          </p:nvPr>
        </p:nvSpPr>
        <p:spPr/>
        <p:txBody>
          <a:bodyPr>
            <a:normAutofit/>
          </a:bodyPr>
          <a:lstStyle/>
          <a:p>
            <a:pPr marL="216000" indent="-216000">
              <a:buFont typeface="Arial" panose="020B0604020202020204" pitchFamily="34" charset="0"/>
              <a:buChar char="•"/>
            </a:pPr>
            <a:r>
              <a:rPr lang="lt-LT" sz="2400" b="1" dirty="0"/>
              <a:t>Mobingas</a:t>
            </a:r>
            <a:r>
              <a:rPr lang="lt-LT" sz="2400" dirty="0"/>
              <a:t> - ilgalaikis sistemingas psichologinis smurtas, kurį grupė taiko dažniausiai vienam asmeniui siekdama pažeminti, išstumti iš organizacijos;</a:t>
            </a:r>
          </a:p>
          <a:p>
            <a:pPr marL="216000" indent="-216000">
              <a:buFont typeface="Arial" panose="020B0604020202020204" pitchFamily="34" charset="0"/>
              <a:buChar char="•"/>
            </a:pPr>
            <a:r>
              <a:rPr lang="lt-LT" sz="2400" dirty="0"/>
              <a:t>Mobingas darbe yra ilgalaikis psichologinis teroras, kai grupė darbuotojų izoliuoja vieną asmenį nuo darbo aplinkai būdingų socialinių procesų, neleidžia jam tinkamai atlikti savo funkcijų, naudoja psichologinį smurtą, priekabiauja. </a:t>
            </a:r>
          </a:p>
          <a:p>
            <a:pPr marL="0" indent="0">
              <a:buNone/>
            </a:pPr>
            <a:endParaRPr lang="lt-LT" sz="2400" dirty="0"/>
          </a:p>
          <a:p>
            <a:pPr marL="0" indent="0">
              <a:buNone/>
            </a:pPr>
            <a:endParaRPr lang="lt-LT" sz="2400" dirty="0"/>
          </a:p>
        </p:txBody>
      </p:sp>
      <p:sp>
        <p:nvSpPr>
          <p:cNvPr id="4" name="Skaidrės numerio vietos rezervavimo ženklas 3">
            <a:extLst>
              <a:ext uri="{FF2B5EF4-FFF2-40B4-BE49-F238E27FC236}">
                <a16:creationId xmlns:a16="http://schemas.microsoft.com/office/drawing/2014/main" id="{2A0E6D9A-698E-53FC-E3C5-7EFC0E3C4775}"/>
              </a:ext>
            </a:extLst>
          </p:cNvPr>
          <p:cNvSpPr>
            <a:spLocks noGrp="1"/>
          </p:cNvSpPr>
          <p:nvPr>
            <p:ph type="sldNum" sz="quarter" idx="12"/>
          </p:nvPr>
        </p:nvSpPr>
        <p:spPr/>
        <p:txBody>
          <a:bodyPr/>
          <a:lstStyle/>
          <a:p>
            <a:fld id="{AAC5D395-959B-406E-8C28-9588A3E7F214}" type="slidenum">
              <a:rPr lang="en-US" smtClean="0"/>
              <a:t>49</a:t>
            </a:fld>
            <a:endParaRPr lang="en-US"/>
          </a:p>
        </p:txBody>
      </p:sp>
    </p:spTree>
    <p:extLst>
      <p:ext uri="{BB962C8B-B14F-4D97-AF65-F5344CB8AC3E}">
        <p14:creationId xmlns:p14="http://schemas.microsoft.com/office/powerpoint/2010/main" val="211352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E0C36-665D-86A1-3FCA-C794E61AF97E}"/>
              </a:ext>
            </a:extLst>
          </p:cNvPr>
          <p:cNvSpPr>
            <a:spLocks noGrp="1"/>
          </p:cNvSpPr>
          <p:nvPr>
            <p:ph type="title"/>
          </p:nvPr>
        </p:nvSpPr>
        <p:spPr/>
        <p:txBody>
          <a:bodyPr>
            <a:noAutofit/>
          </a:bodyPr>
          <a:lstStyle/>
          <a:p>
            <a:r>
              <a:rPr lang="lt-LT" sz="4400" b="1" dirty="0"/>
              <a:t>Temos sudėtingumas. Aspektai:</a:t>
            </a:r>
          </a:p>
        </p:txBody>
      </p:sp>
      <p:sp>
        <p:nvSpPr>
          <p:cNvPr id="3" name="Content Placeholder 2">
            <a:extLst>
              <a:ext uri="{FF2B5EF4-FFF2-40B4-BE49-F238E27FC236}">
                <a16:creationId xmlns:a16="http://schemas.microsoft.com/office/drawing/2014/main" id="{DE9F6870-A655-13C0-A04A-FE4D2A68ABF5}"/>
              </a:ext>
            </a:extLst>
          </p:cNvPr>
          <p:cNvSpPr>
            <a:spLocks noGrp="1"/>
          </p:cNvSpPr>
          <p:nvPr>
            <p:ph idx="1"/>
          </p:nvPr>
        </p:nvSpPr>
        <p:spPr/>
        <p:txBody>
          <a:bodyPr>
            <a:normAutofit/>
          </a:bodyPr>
          <a:lstStyle/>
          <a:p>
            <a:pPr indent="-216000">
              <a:lnSpc>
                <a:spcPct val="100000"/>
              </a:lnSpc>
              <a:spcBef>
                <a:spcPts val="600"/>
              </a:spcBef>
              <a:spcAft>
                <a:spcPts val="0"/>
              </a:spcAft>
              <a:buFont typeface="Arial" panose="020B0604020202020204" pitchFamily="34" charset="0"/>
              <a:buChar char="•"/>
            </a:pPr>
            <a:r>
              <a:rPr lang="lt-LT" sz="2400" b="1" dirty="0"/>
              <a:t>Vadybiniai </a:t>
            </a:r>
            <a:r>
              <a:rPr lang="lt-LT" sz="2400" dirty="0"/>
              <a:t>– vadovo atsakomybė, lyderystės į(</a:t>
            </a:r>
            <a:r>
              <a:rPr lang="lt-LT" sz="2400" dirty="0" err="1"/>
              <a:t>si</a:t>
            </a:r>
            <a:r>
              <a:rPr lang="lt-LT" sz="2400" dirty="0"/>
              <a:t>)pareigojimai, pavaldumo santykiai. </a:t>
            </a:r>
          </a:p>
          <a:p>
            <a:pPr indent="-216000">
              <a:lnSpc>
                <a:spcPct val="100000"/>
              </a:lnSpc>
              <a:spcBef>
                <a:spcPts val="600"/>
              </a:spcBef>
              <a:spcAft>
                <a:spcPts val="0"/>
              </a:spcAft>
              <a:buFont typeface="Arial" panose="020B0604020202020204" pitchFamily="34" charset="0"/>
              <a:buChar char="•"/>
            </a:pPr>
            <a:r>
              <a:rPr lang="lt-LT" sz="2400" b="1" dirty="0"/>
              <a:t>Etiniai </a:t>
            </a:r>
            <a:r>
              <a:rPr lang="lt-LT" sz="2400" dirty="0"/>
              <a:t>– darbo ir bendravimo kultūra, vertybių sistema, sąžiningumas, teisingumas.</a:t>
            </a:r>
          </a:p>
          <a:p>
            <a:pPr indent="-216000">
              <a:lnSpc>
                <a:spcPct val="100000"/>
              </a:lnSpc>
              <a:spcBef>
                <a:spcPts val="600"/>
              </a:spcBef>
              <a:spcAft>
                <a:spcPts val="0"/>
              </a:spcAft>
              <a:buFont typeface="Arial" panose="020B0604020202020204" pitchFamily="34" charset="0"/>
              <a:buChar char="•"/>
            </a:pPr>
            <a:r>
              <a:rPr lang="lt-LT" sz="2400" b="1" dirty="0"/>
              <a:t>Psichologiniai </a:t>
            </a:r>
            <a:r>
              <a:rPr lang="lt-LT" sz="2400" dirty="0"/>
              <a:t>– emocijų valdymas, asmenybių skirtumai, žmonių grupių ir asmenybių elgesys grupėse. </a:t>
            </a:r>
          </a:p>
          <a:p>
            <a:pPr indent="-216000">
              <a:lnSpc>
                <a:spcPct val="100000"/>
              </a:lnSpc>
              <a:spcBef>
                <a:spcPts val="600"/>
              </a:spcBef>
              <a:spcAft>
                <a:spcPts val="0"/>
              </a:spcAft>
              <a:buFont typeface="Arial" panose="020B0604020202020204" pitchFamily="34" charset="0"/>
              <a:buChar char="•"/>
            </a:pPr>
            <a:r>
              <a:rPr lang="lt-LT" sz="2400" b="1" dirty="0"/>
              <a:t>Teisiniai</a:t>
            </a:r>
            <a:r>
              <a:rPr lang="lt-LT" sz="2400" dirty="0"/>
              <a:t> – smurto ir priekabiavimo prevencija yra reguliuojama darbo teisėje, tačiau teisinių normų neužtenka.</a:t>
            </a:r>
          </a:p>
          <a:p>
            <a:pPr indent="-216000">
              <a:lnSpc>
                <a:spcPct val="100000"/>
              </a:lnSpc>
              <a:spcBef>
                <a:spcPts val="600"/>
              </a:spcBef>
              <a:spcAft>
                <a:spcPts val="0"/>
              </a:spcAft>
              <a:buFont typeface="Arial" panose="020B0604020202020204" pitchFamily="34" charset="0"/>
              <a:buChar char="•"/>
            </a:pPr>
            <a:endParaRPr lang="lt-LT" sz="2400" dirty="0"/>
          </a:p>
        </p:txBody>
      </p:sp>
      <p:sp>
        <p:nvSpPr>
          <p:cNvPr id="6" name="Skaidrės numerio vietos rezervavimo ženklas 5">
            <a:extLst>
              <a:ext uri="{FF2B5EF4-FFF2-40B4-BE49-F238E27FC236}">
                <a16:creationId xmlns:a16="http://schemas.microsoft.com/office/drawing/2014/main" id="{D6C5D70F-A031-91B9-8C20-68BE42674BCB}"/>
              </a:ext>
            </a:extLst>
          </p:cNvPr>
          <p:cNvSpPr>
            <a:spLocks noGrp="1"/>
          </p:cNvSpPr>
          <p:nvPr>
            <p:ph type="sldNum" sz="quarter" idx="12"/>
          </p:nvPr>
        </p:nvSpPr>
        <p:spPr/>
        <p:txBody>
          <a:bodyPr/>
          <a:lstStyle/>
          <a:p>
            <a:fld id="{984D9126-9CBE-4358-AD4F-0B76ABB0A4E6}" type="slidenum">
              <a:rPr lang="en-US" smtClean="0"/>
              <a:t>5</a:t>
            </a:fld>
            <a:endParaRPr lang="en-US"/>
          </a:p>
        </p:txBody>
      </p:sp>
    </p:spTree>
    <p:extLst>
      <p:ext uri="{BB962C8B-B14F-4D97-AF65-F5344CB8AC3E}">
        <p14:creationId xmlns:p14="http://schemas.microsoft.com/office/powerpoint/2010/main" val="11366308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E0C36-665D-86A1-3FCA-C794E61AF97E}"/>
              </a:ext>
            </a:extLst>
          </p:cNvPr>
          <p:cNvSpPr>
            <a:spLocks noGrp="1"/>
          </p:cNvSpPr>
          <p:nvPr>
            <p:ph type="title"/>
          </p:nvPr>
        </p:nvSpPr>
        <p:spPr/>
        <p:txBody>
          <a:bodyPr>
            <a:normAutofit/>
          </a:bodyPr>
          <a:lstStyle/>
          <a:p>
            <a:r>
              <a:rPr lang="lt-LT" b="1" dirty="0"/>
              <a:t>Mobingo termino kilmė:</a:t>
            </a:r>
          </a:p>
        </p:txBody>
      </p:sp>
      <p:sp>
        <p:nvSpPr>
          <p:cNvPr id="3" name="Content Placeholder 2">
            <a:extLst>
              <a:ext uri="{FF2B5EF4-FFF2-40B4-BE49-F238E27FC236}">
                <a16:creationId xmlns:a16="http://schemas.microsoft.com/office/drawing/2014/main" id="{DE9F6870-A655-13C0-A04A-FE4D2A68ABF5}"/>
              </a:ext>
            </a:extLst>
          </p:cNvPr>
          <p:cNvSpPr>
            <a:spLocks noGrp="1"/>
          </p:cNvSpPr>
          <p:nvPr>
            <p:ph idx="1"/>
          </p:nvPr>
        </p:nvSpPr>
        <p:spPr/>
        <p:txBody>
          <a:bodyPr>
            <a:normAutofit/>
          </a:bodyPr>
          <a:lstStyle/>
          <a:p>
            <a:pPr marL="216000" indent="-216000">
              <a:buFont typeface="Arial" panose="020B0604020202020204" pitchFamily="34" charset="0"/>
              <a:buChar char="•"/>
            </a:pPr>
            <a:r>
              <a:rPr lang="lt-LT" sz="2400" dirty="0"/>
              <a:t>Gyvūnijos pasaulyje </a:t>
            </a:r>
            <a:r>
              <a:rPr lang="lt-LT" sz="2400" dirty="0" err="1"/>
              <a:t>mobingas</a:t>
            </a:r>
            <a:r>
              <a:rPr lang="lt-LT" sz="2400" dirty="0"/>
              <a:t> – tai reiškinys, kai žolėdžių banda užpuola plėšrūną;</a:t>
            </a:r>
          </a:p>
          <a:p>
            <a:pPr marL="216000" indent="-216000">
              <a:buFont typeface="Arial" panose="020B0604020202020204" pitchFamily="34" charset="0"/>
              <a:buChar char="•"/>
            </a:pPr>
            <a:r>
              <a:rPr lang="lt-LT" sz="2400" dirty="0"/>
              <a:t>Psichologas ir mokslininkas – medikas, daktaras </a:t>
            </a:r>
            <a:r>
              <a:rPr lang="lt-LT" sz="2400" dirty="0" err="1"/>
              <a:t>Hancas</a:t>
            </a:r>
            <a:r>
              <a:rPr lang="lt-LT" sz="2400" dirty="0"/>
              <a:t> </a:t>
            </a:r>
            <a:r>
              <a:rPr lang="lt-LT" sz="2400" dirty="0" err="1"/>
              <a:t>Leimanas</a:t>
            </a:r>
            <a:r>
              <a:rPr lang="lt-LT" sz="2400" dirty="0"/>
              <a:t> – pirmą kartą mobingo tyrimus atliko Švedijoje 1980 m. pradžioje. </a:t>
            </a:r>
          </a:p>
          <a:p>
            <a:pPr marL="0" indent="0">
              <a:buNone/>
            </a:pPr>
            <a:endParaRPr lang="lt-LT" sz="2400" dirty="0"/>
          </a:p>
          <a:p>
            <a:pPr marL="0" indent="0">
              <a:buNone/>
            </a:pPr>
            <a:endParaRPr lang="lt-LT" sz="2400" dirty="0"/>
          </a:p>
        </p:txBody>
      </p:sp>
      <p:sp>
        <p:nvSpPr>
          <p:cNvPr id="4" name="Skaidrės numerio vietos rezervavimo ženklas 3">
            <a:extLst>
              <a:ext uri="{FF2B5EF4-FFF2-40B4-BE49-F238E27FC236}">
                <a16:creationId xmlns:a16="http://schemas.microsoft.com/office/drawing/2014/main" id="{1B5D8418-10CE-1F8D-1C2D-398C076DB404}"/>
              </a:ext>
            </a:extLst>
          </p:cNvPr>
          <p:cNvSpPr>
            <a:spLocks noGrp="1"/>
          </p:cNvSpPr>
          <p:nvPr>
            <p:ph type="sldNum" sz="quarter" idx="12"/>
          </p:nvPr>
        </p:nvSpPr>
        <p:spPr/>
        <p:txBody>
          <a:bodyPr/>
          <a:lstStyle/>
          <a:p>
            <a:fld id="{AAC5D395-959B-406E-8C28-9588A3E7F214}" type="slidenum">
              <a:rPr lang="en-US" smtClean="0"/>
              <a:t>50</a:t>
            </a:fld>
            <a:endParaRPr lang="en-US"/>
          </a:p>
        </p:txBody>
      </p:sp>
      <p:pic>
        <p:nvPicPr>
          <p:cNvPr id="6" name="Paveikslėlis 5" descr="Paveikslėlis, kuriame yra lauko, medis, žinduolis, žemė&#10;&#10;Automatiškai sugeneruotas aprašymas">
            <a:extLst>
              <a:ext uri="{FF2B5EF4-FFF2-40B4-BE49-F238E27FC236}">
                <a16:creationId xmlns:a16="http://schemas.microsoft.com/office/drawing/2014/main" id="{934B4A19-E23E-CFCB-33E4-BE07725DCC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58042" y="3562571"/>
            <a:ext cx="6577345" cy="2788794"/>
          </a:xfrm>
          <a:prstGeom prst="rect">
            <a:avLst/>
          </a:prstGeom>
        </p:spPr>
      </p:pic>
    </p:spTree>
    <p:extLst>
      <p:ext uri="{BB962C8B-B14F-4D97-AF65-F5344CB8AC3E}">
        <p14:creationId xmlns:p14="http://schemas.microsoft.com/office/powerpoint/2010/main" val="4371782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E0C36-665D-86A1-3FCA-C794E61AF97E}"/>
              </a:ext>
            </a:extLst>
          </p:cNvPr>
          <p:cNvSpPr>
            <a:spLocks noGrp="1"/>
          </p:cNvSpPr>
          <p:nvPr>
            <p:ph type="title"/>
          </p:nvPr>
        </p:nvSpPr>
        <p:spPr/>
        <p:txBody>
          <a:bodyPr>
            <a:normAutofit/>
          </a:bodyPr>
          <a:lstStyle/>
          <a:p>
            <a:r>
              <a:rPr lang="lt-LT" b="1" dirty="0"/>
              <a:t>Mobingo tipai:</a:t>
            </a:r>
          </a:p>
        </p:txBody>
      </p:sp>
      <p:sp>
        <p:nvSpPr>
          <p:cNvPr id="3" name="Content Placeholder 2">
            <a:extLst>
              <a:ext uri="{FF2B5EF4-FFF2-40B4-BE49-F238E27FC236}">
                <a16:creationId xmlns:a16="http://schemas.microsoft.com/office/drawing/2014/main" id="{DE9F6870-A655-13C0-A04A-FE4D2A68ABF5}"/>
              </a:ext>
            </a:extLst>
          </p:cNvPr>
          <p:cNvSpPr>
            <a:spLocks noGrp="1"/>
          </p:cNvSpPr>
          <p:nvPr>
            <p:ph idx="1"/>
          </p:nvPr>
        </p:nvSpPr>
        <p:spPr/>
        <p:txBody>
          <a:bodyPr>
            <a:normAutofit/>
          </a:bodyPr>
          <a:lstStyle/>
          <a:p>
            <a:pPr marL="216000" indent="-216000">
              <a:buFont typeface="Arial" panose="020B0604020202020204" pitchFamily="34" charset="0"/>
              <a:buChar char="•"/>
            </a:pPr>
            <a:r>
              <a:rPr lang="lt-LT" sz="2400" b="1" dirty="0"/>
              <a:t>Vertikalusis</a:t>
            </a:r>
            <a:r>
              <a:rPr lang="lt-LT" sz="2400" dirty="0"/>
              <a:t>  - pasitelkęs kolegas bendradarbius terorizuoja aukštesnio lygmens vadovas arba darbuotojai gali nusitaikyti į savo vadovą ir atsisakyti atlikti užduotis, skleisti gandus, rodyti nepagarbą;</a:t>
            </a:r>
          </a:p>
          <a:p>
            <a:pPr marL="216000" indent="-216000">
              <a:buFont typeface="Arial" panose="020B0604020202020204" pitchFamily="34" charset="0"/>
              <a:buChar char="•"/>
            </a:pPr>
            <a:r>
              <a:rPr lang="lt-LT" sz="2400" b="1" dirty="0"/>
              <a:t>Horizontalusis</a:t>
            </a:r>
            <a:r>
              <a:rPr lang="lt-LT" sz="2400" dirty="0"/>
              <a:t>  - bendradarbį terorizuoja tas pačias pareigas einantys kolegos. </a:t>
            </a:r>
          </a:p>
          <a:p>
            <a:pPr marL="0" indent="0">
              <a:buNone/>
            </a:pPr>
            <a:endParaRPr lang="lt-LT" sz="2400" dirty="0"/>
          </a:p>
          <a:p>
            <a:pPr marL="0" indent="0">
              <a:buNone/>
            </a:pPr>
            <a:endParaRPr lang="lt-LT" sz="2400" dirty="0"/>
          </a:p>
        </p:txBody>
      </p:sp>
      <p:sp>
        <p:nvSpPr>
          <p:cNvPr id="4" name="Skaidrės numerio vietos rezervavimo ženklas 3">
            <a:extLst>
              <a:ext uri="{FF2B5EF4-FFF2-40B4-BE49-F238E27FC236}">
                <a16:creationId xmlns:a16="http://schemas.microsoft.com/office/drawing/2014/main" id="{B5CB3DFE-6003-8089-718C-7A7D26CA20E3}"/>
              </a:ext>
            </a:extLst>
          </p:cNvPr>
          <p:cNvSpPr>
            <a:spLocks noGrp="1"/>
          </p:cNvSpPr>
          <p:nvPr>
            <p:ph type="sldNum" sz="quarter" idx="12"/>
          </p:nvPr>
        </p:nvSpPr>
        <p:spPr/>
        <p:txBody>
          <a:bodyPr/>
          <a:lstStyle/>
          <a:p>
            <a:fld id="{AAC5D395-959B-406E-8C28-9588A3E7F214}" type="slidenum">
              <a:rPr lang="en-US" smtClean="0"/>
              <a:t>51</a:t>
            </a:fld>
            <a:endParaRPr lang="en-US"/>
          </a:p>
        </p:txBody>
      </p:sp>
    </p:spTree>
    <p:extLst>
      <p:ext uri="{BB962C8B-B14F-4D97-AF65-F5344CB8AC3E}">
        <p14:creationId xmlns:p14="http://schemas.microsoft.com/office/powerpoint/2010/main" val="407608754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E0C36-665D-86A1-3FCA-C794E61AF97E}"/>
              </a:ext>
            </a:extLst>
          </p:cNvPr>
          <p:cNvSpPr>
            <a:spLocks noGrp="1"/>
          </p:cNvSpPr>
          <p:nvPr>
            <p:ph type="title"/>
          </p:nvPr>
        </p:nvSpPr>
        <p:spPr/>
        <p:txBody>
          <a:bodyPr>
            <a:normAutofit/>
          </a:bodyPr>
          <a:lstStyle/>
          <a:p>
            <a:r>
              <a:rPr lang="lt-LT" b="1" dirty="0"/>
              <a:t>Vadovo vaidmuo:</a:t>
            </a:r>
          </a:p>
        </p:txBody>
      </p:sp>
      <p:sp>
        <p:nvSpPr>
          <p:cNvPr id="3" name="Content Placeholder 2">
            <a:extLst>
              <a:ext uri="{FF2B5EF4-FFF2-40B4-BE49-F238E27FC236}">
                <a16:creationId xmlns:a16="http://schemas.microsoft.com/office/drawing/2014/main" id="{DE9F6870-A655-13C0-A04A-FE4D2A68ABF5}"/>
              </a:ext>
            </a:extLst>
          </p:cNvPr>
          <p:cNvSpPr>
            <a:spLocks noGrp="1"/>
          </p:cNvSpPr>
          <p:nvPr>
            <p:ph idx="1"/>
          </p:nvPr>
        </p:nvSpPr>
        <p:spPr/>
        <p:txBody>
          <a:bodyPr>
            <a:normAutofit/>
          </a:bodyPr>
          <a:lstStyle/>
          <a:p>
            <a:pPr marL="216000" indent="-216000">
              <a:buFont typeface="Arial" panose="020B0604020202020204" pitchFamily="34" charset="0"/>
              <a:buChar char="•"/>
            </a:pPr>
            <a:r>
              <a:rPr lang="lt-LT" sz="2800" dirty="0"/>
              <a:t>Kai psichologinį smurtą taiko pats įstaigos vadovas, o kiti kolegos kritikuojamą ir žeminamą žmogų ima suvokti kaip turintį problemų, tada kartais nuo to žmogaus nusisuka dauguma ar net visi jo bendradarbiai. </a:t>
            </a:r>
          </a:p>
          <a:p>
            <a:pPr marL="216000" indent="-216000">
              <a:buFont typeface="Arial" panose="020B0604020202020204" pitchFamily="34" charset="0"/>
              <a:buChar char="•"/>
            </a:pPr>
            <a:r>
              <a:rPr lang="lt-LT" sz="2800" dirty="0"/>
              <a:t>Tokia įstaigos smurtinė kultūra gali atsisukti prieš patį vadovą arba naujai pradėjusį darbą vadovą. </a:t>
            </a:r>
          </a:p>
          <a:p>
            <a:pPr marL="0" indent="0">
              <a:buNone/>
            </a:pPr>
            <a:endParaRPr lang="lt-LT" sz="2400" dirty="0"/>
          </a:p>
          <a:p>
            <a:pPr marL="0" indent="0">
              <a:buNone/>
            </a:pPr>
            <a:endParaRPr lang="lt-LT" sz="2400" dirty="0"/>
          </a:p>
        </p:txBody>
      </p:sp>
      <p:sp>
        <p:nvSpPr>
          <p:cNvPr id="4" name="Skaidrės numerio vietos rezervavimo ženklas 3">
            <a:extLst>
              <a:ext uri="{FF2B5EF4-FFF2-40B4-BE49-F238E27FC236}">
                <a16:creationId xmlns:a16="http://schemas.microsoft.com/office/drawing/2014/main" id="{69F4EAF8-656C-1079-198D-DD0DE47228E5}"/>
              </a:ext>
            </a:extLst>
          </p:cNvPr>
          <p:cNvSpPr>
            <a:spLocks noGrp="1"/>
          </p:cNvSpPr>
          <p:nvPr>
            <p:ph type="sldNum" sz="quarter" idx="12"/>
          </p:nvPr>
        </p:nvSpPr>
        <p:spPr/>
        <p:txBody>
          <a:bodyPr/>
          <a:lstStyle/>
          <a:p>
            <a:fld id="{AAC5D395-959B-406E-8C28-9588A3E7F214}" type="slidenum">
              <a:rPr lang="en-US" smtClean="0"/>
              <a:t>52</a:t>
            </a:fld>
            <a:endParaRPr lang="en-US"/>
          </a:p>
        </p:txBody>
      </p:sp>
    </p:spTree>
    <p:extLst>
      <p:ext uri="{BB962C8B-B14F-4D97-AF65-F5344CB8AC3E}">
        <p14:creationId xmlns:p14="http://schemas.microsoft.com/office/powerpoint/2010/main" val="100058757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E0C36-665D-86A1-3FCA-C794E61AF97E}"/>
              </a:ext>
            </a:extLst>
          </p:cNvPr>
          <p:cNvSpPr>
            <a:spLocks noGrp="1"/>
          </p:cNvSpPr>
          <p:nvPr>
            <p:ph type="title"/>
          </p:nvPr>
        </p:nvSpPr>
        <p:spPr/>
        <p:txBody>
          <a:bodyPr>
            <a:normAutofit/>
          </a:bodyPr>
          <a:lstStyle/>
          <a:p>
            <a:r>
              <a:rPr lang="lt-LT" altLang="en-US" b="1" dirty="0">
                <a:ln>
                  <a:noFill/>
                </a:ln>
              </a:rPr>
              <a:t>Kaip atpažinti psichologinį smurtą</a:t>
            </a:r>
            <a:r>
              <a:rPr lang="lt-LT" dirty="0"/>
              <a:t>:</a:t>
            </a:r>
          </a:p>
        </p:txBody>
      </p:sp>
      <p:sp>
        <p:nvSpPr>
          <p:cNvPr id="3" name="Content Placeholder 2">
            <a:extLst>
              <a:ext uri="{FF2B5EF4-FFF2-40B4-BE49-F238E27FC236}">
                <a16:creationId xmlns:a16="http://schemas.microsoft.com/office/drawing/2014/main" id="{DE9F6870-A655-13C0-A04A-FE4D2A68ABF5}"/>
              </a:ext>
            </a:extLst>
          </p:cNvPr>
          <p:cNvSpPr>
            <a:spLocks noGrp="1"/>
          </p:cNvSpPr>
          <p:nvPr>
            <p:ph idx="1"/>
          </p:nvPr>
        </p:nvSpPr>
        <p:spPr/>
        <p:txBody>
          <a:bodyPr>
            <a:normAutofit/>
          </a:bodyPr>
          <a:lstStyle/>
          <a:p>
            <a:pPr marL="216000" indent="-216000">
              <a:lnSpc>
                <a:spcPct val="100000"/>
              </a:lnSpc>
              <a:spcBef>
                <a:spcPts val="600"/>
              </a:spcBef>
              <a:spcAft>
                <a:spcPts val="0"/>
              </a:spcAft>
              <a:buFont typeface="Arial" panose="020B0604020202020204" pitchFamily="34" charset="0"/>
              <a:buChar char="•"/>
            </a:pPr>
            <a:r>
              <a:rPr lang="lt-LT" sz="2600" dirty="0"/>
              <a:t>Psichologinis smurtas – tai sudėtingiausia atpažinti smurto rūšis.</a:t>
            </a:r>
          </a:p>
          <a:p>
            <a:pPr marL="216000" indent="-216000">
              <a:lnSpc>
                <a:spcPct val="100000"/>
              </a:lnSpc>
              <a:spcBef>
                <a:spcPts val="600"/>
              </a:spcBef>
              <a:spcAft>
                <a:spcPts val="0"/>
              </a:spcAft>
              <a:buFont typeface="Arial" panose="020B0604020202020204" pitchFamily="34" charset="0"/>
              <a:buChar char="•"/>
            </a:pPr>
            <a:r>
              <a:rPr lang="lt-LT" sz="2600" dirty="0"/>
              <a:t>Psichologinį smurtą lengviausia yra pajausti, jį galima atpažinti iš tam tikrų kūno ženklų, kalbos tono ir kalbėjimo manieros, žodžių. </a:t>
            </a:r>
          </a:p>
          <a:p>
            <a:pPr marL="216000" indent="-216000">
              <a:lnSpc>
                <a:spcPct val="100000"/>
              </a:lnSpc>
              <a:spcBef>
                <a:spcPts val="600"/>
              </a:spcBef>
              <a:spcAft>
                <a:spcPts val="0"/>
              </a:spcAft>
              <a:buFont typeface="Arial" panose="020B0604020202020204" pitchFamily="34" charset="0"/>
              <a:buChar char="•"/>
            </a:pPr>
            <a:r>
              <a:rPr lang="lt-LT" sz="2600" dirty="0"/>
              <a:t>Pavyzdžiui, nuolatiniai kaltinimai, nesikalbėjimas, tylėjimas, ignoravimas, patyčios, įvairaus pobūdžio įžeidinėjimai. </a:t>
            </a:r>
          </a:p>
          <a:p>
            <a:pPr marL="216000" indent="-216000">
              <a:lnSpc>
                <a:spcPct val="100000"/>
              </a:lnSpc>
              <a:spcBef>
                <a:spcPts val="600"/>
              </a:spcBef>
              <a:spcAft>
                <a:spcPts val="0"/>
              </a:spcAft>
              <a:buFont typeface="Arial" panose="020B0604020202020204" pitchFamily="34" charset="0"/>
              <a:buChar char="•"/>
            </a:pPr>
            <a:r>
              <a:rPr lang="lt-LT" sz="2600" dirty="0"/>
              <a:t>Pats geriausias indikatorius – žmogaus savijauta susidūrus su tokiu smurtu ir atsiradęs nesaugumo jausmas.			</a:t>
            </a:r>
            <a:endParaRPr lang="lt-LT" sz="2400" dirty="0"/>
          </a:p>
        </p:txBody>
      </p:sp>
      <p:sp>
        <p:nvSpPr>
          <p:cNvPr id="4" name="Skaidrės numerio vietos rezervavimo ženklas 3">
            <a:extLst>
              <a:ext uri="{FF2B5EF4-FFF2-40B4-BE49-F238E27FC236}">
                <a16:creationId xmlns:a16="http://schemas.microsoft.com/office/drawing/2014/main" id="{FF9C733A-4CC2-835F-E132-EB968CC0201A}"/>
              </a:ext>
            </a:extLst>
          </p:cNvPr>
          <p:cNvSpPr>
            <a:spLocks noGrp="1"/>
          </p:cNvSpPr>
          <p:nvPr>
            <p:ph type="sldNum" sz="quarter" idx="12"/>
          </p:nvPr>
        </p:nvSpPr>
        <p:spPr/>
        <p:txBody>
          <a:bodyPr/>
          <a:lstStyle/>
          <a:p>
            <a:fld id="{AAC5D395-959B-406E-8C28-9588A3E7F214}" type="slidenum">
              <a:rPr lang="en-US" smtClean="0"/>
              <a:t>53</a:t>
            </a:fld>
            <a:endParaRPr lang="en-US"/>
          </a:p>
        </p:txBody>
      </p:sp>
    </p:spTree>
    <p:extLst>
      <p:ext uri="{BB962C8B-B14F-4D97-AF65-F5344CB8AC3E}">
        <p14:creationId xmlns:p14="http://schemas.microsoft.com/office/powerpoint/2010/main" val="275513864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7EB3F9-AA20-347F-E694-16157BD265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A325114-79AD-3F40-E521-E87A9DC312F4}"/>
              </a:ext>
            </a:extLst>
          </p:cNvPr>
          <p:cNvSpPr>
            <a:spLocks noGrp="1"/>
          </p:cNvSpPr>
          <p:nvPr>
            <p:ph type="title"/>
          </p:nvPr>
        </p:nvSpPr>
        <p:spPr/>
        <p:txBody>
          <a:bodyPr>
            <a:normAutofit/>
          </a:bodyPr>
          <a:lstStyle/>
          <a:p>
            <a:r>
              <a:rPr lang="lt-LT" altLang="en-US" b="1" dirty="0">
                <a:ln>
                  <a:noFill/>
                </a:ln>
              </a:rPr>
              <a:t>Smurto ir priekabiavimo įveika</a:t>
            </a:r>
            <a:r>
              <a:rPr lang="lt-LT" dirty="0"/>
              <a:t>:</a:t>
            </a:r>
          </a:p>
        </p:txBody>
      </p:sp>
      <p:sp>
        <p:nvSpPr>
          <p:cNvPr id="3" name="Content Placeholder 2">
            <a:extLst>
              <a:ext uri="{FF2B5EF4-FFF2-40B4-BE49-F238E27FC236}">
                <a16:creationId xmlns:a16="http://schemas.microsoft.com/office/drawing/2014/main" id="{4BB9B403-5F41-A81D-8000-7FE27AABB5DE}"/>
              </a:ext>
            </a:extLst>
          </p:cNvPr>
          <p:cNvSpPr>
            <a:spLocks noGrp="1"/>
          </p:cNvSpPr>
          <p:nvPr>
            <p:ph idx="1"/>
          </p:nvPr>
        </p:nvSpPr>
        <p:spPr/>
        <p:txBody>
          <a:bodyPr>
            <a:normAutofit/>
          </a:bodyPr>
          <a:lstStyle/>
          <a:p>
            <a:pPr marL="216000" indent="-216000">
              <a:lnSpc>
                <a:spcPct val="120000"/>
              </a:lnSpc>
              <a:buFont typeface="Arial" panose="020B0604020202020204" pitchFamily="34" charset="0"/>
              <a:buChar char="•"/>
            </a:pPr>
            <a:r>
              <a:rPr lang="lt-LT" sz="2600" dirty="0"/>
              <a:t>Deja, nėra vienintelio teisingo metodo įveikti psichologinį smurtą, priekabiavimą ar </a:t>
            </a:r>
            <a:r>
              <a:rPr lang="lt-LT" sz="2600" dirty="0" err="1"/>
              <a:t>mobingą</a:t>
            </a:r>
            <a:r>
              <a:rPr lang="lt-LT" sz="2600" dirty="0"/>
              <a:t>;</a:t>
            </a:r>
          </a:p>
          <a:p>
            <a:pPr marL="216000" indent="-216000">
              <a:lnSpc>
                <a:spcPct val="120000"/>
              </a:lnSpc>
              <a:buFont typeface="Arial" panose="020B0604020202020204" pitchFamily="34" charset="0"/>
              <a:buChar char="•"/>
            </a:pPr>
            <a:r>
              <a:rPr lang="lt-LT" sz="2600" dirty="0"/>
              <a:t>Kiekviena situacija, kaip ir kiekvienas žmogus yra unikalūs; </a:t>
            </a:r>
          </a:p>
          <a:p>
            <a:pPr marL="216000" indent="-216000">
              <a:lnSpc>
                <a:spcPct val="120000"/>
              </a:lnSpc>
              <a:buFont typeface="Arial" panose="020B0604020202020204" pitchFamily="34" charset="0"/>
              <a:buChar char="•"/>
            </a:pPr>
            <a:r>
              <a:rPr lang="lt-LT" sz="2600" dirty="0"/>
              <a:t>Kaskart reikia elgtis priklausomai nuo aplinkybių, pagal situaciją;</a:t>
            </a:r>
          </a:p>
          <a:p>
            <a:pPr marL="216000" indent="-216000">
              <a:lnSpc>
                <a:spcPct val="120000"/>
              </a:lnSpc>
              <a:buFont typeface="Arial" panose="020B0604020202020204" pitchFamily="34" charset="0"/>
              <a:buChar char="•"/>
            </a:pPr>
            <a:r>
              <a:rPr lang="lt-LT" sz="2600" b="1" dirty="0"/>
              <a:t>Bet yra vienas bendras principas – nesitaikstyti. </a:t>
            </a:r>
          </a:p>
          <a:p>
            <a:pPr marL="0" indent="0">
              <a:lnSpc>
                <a:spcPct val="120000"/>
              </a:lnSpc>
              <a:buNone/>
            </a:pPr>
            <a:r>
              <a:rPr lang="lt-LT" sz="2600" dirty="0"/>
              <a:t>			</a:t>
            </a:r>
            <a:endParaRPr lang="lt-LT" sz="2400" dirty="0"/>
          </a:p>
        </p:txBody>
      </p:sp>
      <p:sp>
        <p:nvSpPr>
          <p:cNvPr id="4" name="Skaidrės numerio vietos rezervavimo ženklas 3">
            <a:extLst>
              <a:ext uri="{FF2B5EF4-FFF2-40B4-BE49-F238E27FC236}">
                <a16:creationId xmlns:a16="http://schemas.microsoft.com/office/drawing/2014/main" id="{D889C5F8-E13F-CD5A-F585-6060581EA45F}"/>
              </a:ext>
            </a:extLst>
          </p:cNvPr>
          <p:cNvSpPr>
            <a:spLocks noGrp="1"/>
          </p:cNvSpPr>
          <p:nvPr>
            <p:ph type="sldNum" sz="quarter" idx="12"/>
          </p:nvPr>
        </p:nvSpPr>
        <p:spPr/>
        <p:txBody>
          <a:bodyPr/>
          <a:lstStyle/>
          <a:p>
            <a:fld id="{AAC5D395-959B-406E-8C28-9588A3E7F214}" type="slidenum">
              <a:rPr lang="en-US" smtClean="0"/>
              <a:t>54</a:t>
            </a:fld>
            <a:endParaRPr lang="en-US"/>
          </a:p>
        </p:txBody>
      </p:sp>
    </p:spTree>
    <p:extLst>
      <p:ext uri="{BB962C8B-B14F-4D97-AF65-F5344CB8AC3E}">
        <p14:creationId xmlns:p14="http://schemas.microsoft.com/office/powerpoint/2010/main" val="22681679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DBBDEC-4F07-C977-55BE-269C427383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3AC536C-8567-33FA-0FE0-C61A00C27F71}"/>
              </a:ext>
            </a:extLst>
          </p:cNvPr>
          <p:cNvSpPr>
            <a:spLocks noGrp="1"/>
          </p:cNvSpPr>
          <p:nvPr>
            <p:ph type="title"/>
          </p:nvPr>
        </p:nvSpPr>
        <p:spPr/>
        <p:txBody>
          <a:bodyPr>
            <a:normAutofit/>
          </a:bodyPr>
          <a:lstStyle/>
          <a:p>
            <a:r>
              <a:rPr lang="lt-LT" altLang="en-US" b="1" dirty="0">
                <a:ln>
                  <a:noFill/>
                </a:ln>
              </a:rPr>
              <a:t>Kas galėtų padėti?</a:t>
            </a:r>
            <a:endParaRPr lang="lt-LT" dirty="0"/>
          </a:p>
        </p:txBody>
      </p:sp>
      <p:sp>
        <p:nvSpPr>
          <p:cNvPr id="3" name="Content Placeholder 2">
            <a:extLst>
              <a:ext uri="{FF2B5EF4-FFF2-40B4-BE49-F238E27FC236}">
                <a16:creationId xmlns:a16="http://schemas.microsoft.com/office/drawing/2014/main" id="{A89FAB3B-0E15-3DEB-4D35-CD750A058B9C}"/>
              </a:ext>
            </a:extLst>
          </p:cNvPr>
          <p:cNvSpPr>
            <a:spLocks noGrp="1"/>
          </p:cNvSpPr>
          <p:nvPr>
            <p:ph idx="1"/>
          </p:nvPr>
        </p:nvSpPr>
        <p:spPr/>
        <p:txBody>
          <a:bodyPr>
            <a:normAutofit/>
          </a:bodyPr>
          <a:lstStyle/>
          <a:p>
            <a:pPr marL="216000" indent="-216000">
              <a:lnSpc>
                <a:spcPct val="120000"/>
              </a:lnSpc>
              <a:buFont typeface="Arial" panose="020B0604020202020204" pitchFamily="34" charset="0"/>
              <a:buChar char="•"/>
            </a:pPr>
            <a:r>
              <a:rPr lang="lt-LT" sz="2600" dirty="0"/>
              <a:t> aiškiai nubrėžkite ribas:</a:t>
            </a:r>
          </a:p>
          <a:p>
            <a:pPr marL="0" indent="0">
              <a:lnSpc>
                <a:spcPct val="120000"/>
              </a:lnSpc>
              <a:buNone/>
            </a:pPr>
            <a:r>
              <a:rPr lang="en-US" sz="2600" dirty="0"/>
              <a:t>   - </a:t>
            </a:r>
            <a:r>
              <a:rPr lang="lt-LT" sz="2600" dirty="0"/>
              <a:t>neleiskite smurtaujančiam asmeniui jūsų kontroliuoti, </a:t>
            </a:r>
          </a:p>
          <a:p>
            <a:pPr marL="0" indent="0">
              <a:lnSpc>
                <a:spcPct val="120000"/>
              </a:lnSpc>
              <a:buNone/>
            </a:pPr>
            <a:r>
              <a:rPr lang="en-US" sz="2600" dirty="0"/>
              <a:t>   - </a:t>
            </a:r>
            <a:r>
              <a:rPr lang="lt-LT" sz="2600" dirty="0"/>
              <a:t>nesivelkite su juo į emocines kalbas, būkite mandagus;</a:t>
            </a:r>
            <a:r>
              <a:rPr lang="en-US" sz="2600" dirty="0"/>
              <a:t> </a:t>
            </a:r>
            <a:r>
              <a:rPr lang="lt-LT" sz="2600" dirty="0"/>
              <a:t> </a:t>
            </a:r>
          </a:p>
          <a:p>
            <a:pPr marL="0" indent="0">
              <a:lnSpc>
                <a:spcPct val="120000"/>
              </a:lnSpc>
              <a:buNone/>
            </a:pPr>
            <a:r>
              <a:rPr lang="en-US" sz="2600" dirty="0"/>
              <a:t>   - </a:t>
            </a:r>
            <a:r>
              <a:rPr lang="lt-LT" sz="2600" dirty="0"/>
              <a:t>reaguokite konstruktyviai, dalykiškai, tačiau neatsitraukite, kai jus </a:t>
            </a:r>
            <a:r>
              <a:rPr lang="en-US" sz="2600" dirty="0"/>
              <a:t>             </a:t>
            </a:r>
            <a:r>
              <a:rPr lang="lt-LT" sz="2600" dirty="0"/>
              <a:t>nepagrįstai puola,</a:t>
            </a:r>
          </a:p>
          <a:p>
            <a:pPr marL="0" indent="0">
              <a:lnSpc>
                <a:spcPct val="120000"/>
              </a:lnSpc>
              <a:buNone/>
            </a:pPr>
            <a:r>
              <a:rPr lang="en-US" sz="2600" dirty="0"/>
              <a:t>   - </a:t>
            </a:r>
            <a:r>
              <a:rPr lang="lt-LT" sz="2600" dirty="0"/>
              <a:t>nepradėkite patys savęs kaltinti.</a:t>
            </a:r>
          </a:p>
          <a:p>
            <a:pPr marL="0" indent="0">
              <a:lnSpc>
                <a:spcPct val="120000"/>
              </a:lnSpc>
              <a:buNone/>
            </a:pPr>
            <a:endParaRPr lang="lt-LT" sz="2400" dirty="0"/>
          </a:p>
        </p:txBody>
      </p:sp>
      <p:sp>
        <p:nvSpPr>
          <p:cNvPr id="4" name="Skaidrės numerio vietos rezervavimo ženklas 3">
            <a:extLst>
              <a:ext uri="{FF2B5EF4-FFF2-40B4-BE49-F238E27FC236}">
                <a16:creationId xmlns:a16="http://schemas.microsoft.com/office/drawing/2014/main" id="{F466D6E5-95EE-C427-F9B3-7B9F18225C77}"/>
              </a:ext>
            </a:extLst>
          </p:cNvPr>
          <p:cNvSpPr>
            <a:spLocks noGrp="1"/>
          </p:cNvSpPr>
          <p:nvPr>
            <p:ph type="sldNum" sz="quarter" idx="12"/>
          </p:nvPr>
        </p:nvSpPr>
        <p:spPr/>
        <p:txBody>
          <a:bodyPr/>
          <a:lstStyle/>
          <a:p>
            <a:fld id="{AAC5D395-959B-406E-8C28-9588A3E7F214}" type="slidenum">
              <a:rPr lang="en-US" smtClean="0"/>
              <a:t>55</a:t>
            </a:fld>
            <a:endParaRPr lang="en-US"/>
          </a:p>
        </p:txBody>
      </p:sp>
    </p:spTree>
    <p:extLst>
      <p:ext uri="{BB962C8B-B14F-4D97-AF65-F5344CB8AC3E}">
        <p14:creationId xmlns:p14="http://schemas.microsoft.com/office/powerpoint/2010/main" val="131507548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91A47A-38F0-9D50-3BA9-DC54EDA6E2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1D00A7-D4A4-4431-C062-E77CE87D39CA}"/>
              </a:ext>
            </a:extLst>
          </p:cNvPr>
          <p:cNvSpPr>
            <a:spLocks noGrp="1"/>
          </p:cNvSpPr>
          <p:nvPr>
            <p:ph type="title"/>
          </p:nvPr>
        </p:nvSpPr>
        <p:spPr/>
        <p:txBody>
          <a:bodyPr>
            <a:normAutofit/>
          </a:bodyPr>
          <a:lstStyle/>
          <a:p>
            <a:r>
              <a:rPr lang="lt-LT" altLang="en-US" b="1" dirty="0">
                <a:ln>
                  <a:noFill/>
                </a:ln>
              </a:rPr>
              <a:t>Kas galėtų padėti?</a:t>
            </a:r>
            <a:endParaRPr lang="lt-LT" dirty="0"/>
          </a:p>
        </p:txBody>
      </p:sp>
      <p:sp>
        <p:nvSpPr>
          <p:cNvPr id="3" name="Content Placeholder 2">
            <a:extLst>
              <a:ext uri="{FF2B5EF4-FFF2-40B4-BE49-F238E27FC236}">
                <a16:creationId xmlns:a16="http://schemas.microsoft.com/office/drawing/2014/main" id="{E8BBBF2E-85B8-7581-69EE-0F67C249A71E}"/>
              </a:ext>
            </a:extLst>
          </p:cNvPr>
          <p:cNvSpPr>
            <a:spLocks noGrp="1"/>
          </p:cNvSpPr>
          <p:nvPr>
            <p:ph idx="1"/>
          </p:nvPr>
        </p:nvSpPr>
        <p:spPr/>
        <p:txBody>
          <a:bodyPr>
            <a:normAutofit/>
          </a:bodyPr>
          <a:lstStyle/>
          <a:p>
            <a:pPr marL="216000" indent="-216000">
              <a:lnSpc>
                <a:spcPct val="120000"/>
              </a:lnSpc>
              <a:buFont typeface="Arial" panose="020B0604020202020204" pitchFamily="34" charset="0"/>
              <a:buChar char="•"/>
            </a:pPr>
            <a:r>
              <a:rPr lang="lt-LT" sz="2600" dirty="0"/>
              <a:t> </a:t>
            </a:r>
            <a:r>
              <a:rPr lang="lt-LT" sz="2600" b="1" dirty="0"/>
              <a:t>išmokite kontroliuoti savo emocijas:</a:t>
            </a:r>
          </a:p>
          <a:p>
            <a:pPr marL="0" indent="0">
              <a:lnSpc>
                <a:spcPct val="120000"/>
              </a:lnSpc>
              <a:buNone/>
            </a:pPr>
            <a:r>
              <a:rPr lang="en-US" sz="2600" dirty="0"/>
              <a:t>   - </a:t>
            </a:r>
            <a:r>
              <a:rPr lang="lt-LT" sz="2600" dirty="0"/>
              <a:t>kiek įmanoma atsiribokite nuo komentarų ir pašaipų ir neleiskite sau patikėti, kad jūs esate prastas vadovas, negalintis gerai atlikti savo darbo;</a:t>
            </a:r>
          </a:p>
          <a:p>
            <a:pPr marL="0" indent="0">
              <a:lnSpc>
                <a:spcPct val="120000"/>
              </a:lnSpc>
              <a:buNone/>
            </a:pPr>
            <a:r>
              <a:rPr lang="en-US" sz="2600" dirty="0"/>
              <a:t>   - </a:t>
            </a:r>
            <a:r>
              <a:rPr lang="lt-LT" sz="2600" dirty="0"/>
              <a:t>pastebėkite ir atpažinkite emociją, pasakykite sau, kad pykstate arba bijote, tuomet pagalvokite, kaip norėtumėte jaustis ir padėkite sau atrasti mažą dalyką ar veiksmą, kuris padėtų taip pasijusti.</a:t>
            </a:r>
          </a:p>
          <a:p>
            <a:pPr marL="0" indent="0">
              <a:lnSpc>
                <a:spcPct val="120000"/>
              </a:lnSpc>
              <a:buNone/>
            </a:pPr>
            <a:endParaRPr lang="lt-LT" sz="2400" dirty="0"/>
          </a:p>
        </p:txBody>
      </p:sp>
      <p:sp>
        <p:nvSpPr>
          <p:cNvPr id="4" name="Skaidrės numerio vietos rezervavimo ženklas 3">
            <a:extLst>
              <a:ext uri="{FF2B5EF4-FFF2-40B4-BE49-F238E27FC236}">
                <a16:creationId xmlns:a16="http://schemas.microsoft.com/office/drawing/2014/main" id="{EAE56C43-1E16-FD19-EAE7-B282E327B5B7}"/>
              </a:ext>
            </a:extLst>
          </p:cNvPr>
          <p:cNvSpPr>
            <a:spLocks noGrp="1"/>
          </p:cNvSpPr>
          <p:nvPr>
            <p:ph type="sldNum" sz="quarter" idx="12"/>
          </p:nvPr>
        </p:nvSpPr>
        <p:spPr/>
        <p:txBody>
          <a:bodyPr/>
          <a:lstStyle/>
          <a:p>
            <a:fld id="{AAC5D395-959B-406E-8C28-9588A3E7F214}" type="slidenum">
              <a:rPr lang="en-US" smtClean="0"/>
              <a:t>56</a:t>
            </a:fld>
            <a:endParaRPr lang="en-US"/>
          </a:p>
        </p:txBody>
      </p:sp>
    </p:spTree>
    <p:extLst>
      <p:ext uri="{BB962C8B-B14F-4D97-AF65-F5344CB8AC3E}">
        <p14:creationId xmlns:p14="http://schemas.microsoft.com/office/powerpoint/2010/main" val="41780850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1D6083-5B8B-0FA1-13B0-226015D96B6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D79C300-754E-3FFD-F4A4-1C26B89C9F8B}"/>
              </a:ext>
            </a:extLst>
          </p:cNvPr>
          <p:cNvSpPr>
            <a:spLocks noGrp="1"/>
          </p:cNvSpPr>
          <p:nvPr>
            <p:ph type="title"/>
          </p:nvPr>
        </p:nvSpPr>
        <p:spPr/>
        <p:txBody>
          <a:bodyPr>
            <a:normAutofit/>
          </a:bodyPr>
          <a:lstStyle/>
          <a:p>
            <a:r>
              <a:rPr lang="lt-LT" altLang="en-US" b="1" dirty="0">
                <a:ln>
                  <a:noFill/>
                </a:ln>
              </a:rPr>
              <a:t>Kas galėtų padėti?</a:t>
            </a:r>
            <a:endParaRPr lang="lt-LT" dirty="0"/>
          </a:p>
        </p:txBody>
      </p:sp>
      <p:sp>
        <p:nvSpPr>
          <p:cNvPr id="3" name="Content Placeholder 2">
            <a:extLst>
              <a:ext uri="{FF2B5EF4-FFF2-40B4-BE49-F238E27FC236}">
                <a16:creationId xmlns:a16="http://schemas.microsoft.com/office/drawing/2014/main" id="{C5B41749-959C-BE31-ACC2-6A513E9B3790}"/>
              </a:ext>
            </a:extLst>
          </p:cNvPr>
          <p:cNvSpPr>
            <a:spLocks noGrp="1"/>
          </p:cNvSpPr>
          <p:nvPr>
            <p:ph idx="1"/>
          </p:nvPr>
        </p:nvSpPr>
        <p:spPr/>
        <p:txBody>
          <a:bodyPr>
            <a:normAutofit/>
          </a:bodyPr>
          <a:lstStyle/>
          <a:p>
            <a:pPr marL="216000" indent="-216000">
              <a:lnSpc>
                <a:spcPct val="120000"/>
              </a:lnSpc>
              <a:buFont typeface="Arial" panose="020B0604020202020204" pitchFamily="34" charset="0"/>
              <a:buChar char="•"/>
            </a:pPr>
            <a:r>
              <a:rPr lang="lt-LT" sz="2600" dirty="0"/>
              <a:t> pasistenkite atrasti kolegų, kurie jus palaiko:</a:t>
            </a:r>
            <a:endParaRPr lang="en-US" sz="2600" dirty="0"/>
          </a:p>
          <a:p>
            <a:pPr marL="0" indent="0">
              <a:lnSpc>
                <a:spcPct val="120000"/>
              </a:lnSpc>
              <a:buNone/>
            </a:pPr>
            <a:r>
              <a:rPr lang="en-US" sz="2600" dirty="0"/>
              <a:t>   - </a:t>
            </a:r>
            <a:r>
              <a:rPr lang="lt-LT" sz="2600" dirty="0"/>
              <a:t>burkite į komandą bendraminčius; </a:t>
            </a:r>
            <a:endParaRPr lang="en-US" sz="2600" dirty="0"/>
          </a:p>
          <a:p>
            <a:pPr marL="0" indent="0">
              <a:lnSpc>
                <a:spcPct val="120000"/>
              </a:lnSpc>
              <a:buNone/>
            </a:pPr>
            <a:r>
              <a:rPr lang="en-US" sz="2600" dirty="0"/>
              <a:t>   - </a:t>
            </a:r>
            <a:r>
              <a:rPr lang="lt-LT" sz="2600" dirty="0"/>
              <a:t>kreipkitės į kitus vadovus pasidalinti patirtimi;</a:t>
            </a:r>
            <a:endParaRPr lang="en-US" sz="2600" dirty="0"/>
          </a:p>
          <a:p>
            <a:pPr marL="0" indent="0">
              <a:lnSpc>
                <a:spcPct val="120000"/>
              </a:lnSpc>
              <a:buNone/>
            </a:pPr>
            <a:r>
              <a:rPr lang="en-US" sz="2600" dirty="0"/>
              <a:t>   - </a:t>
            </a:r>
            <a:r>
              <a:rPr lang="lt-LT" sz="2600" dirty="0"/>
              <a:t>naudinga kreiptis pagalbos į psichologus, kurie gali padėti išmokti kovoti su patiriamu stresu ir psichologiniu smurtu; </a:t>
            </a:r>
          </a:p>
          <a:p>
            <a:pPr marL="0" indent="0">
              <a:lnSpc>
                <a:spcPct val="120000"/>
              </a:lnSpc>
              <a:buNone/>
            </a:pPr>
            <a:r>
              <a:rPr lang="lt-LT" sz="2600" dirty="0"/>
              <a:t>   </a:t>
            </a:r>
            <a:r>
              <a:rPr lang="pt-BR" sz="2600" dirty="0"/>
              <a:t>- </a:t>
            </a:r>
            <a:r>
              <a:rPr lang="lt-LT" sz="2600" dirty="0"/>
              <a:t>nedvejokite kreiptis teisinės pagalbos, teisinės klaidos daug kainuoja.</a:t>
            </a:r>
            <a:r>
              <a:rPr lang="pt-BR" sz="2600" dirty="0"/>
              <a:t> </a:t>
            </a:r>
            <a:endParaRPr lang="lt-LT" sz="2600" dirty="0"/>
          </a:p>
          <a:p>
            <a:pPr marL="0" indent="0">
              <a:lnSpc>
                <a:spcPct val="120000"/>
              </a:lnSpc>
              <a:buNone/>
            </a:pPr>
            <a:endParaRPr lang="lt-LT" sz="2400" dirty="0"/>
          </a:p>
        </p:txBody>
      </p:sp>
      <p:sp>
        <p:nvSpPr>
          <p:cNvPr id="4" name="Skaidrės numerio vietos rezervavimo ženklas 3">
            <a:extLst>
              <a:ext uri="{FF2B5EF4-FFF2-40B4-BE49-F238E27FC236}">
                <a16:creationId xmlns:a16="http://schemas.microsoft.com/office/drawing/2014/main" id="{9AEECCBD-2A44-314F-DEFE-6FF18BCF515A}"/>
              </a:ext>
            </a:extLst>
          </p:cNvPr>
          <p:cNvSpPr>
            <a:spLocks noGrp="1"/>
          </p:cNvSpPr>
          <p:nvPr>
            <p:ph type="sldNum" sz="quarter" idx="12"/>
          </p:nvPr>
        </p:nvSpPr>
        <p:spPr/>
        <p:txBody>
          <a:bodyPr/>
          <a:lstStyle/>
          <a:p>
            <a:fld id="{AAC5D395-959B-406E-8C28-9588A3E7F214}" type="slidenum">
              <a:rPr lang="en-US" smtClean="0"/>
              <a:t>57</a:t>
            </a:fld>
            <a:endParaRPr lang="en-US"/>
          </a:p>
        </p:txBody>
      </p:sp>
    </p:spTree>
    <p:extLst>
      <p:ext uri="{BB962C8B-B14F-4D97-AF65-F5344CB8AC3E}">
        <p14:creationId xmlns:p14="http://schemas.microsoft.com/office/powerpoint/2010/main" val="336543544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9849A5-3DBD-0ABA-C92D-3EA0AACEED0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4C47F87-7CD8-877C-E7E4-F2DA0CFA5563}"/>
              </a:ext>
            </a:extLst>
          </p:cNvPr>
          <p:cNvSpPr>
            <a:spLocks noGrp="1"/>
          </p:cNvSpPr>
          <p:nvPr>
            <p:ph type="title"/>
          </p:nvPr>
        </p:nvSpPr>
        <p:spPr/>
        <p:txBody>
          <a:bodyPr>
            <a:noAutofit/>
          </a:bodyPr>
          <a:lstStyle/>
          <a:p>
            <a:r>
              <a:rPr lang="fi-FI" sz="4400" b="1" dirty="0"/>
              <a:t>Kas yra apkalbos? Tai mirtinas užkratas</a:t>
            </a:r>
            <a:endParaRPr lang="lt-LT" sz="4400" b="1" dirty="0"/>
          </a:p>
        </p:txBody>
      </p:sp>
      <p:sp>
        <p:nvSpPr>
          <p:cNvPr id="3" name="Content Placeholder 2">
            <a:extLst>
              <a:ext uri="{FF2B5EF4-FFF2-40B4-BE49-F238E27FC236}">
                <a16:creationId xmlns:a16="http://schemas.microsoft.com/office/drawing/2014/main" id="{D82E9115-8B41-38D5-6454-814E9AE1C3FB}"/>
              </a:ext>
            </a:extLst>
          </p:cNvPr>
          <p:cNvSpPr>
            <a:spLocks noGrp="1"/>
          </p:cNvSpPr>
          <p:nvPr>
            <p:ph idx="1"/>
          </p:nvPr>
        </p:nvSpPr>
        <p:spPr/>
        <p:txBody>
          <a:bodyPr>
            <a:normAutofit/>
          </a:bodyPr>
          <a:lstStyle/>
          <a:p>
            <a:pPr indent="-216000">
              <a:lnSpc>
                <a:spcPct val="100000"/>
              </a:lnSpc>
              <a:spcBef>
                <a:spcPts val="600"/>
              </a:spcBef>
              <a:spcAft>
                <a:spcPts val="0"/>
              </a:spcAft>
              <a:buFont typeface="Arial" panose="020B0604020202020204" pitchFamily="34" charset="0"/>
              <a:buChar char="•"/>
            </a:pPr>
            <a:r>
              <a:rPr lang="lt-LT" sz="2600" dirty="0"/>
              <a:t>Kas sėja apkalbas, griauna bendruomenę ir gyvenimą. </a:t>
            </a:r>
          </a:p>
          <a:p>
            <a:pPr indent="-216000">
              <a:lnSpc>
                <a:spcPct val="100000"/>
              </a:lnSpc>
              <a:spcBef>
                <a:spcPts val="600"/>
              </a:spcBef>
              <a:spcAft>
                <a:spcPts val="0"/>
              </a:spcAft>
              <a:buFont typeface="Arial" panose="020B0604020202020204" pitchFamily="34" charset="0"/>
              <a:buChar char="•"/>
            </a:pPr>
            <a:r>
              <a:rPr lang="lt-LT" sz="2600" dirty="0"/>
              <a:t>Tai užnuodija, apkalbinėtojai yra kaip teroristai – sugriauna ir ramūs pasišalina.</a:t>
            </a:r>
          </a:p>
          <a:p>
            <a:pPr indent="-216000">
              <a:lnSpc>
                <a:spcPct val="100000"/>
              </a:lnSpc>
              <a:spcBef>
                <a:spcPts val="600"/>
              </a:spcBef>
              <a:spcAft>
                <a:spcPts val="0"/>
              </a:spcAft>
              <a:buFont typeface="Arial" panose="020B0604020202020204" pitchFamily="34" charset="0"/>
              <a:buChar char="•"/>
            </a:pPr>
            <a:r>
              <a:rPr lang="lt-LT" sz="2600" dirty="0"/>
              <a:t>Apkalbos turi tokią naikinančią galią</a:t>
            </a:r>
            <a:r>
              <a:rPr lang="en-US" sz="2600" dirty="0"/>
              <a:t>,</a:t>
            </a:r>
            <a:r>
              <a:rPr lang="lt-LT" sz="2600" dirty="0"/>
              <a:t> kaip atominė bomba. </a:t>
            </a:r>
          </a:p>
          <a:p>
            <a:pPr indent="-216000">
              <a:lnSpc>
                <a:spcPct val="100000"/>
              </a:lnSpc>
              <a:spcBef>
                <a:spcPts val="600"/>
              </a:spcBef>
              <a:spcAft>
                <a:spcPts val="0"/>
              </a:spcAft>
              <a:buFont typeface="Arial" panose="020B0604020202020204" pitchFamily="34" charset="0"/>
              <a:buChar char="•"/>
            </a:pPr>
            <a:r>
              <a:rPr lang="lt-LT" sz="2600" dirty="0"/>
              <a:t>Deja, kalbėti blogai apie kitus atrodo saldu, kai kam tai patinka.</a:t>
            </a:r>
          </a:p>
          <a:p>
            <a:pPr marL="0" indent="0">
              <a:lnSpc>
                <a:spcPct val="100000"/>
              </a:lnSpc>
              <a:spcBef>
                <a:spcPts val="600"/>
              </a:spcBef>
              <a:spcAft>
                <a:spcPts val="0"/>
              </a:spcAft>
              <a:buNone/>
            </a:pPr>
            <a:r>
              <a:rPr lang="lt-LT" sz="2600" dirty="0"/>
              <a:t> 						(Popiežius Pranciškus)</a:t>
            </a:r>
          </a:p>
        </p:txBody>
      </p:sp>
      <p:sp>
        <p:nvSpPr>
          <p:cNvPr id="6" name="Skaidrės numerio vietos rezervavimo ženklas 5">
            <a:extLst>
              <a:ext uri="{FF2B5EF4-FFF2-40B4-BE49-F238E27FC236}">
                <a16:creationId xmlns:a16="http://schemas.microsoft.com/office/drawing/2014/main" id="{E68C4A27-7719-B9A7-CCAF-6AB7FBA728A0}"/>
              </a:ext>
            </a:extLst>
          </p:cNvPr>
          <p:cNvSpPr>
            <a:spLocks noGrp="1"/>
          </p:cNvSpPr>
          <p:nvPr>
            <p:ph type="sldNum" sz="quarter" idx="12"/>
          </p:nvPr>
        </p:nvSpPr>
        <p:spPr/>
        <p:txBody>
          <a:bodyPr/>
          <a:lstStyle/>
          <a:p>
            <a:fld id="{984D9126-9CBE-4358-AD4F-0B76ABB0A4E6}" type="slidenum">
              <a:rPr lang="en-US" smtClean="0"/>
              <a:t>58</a:t>
            </a:fld>
            <a:endParaRPr lang="en-US"/>
          </a:p>
        </p:txBody>
      </p:sp>
    </p:spTree>
    <p:extLst>
      <p:ext uri="{BB962C8B-B14F-4D97-AF65-F5344CB8AC3E}">
        <p14:creationId xmlns:p14="http://schemas.microsoft.com/office/powerpoint/2010/main" val="191090655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358D95-8BFF-9577-3761-D1C12DEE534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D24BBA6-0CB4-1C54-CA14-B635E76BA307}"/>
              </a:ext>
            </a:extLst>
          </p:cNvPr>
          <p:cNvSpPr>
            <a:spLocks noGrp="1"/>
          </p:cNvSpPr>
          <p:nvPr>
            <p:ph type="title"/>
          </p:nvPr>
        </p:nvSpPr>
        <p:spPr/>
        <p:txBody>
          <a:bodyPr>
            <a:noAutofit/>
          </a:bodyPr>
          <a:lstStyle/>
          <a:p>
            <a:r>
              <a:rPr lang="lt-LT" sz="4400" b="1" dirty="0"/>
              <a:t>Paskalos – sunkiai įveikiamas smurtas</a:t>
            </a:r>
          </a:p>
        </p:txBody>
      </p:sp>
      <p:sp>
        <p:nvSpPr>
          <p:cNvPr id="3" name="Content Placeholder 2">
            <a:extLst>
              <a:ext uri="{FF2B5EF4-FFF2-40B4-BE49-F238E27FC236}">
                <a16:creationId xmlns:a16="http://schemas.microsoft.com/office/drawing/2014/main" id="{4CDE5F54-CA18-698A-BB0C-00A7D56091EB}"/>
              </a:ext>
            </a:extLst>
          </p:cNvPr>
          <p:cNvSpPr>
            <a:spLocks noGrp="1"/>
          </p:cNvSpPr>
          <p:nvPr>
            <p:ph idx="1"/>
          </p:nvPr>
        </p:nvSpPr>
        <p:spPr/>
        <p:txBody>
          <a:bodyPr>
            <a:normAutofit/>
          </a:bodyPr>
          <a:lstStyle/>
          <a:p>
            <a:pPr indent="-216000">
              <a:lnSpc>
                <a:spcPct val="100000"/>
              </a:lnSpc>
              <a:spcBef>
                <a:spcPts val="600"/>
              </a:spcBef>
              <a:spcAft>
                <a:spcPts val="0"/>
              </a:spcAft>
              <a:buFont typeface="Arial" panose="020B0604020202020204" pitchFamily="34" charset="0"/>
              <a:buChar char="•"/>
            </a:pPr>
            <a:r>
              <a:rPr lang="lt-LT" sz="2400" dirty="0"/>
              <a:t>Apkalbos būtų beveik nekenksmingos, jeigu mums dėl jų neskaudėtų.</a:t>
            </a:r>
          </a:p>
          <a:p>
            <a:pPr indent="-216000">
              <a:lnSpc>
                <a:spcPct val="100000"/>
              </a:lnSpc>
              <a:spcBef>
                <a:spcPts val="600"/>
              </a:spcBef>
              <a:spcAft>
                <a:spcPts val="0"/>
              </a:spcAft>
              <a:buFont typeface="Arial" panose="020B0604020202020204" pitchFamily="34" charset="0"/>
              <a:buChar char="•"/>
            </a:pPr>
            <a:r>
              <a:rPr lang="lt-LT" sz="2400" dirty="0"/>
              <a:t>Jautriausiai į bet kokius gandus reaguojame patys, o ne aplinkiniai.</a:t>
            </a:r>
            <a:endParaRPr lang="en-US" sz="2400" dirty="0"/>
          </a:p>
          <a:p>
            <a:pPr indent="-216000">
              <a:lnSpc>
                <a:spcPct val="100000"/>
              </a:lnSpc>
              <a:spcBef>
                <a:spcPts val="600"/>
              </a:spcBef>
              <a:spcAft>
                <a:spcPts val="0"/>
              </a:spcAft>
              <a:buFont typeface="Arial" panose="020B0604020202020204" pitchFamily="34" charset="0"/>
              <a:buChar char="•"/>
            </a:pPr>
            <a:r>
              <a:rPr lang="lt-LT" sz="2400" dirty="0"/>
              <a:t>Išgirdę apkalbas apie save - ignoruokite. Jei imsite aiškintis ir </a:t>
            </a:r>
            <a:r>
              <a:rPr lang="lt-LT" sz="2400" dirty="0" err="1"/>
              <a:t>paneiginėti</a:t>
            </a:r>
            <a:r>
              <a:rPr lang="lt-LT" sz="2400" dirty="0"/>
              <a:t>, sukelsite įtarimą, kad apkalbėjo ne be pagrindo.</a:t>
            </a:r>
            <a:endParaRPr lang="en-US" sz="2400" dirty="0"/>
          </a:p>
          <a:p>
            <a:pPr indent="-216000">
              <a:lnSpc>
                <a:spcPct val="100000"/>
              </a:lnSpc>
              <a:spcBef>
                <a:spcPts val="600"/>
              </a:spcBef>
              <a:spcAft>
                <a:spcPts val="0"/>
              </a:spcAft>
              <a:buFont typeface="Arial" panose="020B0604020202020204" pitchFamily="34" charset="0"/>
              <a:buChar char="•"/>
            </a:pPr>
            <a:r>
              <a:rPr lang="lt-LT" sz="2400" dirty="0"/>
              <a:t> Geriausia išeitis – išlaikyti ramybę, nereaguoti, užsiimti sau svarbiais dalykais ir… pralaukti.</a:t>
            </a:r>
          </a:p>
          <a:p>
            <a:pPr indent="-216000">
              <a:lnSpc>
                <a:spcPct val="100000"/>
              </a:lnSpc>
              <a:spcBef>
                <a:spcPts val="600"/>
              </a:spcBef>
              <a:spcAft>
                <a:spcPts val="0"/>
              </a:spcAft>
              <a:buFont typeface="Arial" panose="020B0604020202020204" pitchFamily="34" charset="0"/>
              <a:buChar char="•"/>
            </a:pPr>
            <a:r>
              <a:rPr lang="lt-LT" sz="2400" dirty="0"/>
              <a:t>Tačiau, jei žinote tiksliai, kas ir kokį gandą paskleidė, reikėtų pasikalbėti su gandų skleidėju ir/arba pateikti tikslią informaciją. </a:t>
            </a:r>
          </a:p>
          <a:p>
            <a:pPr marL="0" indent="0">
              <a:lnSpc>
                <a:spcPct val="100000"/>
              </a:lnSpc>
              <a:spcBef>
                <a:spcPts val="600"/>
              </a:spcBef>
              <a:spcAft>
                <a:spcPts val="0"/>
              </a:spcAft>
              <a:buNone/>
            </a:pPr>
            <a:endParaRPr lang="lt-LT" sz="2400" dirty="0"/>
          </a:p>
        </p:txBody>
      </p:sp>
      <p:sp>
        <p:nvSpPr>
          <p:cNvPr id="6" name="Skaidrės numerio vietos rezervavimo ženklas 5">
            <a:extLst>
              <a:ext uri="{FF2B5EF4-FFF2-40B4-BE49-F238E27FC236}">
                <a16:creationId xmlns:a16="http://schemas.microsoft.com/office/drawing/2014/main" id="{010B2881-2002-3EC1-8E72-B469326ABB8E}"/>
              </a:ext>
            </a:extLst>
          </p:cNvPr>
          <p:cNvSpPr>
            <a:spLocks noGrp="1"/>
          </p:cNvSpPr>
          <p:nvPr>
            <p:ph type="sldNum" sz="quarter" idx="12"/>
          </p:nvPr>
        </p:nvSpPr>
        <p:spPr/>
        <p:txBody>
          <a:bodyPr/>
          <a:lstStyle/>
          <a:p>
            <a:fld id="{984D9126-9CBE-4358-AD4F-0B76ABB0A4E6}" type="slidenum">
              <a:rPr lang="en-US" smtClean="0"/>
              <a:t>59</a:t>
            </a:fld>
            <a:endParaRPr lang="en-US"/>
          </a:p>
        </p:txBody>
      </p:sp>
    </p:spTree>
    <p:extLst>
      <p:ext uri="{BB962C8B-B14F-4D97-AF65-F5344CB8AC3E}">
        <p14:creationId xmlns:p14="http://schemas.microsoft.com/office/powerpoint/2010/main" val="28277961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355B77-34D1-6CB8-1A74-792C54705E2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BDB8684-8073-61BA-0A16-F270323B826F}"/>
              </a:ext>
            </a:extLst>
          </p:cNvPr>
          <p:cNvSpPr>
            <a:spLocks noGrp="1"/>
          </p:cNvSpPr>
          <p:nvPr>
            <p:ph type="title"/>
          </p:nvPr>
        </p:nvSpPr>
        <p:spPr/>
        <p:txBody>
          <a:bodyPr>
            <a:noAutofit/>
          </a:bodyPr>
          <a:lstStyle/>
          <a:p>
            <a:r>
              <a:rPr lang="lt-LT" sz="4400" b="1" dirty="0"/>
              <a:t>Iš anksto užduoti klausimai</a:t>
            </a:r>
          </a:p>
        </p:txBody>
      </p:sp>
      <p:sp>
        <p:nvSpPr>
          <p:cNvPr id="3" name="Content Placeholder 2">
            <a:extLst>
              <a:ext uri="{FF2B5EF4-FFF2-40B4-BE49-F238E27FC236}">
                <a16:creationId xmlns:a16="http://schemas.microsoft.com/office/drawing/2014/main" id="{0569D223-17DB-149E-90C2-4FFF6B5DA597}"/>
              </a:ext>
            </a:extLst>
          </p:cNvPr>
          <p:cNvSpPr>
            <a:spLocks noGrp="1"/>
          </p:cNvSpPr>
          <p:nvPr>
            <p:ph idx="1"/>
          </p:nvPr>
        </p:nvSpPr>
        <p:spPr/>
        <p:txBody>
          <a:bodyPr>
            <a:normAutofit/>
          </a:bodyPr>
          <a:lstStyle/>
          <a:p>
            <a:pPr indent="-216000">
              <a:lnSpc>
                <a:spcPct val="100000"/>
              </a:lnSpc>
              <a:spcBef>
                <a:spcPts val="600"/>
              </a:spcBef>
              <a:spcAft>
                <a:spcPts val="0"/>
              </a:spcAft>
              <a:buFont typeface="Arial" panose="020B0604020202020204" pitchFamily="34" charset="0"/>
              <a:buChar char="•"/>
            </a:pPr>
            <a:r>
              <a:rPr lang="lt-LT" sz="2400" dirty="0"/>
              <a:t>Psichologinis smurtas. Kaip nuo jo apsisaugoti?</a:t>
            </a:r>
          </a:p>
          <a:p>
            <a:pPr indent="-216000">
              <a:lnSpc>
                <a:spcPct val="100000"/>
              </a:lnSpc>
              <a:spcBef>
                <a:spcPts val="600"/>
              </a:spcBef>
              <a:spcAft>
                <a:spcPts val="0"/>
              </a:spcAft>
              <a:buFont typeface="Arial" panose="020B0604020202020204" pitchFamily="34" charset="0"/>
              <a:buChar char="•"/>
            </a:pPr>
            <a:r>
              <a:rPr lang="lt-LT" sz="2400" dirty="0"/>
              <a:t>Smurto prieš vadovus atpažinimas</a:t>
            </a:r>
          </a:p>
          <a:p>
            <a:pPr indent="-216000">
              <a:lnSpc>
                <a:spcPct val="100000"/>
              </a:lnSpc>
              <a:spcBef>
                <a:spcPts val="600"/>
              </a:spcBef>
              <a:spcAft>
                <a:spcPts val="0"/>
              </a:spcAft>
              <a:buFont typeface="Arial" panose="020B0604020202020204" pitchFamily="34" charset="0"/>
              <a:buChar char="•"/>
            </a:pPr>
            <a:r>
              <a:rPr lang="lt-LT" sz="2400" dirty="0"/>
              <a:t>Teisės aktai, saugantys vadovo, kaip darbuotojo orumą, teises (Darbo inspekcija vadovą traktuoja tik kaip darbo teisių pažeidėją, kaltą visose situacijose; savivaldybė žiūri kaip į nuolat kaltą dėl visų įvykių. Vadovas tampa ,,kabančiu“; tarp dviejų ugnių, teisių jis neturi, tik už viską atsako). Ačiū.</a:t>
            </a:r>
          </a:p>
          <a:p>
            <a:pPr indent="-216000">
              <a:lnSpc>
                <a:spcPct val="100000"/>
              </a:lnSpc>
              <a:spcBef>
                <a:spcPts val="600"/>
              </a:spcBef>
              <a:spcAft>
                <a:spcPts val="0"/>
              </a:spcAft>
              <a:buFont typeface="Arial" panose="020B0604020202020204" pitchFamily="34" charset="0"/>
              <a:buChar char="•"/>
            </a:pPr>
            <a:r>
              <a:rPr lang="lt-LT" sz="2400" dirty="0"/>
              <a:t>Ką vadiname smurtu prieš vadovą ir, jei yra tokių požymių, kaip su tuo tvarkytis?</a:t>
            </a:r>
          </a:p>
          <a:p>
            <a:pPr indent="-216000">
              <a:lnSpc>
                <a:spcPct val="100000"/>
              </a:lnSpc>
              <a:spcBef>
                <a:spcPts val="600"/>
              </a:spcBef>
              <a:spcAft>
                <a:spcPts val="0"/>
              </a:spcAft>
              <a:buFont typeface="Arial" panose="020B0604020202020204" pitchFamily="34" charset="0"/>
              <a:buChar char="•"/>
            </a:pPr>
            <a:r>
              <a:rPr lang="lt-LT" sz="2400" dirty="0"/>
              <a:t>Kas rūpinasi Švietimo įstaigų vadovų psichologiniu darbo mikroklimatu?</a:t>
            </a:r>
          </a:p>
          <a:p>
            <a:pPr indent="-216000">
              <a:lnSpc>
                <a:spcPct val="100000"/>
              </a:lnSpc>
              <a:spcBef>
                <a:spcPts val="600"/>
              </a:spcBef>
              <a:spcAft>
                <a:spcPts val="0"/>
              </a:spcAft>
              <a:buFont typeface="Arial" panose="020B0604020202020204" pitchFamily="34" charset="0"/>
              <a:buChar char="•"/>
            </a:pPr>
            <a:endParaRPr lang="lt-LT" sz="2400" dirty="0"/>
          </a:p>
        </p:txBody>
      </p:sp>
      <p:sp>
        <p:nvSpPr>
          <p:cNvPr id="6" name="Skaidrės numerio vietos rezervavimo ženklas 5">
            <a:extLst>
              <a:ext uri="{FF2B5EF4-FFF2-40B4-BE49-F238E27FC236}">
                <a16:creationId xmlns:a16="http://schemas.microsoft.com/office/drawing/2014/main" id="{C749AA93-1254-6E61-84EA-D3C0F8F29F46}"/>
              </a:ext>
            </a:extLst>
          </p:cNvPr>
          <p:cNvSpPr>
            <a:spLocks noGrp="1"/>
          </p:cNvSpPr>
          <p:nvPr>
            <p:ph type="sldNum" sz="quarter" idx="12"/>
          </p:nvPr>
        </p:nvSpPr>
        <p:spPr/>
        <p:txBody>
          <a:bodyPr/>
          <a:lstStyle/>
          <a:p>
            <a:fld id="{984D9126-9CBE-4358-AD4F-0B76ABB0A4E6}" type="slidenum">
              <a:rPr lang="en-US" smtClean="0"/>
              <a:t>6</a:t>
            </a:fld>
            <a:endParaRPr lang="en-US"/>
          </a:p>
        </p:txBody>
      </p:sp>
    </p:spTree>
    <p:extLst>
      <p:ext uri="{BB962C8B-B14F-4D97-AF65-F5344CB8AC3E}">
        <p14:creationId xmlns:p14="http://schemas.microsoft.com/office/powerpoint/2010/main" val="9074474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744136-1C76-FBE6-A845-AC654B22927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EC7B08E-B2DF-068E-C840-2AFE834D0974}"/>
              </a:ext>
            </a:extLst>
          </p:cNvPr>
          <p:cNvSpPr>
            <a:spLocks noGrp="1"/>
          </p:cNvSpPr>
          <p:nvPr>
            <p:ph type="title"/>
          </p:nvPr>
        </p:nvSpPr>
        <p:spPr/>
        <p:txBody>
          <a:bodyPr>
            <a:noAutofit/>
          </a:bodyPr>
          <a:lstStyle/>
          <a:p>
            <a:r>
              <a:rPr lang="lt-LT" sz="4400" b="1" dirty="0"/>
              <a:t>Patarimai, kaip įveikti paskalas </a:t>
            </a:r>
          </a:p>
        </p:txBody>
      </p:sp>
      <p:sp>
        <p:nvSpPr>
          <p:cNvPr id="3" name="Content Placeholder 2">
            <a:extLst>
              <a:ext uri="{FF2B5EF4-FFF2-40B4-BE49-F238E27FC236}">
                <a16:creationId xmlns:a16="http://schemas.microsoft.com/office/drawing/2014/main" id="{B09BAF25-5C00-4F10-B07B-C8B6E58608AC}"/>
              </a:ext>
            </a:extLst>
          </p:cNvPr>
          <p:cNvSpPr>
            <a:spLocks noGrp="1"/>
          </p:cNvSpPr>
          <p:nvPr>
            <p:ph idx="1"/>
          </p:nvPr>
        </p:nvSpPr>
        <p:spPr/>
        <p:txBody>
          <a:bodyPr>
            <a:normAutofit/>
          </a:bodyPr>
          <a:lstStyle/>
          <a:p>
            <a:pPr indent="-216000">
              <a:lnSpc>
                <a:spcPct val="100000"/>
              </a:lnSpc>
              <a:spcBef>
                <a:spcPts val="600"/>
              </a:spcBef>
              <a:spcAft>
                <a:spcPts val="0"/>
              </a:spcAft>
              <a:buFont typeface="Arial" panose="020B0604020202020204" pitchFamily="34" charset="0"/>
              <a:buChar char="•"/>
            </a:pPr>
            <a:r>
              <a:rPr lang="sv-SE" sz="2600" dirty="0"/>
              <a:t>Vienas blogiausių dalykų darbe</a:t>
            </a:r>
            <a:r>
              <a:rPr lang="lt-LT" sz="2600" dirty="0"/>
              <a:t> -</a:t>
            </a:r>
            <a:r>
              <a:rPr lang="sv-SE" sz="2600" dirty="0"/>
              <a:t> kai vadovas renka apkalbas. </a:t>
            </a:r>
            <a:endParaRPr lang="lt-LT" sz="2600" dirty="0"/>
          </a:p>
          <a:p>
            <a:pPr indent="-216000">
              <a:lnSpc>
                <a:spcPct val="100000"/>
              </a:lnSpc>
              <a:spcBef>
                <a:spcPts val="600"/>
              </a:spcBef>
              <a:spcAft>
                <a:spcPts val="0"/>
              </a:spcAft>
              <a:buFont typeface="Arial" panose="020B0604020202020204" pitchFamily="34" charset="0"/>
              <a:buChar char="•"/>
            </a:pPr>
            <a:r>
              <a:rPr lang="lt-LT" sz="2600" dirty="0"/>
              <a:t>Jei jums kas apkalbinėja savo bendradarbį, sprendimas būtų atvirai paklausti: kodėl man tai sakai?</a:t>
            </a:r>
          </a:p>
          <a:p>
            <a:pPr indent="-216000">
              <a:lnSpc>
                <a:spcPct val="100000"/>
              </a:lnSpc>
              <a:spcBef>
                <a:spcPts val="600"/>
              </a:spcBef>
              <a:spcAft>
                <a:spcPts val="0"/>
              </a:spcAft>
              <a:buFont typeface="Arial" panose="020B0604020202020204" pitchFamily="34" charset="0"/>
              <a:buChar char="•"/>
            </a:pPr>
            <a:r>
              <a:rPr lang="lt-LT" sz="2600" dirty="0"/>
              <a:t>Pradėję kalbėti apie kitą asmenį už akių, pabandykime įsivaizduoti, kad jis stovi netoliese ir viską girdi.</a:t>
            </a:r>
          </a:p>
          <a:p>
            <a:pPr indent="-216000">
              <a:lnSpc>
                <a:spcPct val="100000"/>
              </a:lnSpc>
              <a:spcBef>
                <a:spcPts val="600"/>
              </a:spcBef>
              <a:spcAft>
                <a:spcPts val="0"/>
              </a:spcAft>
              <a:buFont typeface="Arial" panose="020B0604020202020204" pitchFamily="34" charset="0"/>
              <a:buChar char="•"/>
            </a:pPr>
            <a:r>
              <a:rPr lang="lt-LT" sz="2600" dirty="0"/>
              <a:t>Ne aptarinėti už nugaros, o ieškoti sprendimo žiūrint į akis.</a:t>
            </a:r>
          </a:p>
          <a:p>
            <a:pPr marL="0" indent="0">
              <a:lnSpc>
                <a:spcPct val="100000"/>
              </a:lnSpc>
              <a:spcBef>
                <a:spcPts val="600"/>
              </a:spcBef>
              <a:spcAft>
                <a:spcPts val="0"/>
              </a:spcAft>
              <a:buNone/>
            </a:pPr>
            <a:endParaRPr lang="lt-LT" sz="2400" dirty="0"/>
          </a:p>
          <a:p>
            <a:pPr marL="0" indent="0">
              <a:lnSpc>
                <a:spcPct val="100000"/>
              </a:lnSpc>
              <a:spcBef>
                <a:spcPts val="600"/>
              </a:spcBef>
              <a:spcAft>
                <a:spcPts val="0"/>
              </a:spcAft>
              <a:buNone/>
            </a:pPr>
            <a:endParaRPr lang="lt-LT" sz="2400" dirty="0"/>
          </a:p>
        </p:txBody>
      </p:sp>
      <p:sp>
        <p:nvSpPr>
          <p:cNvPr id="6" name="Skaidrės numerio vietos rezervavimo ženklas 5">
            <a:extLst>
              <a:ext uri="{FF2B5EF4-FFF2-40B4-BE49-F238E27FC236}">
                <a16:creationId xmlns:a16="http://schemas.microsoft.com/office/drawing/2014/main" id="{11DA8CFD-5054-037F-3143-1D37A038FD62}"/>
              </a:ext>
            </a:extLst>
          </p:cNvPr>
          <p:cNvSpPr>
            <a:spLocks noGrp="1"/>
          </p:cNvSpPr>
          <p:nvPr>
            <p:ph type="sldNum" sz="quarter" idx="12"/>
          </p:nvPr>
        </p:nvSpPr>
        <p:spPr/>
        <p:txBody>
          <a:bodyPr/>
          <a:lstStyle/>
          <a:p>
            <a:fld id="{984D9126-9CBE-4358-AD4F-0B76ABB0A4E6}" type="slidenum">
              <a:rPr lang="en-US" smtClean="0"/>
              <a:t>60</a:t>
            </a:fld>
            <a:endParaRPr lang="en-US"/>
          </a:p>
        </p:txBody>
      </p:sp>
    </p:spTree>
    <p:extLst>
      <p:ext uri="{BB962C8B-B14F-4D97-AF65-F5344CB8AC3E}">
        <p14:creationId xmlns:p14="http://schemas.microsoft.com/office/powerpoint/2010/main" val="69183119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91992E-FCE2-BE5D-2E9E-4981F59815B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FD227E4-8181-498B-56D2-3CCCA1E2D7E6}"/>
              </a:ext>
            </a:extLst>
          </p:cNvPr>
          <p:cNvSpPr>
            <a:spLocks noGrp="1"/>
          </p:cNvSpPr>
          <p:nvPr>
            <p:ph type="title"/>
          </p:nvPr>
        </p:nvSpPr>
        <p:spPr/>
        <p:txBody>
          <a:bodyPr>
            <a:noAutofit/>
          </a:bodyPr>
          <a:lstStyle/>
          <a:p>
            <a:r>
              <a:rPr lang="lt-LT" sz="4400" b="1" dirty="0"/>
              <a:t>Bendravimo reikšmė:</a:t>
            </a:r>
          </a:p>
        </p:txBody>
      </p:sp>
      <p:sp>
        <p:nvSpPr>
          <p:cNvPr id="3" name="Content Placeholder 2">
            <a:extLst>
              <a:ext uri="{FF2B5EF4-FFF2-40B4-BE49-F238E27FC236}">
                <a16:creationId xmlns:a16="http://schemas.microsoft.com/office/drawing/2014/main" id="{FE4EFF6A-B03F-5D3E-DB38-80DCEE39B5FA}"/>
              </a:ext>
            </a:extLst>
          </p:cNvPr>
          <p:cNvSpPr>
            <a:spLocks noGrp="1"/>
          </p:cNvSpPr>
          <p:nvPr>
            <p:ph idx="1"/>
          </p:nvPr>
        </p:nvSpPr>
        <p:spPr/>
        <p:txBody>
          <a:bodyPr>
            <a:normAutofit/>
          </a:bodyPr>
          <a:lstStyle/>
          <a:p>
            <a:pPr indent="-216000">
              <a:lnSpc>
                <a:spcPct val="100000"/>
              </a:lnSpc>
              <a:spcBef>
                <a:spcPts val="600"/>
              </a:spcBef>
              <a:spcAft>
                <a:spcPts val="0"/>
              </a:spcAft>
              <a:buFont typeface="Arial" panose="020B0604020202020204" pitchFamily="34" charset="0"/>
              <a:buChar char="•"/>
            </a:pPr>
            <a:r>
              <a:rPr lang="lt-LT" sz="2400" dirty="0"/>
              <a:t>B</a:t>
            </a:r>
            <a:r>
              <a:rPr lang="fi-FI" sz="2400" dirty="0"/>
              <a:t>endravim</a:t>
            </a:r>
            <a:r>
              <a:rPr lang="lt-LT" sz="2400" dirty="0"/>
              <a:t>o</a:t>
            </a:r>
            <a:r>
              <a:rPr lang="fi-FI" sz="2400" dirty="0"/>
              <a:t> nepastebime, kol viskas vyksta normaliai</a:t>
            </a:r>
            <a:r>
              <a:rPr lang="lt-LT" sz="2400" dirty="0"/>
              <a:t>;</a:t>
            </a:r>
          </a:p>
          <a:p>
            <a:pPr indent="-216000">
              <a:lnSpc>
                <a:spcPct val="100000"/>
              </a:lnSpc>
              <a:spcBef>
                <a:spcPts val="600"/>
              </a:spcBef>
              <a:spcAft>
                <a:spcPts val="0"/>
              </a:spcAft>
              <a:buFont typeface="Arial" panose="020B0604020202020204" pitchFamily="34" charset="0"/>
              <a:buChar char="•"/>
            </a:pPr>
            <a:r>
              <a:rPr lang="lt-LT" sz="2400" dirty="0"/>
              <a:t>Bendrauti nėra lengva ir paprasta, tam reikalingi bendravimo įgūdžiai ir patirtis;</a:t>
            </a:r>
          </a:p>
          <a:p>
            <a:pPr indent="-216000">
              <a:lnSpc>
                <a:spcPct val="100000"/>
              </a:lnSpc>
              <a:spcBef>
                <a:spcPts val="600"/>
              </a:spcBef>
              <a:spcAft>
                <a:spcPts val="0"/>
              </a:spcAft>
              <a:buFont typeface="Arial" panose="020B0604020202020204" pitchFamily="34" charset="0"/>
              <a:buChar char="•"/>
            </a:pPr>
            <a:r>
              <a:rPr lang="lt-LT" sz="2400" dirty="0"/>
              <a:t>Vadovų gebėjimas bendrauti didžiąja dalimi lemia jų sėkmę profesinėje veikloje; </a:t>
            </a:r>
          </a:p>
          <a:p>
            <a:pPr indent="-216000">
              <a:lnSpc>
                <a:spcPct val="100000"/>
              </a:lnSpc>
              <a:spcBef>
                <a:spcPts val="600"/>
              </a:spcBef>
              <a:spcAft>
                <a:spcPts val="0"/>
              </a:spcAft>
              <a:buFont typeface="Arial" panose="020B0604020202020204" pitchFamily="34" charset="0"/>
              <a:buChar char="•"/>
            </a:pPr>
            <a:r>
              <a:rPr lang="lt-LT" sz="2400" b="1" dirty="0"/>
              <a:t>Vadovas turi būti stipri asmenybė. Jis turi gebėti:</a:t>
            </a:r>
          </a:p>
          <a:p>
            <a:pPr indent="-216000">
              <a:lnSpc>
                <a:spcPct val="100000"/>
              </a:lnSpc>
              <a:spcBef>
                <a:spcPts val="600"/>
              </a:spcBef>
              <a:spcAft>
                <a:spcPts val="0"/>
              </a:spcAft>
              <a:buFont typeface="Arial" panose="020B0604020202020204" pitchFamily="34" charset="0"/>
              <a:buChar char="•"/>
            </a:pPr>
            <a:r>
              <a:rPr lang="lt-LT" sz="2400" dirty="0"/>
              <a:t>įvairiose situacijose optimaliai organizuoti savo elgesį, </a:t>
            </a:r>
          </a:p>
          <a:p>
            <a:pPr indent="-216000">
              <a:lnSpc>
                <a:spcPct val="100000"/>
              </a:lnSpc>
              <a:spcBef>
                <a:spcPts val="600"/>
              </a:spcBef>
              <a:spcAft>
                <a:spcPts val="0"/>
              </a:spcAft>
              <a:buFont typeface="Arial" panose="020B0604020202020204" pitchFamily="34" charset="0"/>
              <a:buChar char="•"/>
            </a:pPr>
            <a:r>
              <a:rPr lang="lt-LT" sz="2400" dirty="0"/>
              <a:t>nekonfliktiškai spręsti santykius su kitais žmonėmis, </a:t>
            </a:r>
          </a:p>
          <a:p>
            <a:pPr indent="-216000">
              <a:lnSpc>
                <a:spcPct val="100000"/>
              </a:lnSpc>
              <a:spcBef>
                <a:spcPts val="600"/>
              </a:spcBef>
              <a:spcAft>
                <a:spcPts val="0"/>
              </a:spcAft>
              <a:buFont typeface="Arial" panose="020B0604020202020204" pitchFamily="34" charset="0"/>
              <a:buChar char="•"/>
            </a:pPr>
            <a:r>
              <a:rPr lang="lt-LT" sz="2400" dirty="0"/>
              <a:t>kontroliuoti emocijas arba jas reikšdamas neįžeisti pavaldinio, </a:t>
            </a:r>
          </a:p>
          <a:p>
            <a:pPr indent="-216000">
              <a:lnSpc>
                <a:spcPct val="100000"/>
              </a:lnSpc>
              <a:spcBef>
                <a:spcPts val="600"/>
              </a:spcBef>
              <a:spcAft>
                <a:spcPts val="0"/>
              </a:spcAft>
              <a:buFont typeface="Arial" panose="020B0604020202020204" pitchFamily="34" charset="0"/>
              <a:buChar char="•"/>
            </a:pPr>
            <a:r>
              <a:rPr lang="lt-LT" sz="2400" dirty="0"/>
              <a:t>nepasiduoti nusivylimui. </a:t>
            </a:r>
          </a:p>
        </p:txBody>
      </p:sp>
      <p:sp>
        <p:nvSpPr>
          <p:cNvPr id="6" name="Skaidrės numerio vietos rezervavimo ženklas 5">
            <a:extLst>
              <a:ext uri="{FF2B5EF4-FFF2-40B4-BE49-F238E27FC236}">
                <a16:creationId xmlns:a16="http://schemas.microsoft.com/office/drawing/2014/main" id="{9AED9353-0EA3-BA45-C1FB-438F5A9E54DD}"/>
              </a:ext>
            </a:extLst>
          </p:cNvPr>
          <p:cNvSpPr>
            <a:spLocks noGrp="1"/>
          </p:cNvSpPr>
          <p:nvPr>
            <p:ph type="sldNum" sz="quarter" idx="12"/>
          </p:nvPr>
        </p:nvSpPr>
        <p:spPr/>
        <p:txBody>
          <a:bodyPr/>
          <a:lstStyle/>
          <a:p>
            <a:fld id="{984D9126-9CBE-4358-AD4F-0B76ABB0A4E6}" type="slidenum">
              <a:rPr lang="en-US" smtClean="0"/>
              <a:t>61</a:t>
            </a:fld>
            <a:endParaRPr lang="en-US"/>
          </a:p>
        </p:txBody>
      </p:sp>
    </p:spTree>
    <p:extLst>
      <p:ext uri="{BB962C8B-B14F-4D97-AF65-F5344CB8AC3E}">
        <p14:creationId xmlns:p14="http://schemas.microsoft.com/office/powerpoint/2010/main" val="269007965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355B77-34D1-6CB8-1A74-792C54705E2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BDB8684-8073-61BA-0A16-F270323B826F}"/>
              </a:ext>
            </a:extLst>
          </p:cNvPr>
          <p:cNvSpPr>
            <a:spLocks noGrp="1"/>
          </p:cNvSpPr>
          <p:nvPr>
            <p:ph type="title"/>
          </p:nvPr>
        </p:nvSpPr>
        <p:spPr/>
        <p:txBody>
          <a:bodyPr>
            <a:noAutofit/>
          </a:bodyPr>
          <a:lstStyle/>
          <a:p>
            <a:r>
              <a:rPr lang="lt-LT" sz="4400" dirty="0"/>
              <a:t>Papildomas klausimas (1)</a:t>
            </a:r>
          </a:p>
        </p:txBody>
      </p:sp>
      <p:sp>
        <p:nvSpPr>
          <p:cNvPr id="3" name="Content Placeholder 2">
            <a:extLst>
              <a:ext uri="{FF2B5EF4-FFF2-40B4-BE49-F238E27FC236}">
                <a16:creationId xmlns:a16="http://schemas.microsoft.com/office/drawing/2014/main" id="{0569D223-17DB-149E-90C2-4FFF6B5DA597}"/>
              </a:ext>
            </a:extLst>
          </p:cNvPr>
          <p:cNvSpPr>
            <a:spLocks noGrp="1"/>
          </p:cNvSpPr>
          <p:nvPr>
            <p:ph idx="1"/>
          </p:nvPr>
        </p:nvSpPr>
        <p:spPr/>
        <p:txBody>
          <a:bodyPr>
            <a:normAutofit/>
          </a:bodyPr>
          <a:lstStyle/>
          <a:p>
            <a:pPr indent="-216000">
              <a:lnSpc>
                <a:spcPct val="100000"/>
              </a:lnSpc>
              <a:spcBef>
                <a:spcPts val="600"/>
              </a:spcBef>
              <a:spcAft>
                <a:spcPts val="0"/>
              </a:spcAft>
              <a:buFont typeface="Arial" panose="020B0604020202020204" pitchFamily="34" charset="0"/>
              <a:buChar char="•"/>
            </a:pPr>
            <a:r>
              <a:rPr lang="lt-LT" sz="2400" b="1" dirty="0"/>
              <a:t>Klausimas: </a:t>
            </a:r>
            <a:r>
              <a:rPr lang="lt-LT" sz="2400" dirty="0"/>
              <a:t>Kas gali padėti įvertinti susidariusią konfliktinę situaciją tarp vadovo ir pavaduotojo?</a:t>
            </a:r>
          </a:p>
          <a:p>
            <a:pPr indent="-216000">
              <a:lnSpc>
                <a:spcPct val="100000"/>
              </a:lnSpc>
              <a:spcBef>
                <a:spcPts val="600"/>
              </a:spcBef>
              <a:spcAft>
                <a:spcPts val="0"/>
              </a:spcAft>
              <a:buFont typeface="Arial" panose="020B0604020202020204" pitchFamily="34" charset="0"/>
              <a:buChar char="•"/>
            </a:pPr>
            <a:endParaRPr lang="lt-LT" sz="2400" dirty="0"/>
          </a:p>
          <a:p>
            <a:pPr indent="-216000">
              <a:lnSpc>
                <a:spcPct val="100000"/>
              </a:lnSpc>
              <a:spcBef>
                <a:spcPts val="600"/>
              </a:spcBef>
              <a:spcAft>
                <a:spcPts val="0"/>
              </a:spcAft>
              <a:buFont typeface="Arial" panose="020B0604020202020204" pitchFamily="34" charset="0"/>
              <a:buChar char="•"/>
            </a:pPr>
            <a:r>
              <a:rPr lang="lt-LT" sz="2400" b="1" dirty="0"/>
              <a:t>Atsakymas: </a:t>
            </a:r>
            <a:r>
              <a:rPr lang="lt-LT" sz="2400" dirty="0"/>
              <a:t>Svarbu konflikto gylis. Gali užtekti pokalbio. Gali įvertinti asmuo </a:t>
            </a:r>
          </a:p>
          <a:p>
            <a:pPr marL="0" indent="0">
              <a:lnSpc>
                <a:spcPct val="100000"/>
              </a:lnSpc>
              <a:spcBef>
                <a:spcPts val="600"/>
              </a:spcBef>
              <a:spcAft>
                <a:spcPts val="0"/>
              </a:spcAft>
              <a:buNone/>
            </a:pPr>
            <a:r>
              <a:rPr lang="lt-LT" sz="2400" dirty="0"/>
              <a:t> (-</a:t>
            </a:r>
            <a:r>
              <a:rPr lang="lt-LT" sz="2400" dirty="0" err="1"/>
              <a:t>enys</a:t>
            </a:r>
            <a:r>
              <a:rPr lang="lt-LT" sz="2400" dirty="0"/>
              <a:t>), kuriuo(-</a:t>
            </a:r>
            <a:r>
              <a:rPr lang="lt-LT" sz="2400" dirty="0" err="1"/>
              <a:t>iais</a:t>
            </a:r>
            <a:r>
              <a:rPr lang="lt-LT" sz="2400" dirty="0"/>
              <a:t>) pasitiki abi šalys. </a:t>
            </a:r>
            <a:endParaRPr lang="lt-LT" sz="2200" dirty="0"/>
          </a:p>
        </p:txBody>
      </p:sp>
      <p:sp>
        <p:nvSpPr>
          <p:cNvPr id="6" name="Skaidrės numerio vietos rezervavimo ženklas 5">
            <a:extLst>
              <a:ext uri="{FF2B5EF4-FFF2-40B4-BE49-F238E27FC236}">
                <a16:creationId xmlns:a16="http://schemas.microsoft.com/office/drawing/2014/main" id="{C749AA93-1254-6E61-84EA-D3C0F8F29F46}"/>
              </a:ext>
            </a:extLst>
          </p:cNvPr>
          <p:cNvSpPr>
            <a:spLocks noGrp="1"/>
          </p:cNvSpPr>
          <p:nvPr>
            <p:ph type="sldNum" sz="quarter" idx="12"/>
          </p:nvPr>
        </p:nvSpPr>
        <p:spPr/>
        <p:txBody>
          <a:bodyPr/>
          <a:lstStyle/>
          <a:p>
            <a:fld id="{984D9126-9CBE-4358-AD4F-0B76ABB0A4E6}" type="slidenum">
              <a:rPr lang="en-US" smtClean="0"/>
              <a:t>62</a:t>
            </a:fld>
            <a:endParaRPr lang="en-US"/>
          </a:p>
        </p:txBody>
      </p:sp>
    </p:spTree>
    <p:extLst>
      <p:ext uri="{BB962C8B-B14F-4D97-AF65-F5344CB8AC3E}">
        <p14:creationId xmlns:p14="http://schemas.microsoft.com/office/powerpoint/2010/main" val="37261835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7CD88F-776A-723F-D63F-70F8139E61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5CA7FC8-CFE2-AA38-0198-EBAEAE6D0E95}"/>
              </a:ext>
            </a:extLst>
          </p:cNvPr>
          <p:cNvSpPr>
            <a:spLocks noGrp="1"/>
          </p:cNvSpPr>
          <p:nvPr>
            <p:ph type="title"/>
          </p:nvPr>
        </p:nvSpPr>
        <p:spPr/>
        <p:txBody>
          <a:bodyPr>
            <a:noAutofit/>
          </a:bodyPr>
          <a:lstStyle/>
          <a:p>
            <a:r>
              <a:rPr lang="lt-LT" sz="4400" dirty="0"/>
              <a:t>Papildomas klausimas (2)</a:t>
            </a:r>
          </a:p>
        </p:txBody>
      </p:sp>
      <p:sp>
        <p:nvSpPr>
          <p:cNvPr id="3" name="Content Placeholder 2">
            <a:extLst>
              <a:ext uri="{FF2B5EF4-FFF2-40B4-BE49-F238E27FC236}">
                <a16:creationId xmlns:a16="http://schemas.microsoft.com/office/drawing/2014/main" id="{02778F47-4AE1-09A9-AB1E-387DCFE470FD}"/>
              </a:ext>
            </a:extLst>
          </p:cNvPr>
          <p:cNvSpPr>
            <a:spLocks noGrp="1"/>
          </p:cNvSpPr>
          <p:nvPr>
            <p:ph idx="1"/>
          </p:nvPr>
        </p:nvSpPr>
        <p:spPr/>
        <p:txBody>
          <a:bodyPr>
            <a:normAutofit/>
          </a:bodyPr>
          <a:lstStyle/>
          <a:p>
            <a:pPr indent="-216000">
              <a:lnSpc>
                <a:spcPct val="100000"/>
              </a:lnSpc>
              <a:spcBef>
                <a:spcPts val="600"/>
              </a:spcBef>
              <a:spcAft>
                <a:spcPts val="0"/>
              </a:spcAft>
              <a:buFont typeface="Arial" panose="020B0604020202020204" pitchFamily="34" charset="0"/>
              <a:buChar char="•"/>
            </a:pPr>
            <a:r>
              <a:rPr lang="lt-LT" sz="2400" b="1" dirty="0"/>
              <a:t>Klausimas: </a:t>
            </a:r>
            <a:r>
              <a:rPr lang="lt-LT" sz="2400" dirty="0"/>
              <a:t>Kur vadovui kreiptis, jeigu patiria iš darbuotojo spaudimą, kritiką, darbuotojams teikia netikslią informaciją? Kaip vadovui apsisaugoti nuo smurto iš darbuotojų? Kur gali kreiptis vadovas ir kas gali jam padėti, jei įstaigoje yra darbuotojas smurtaujantis prieš vadovus?</a:t>
            </a:r>
          </a:p>
          <a:p>
            <a:pPr marL="0" indent="0">
              <a:lnSpc>
                <a:spcPct val="100000"/>
              </a:lnSpc>
              <a:spcBef>
                <a:spcPts val="600"/>
              </a:spcBef>
              <a:spcAft>
                <a:spcPts val="0"/>
              </a:spcAft>
              <a:buNone/>
            </a:pPr>
            <a:endParaRPr lang="lt-LT" sz="2400" dirty="0"/>
          </a:p>
          <a:p>
            <a:pPr indent="-216000">
              <a:lnSpc>
                <a:spcPct val="100000"/>
              </a:lnSpc>
              <a:spcBef>
                <a:spcPts val="600"/>
              </a:spcBef>
              <a:spcAft>
                <a:spcPts val="0"/>
              </a:spcAft>
              <a:buFont typeface="Arial" panose="020B0604020202020204" pitchFamily="34" charset="0"/>
              <a:buChar char="•"/>
            </a:pPr>
            <a:r>
              <a:rPr lang="lt-LT" sz="2400" b="1" dirty="0"/>
              <a:t>Atsakymas: </a:t>
            </a:r>
            <a:r>
              <a:rPr lang="lt-LT" sz="2400" dirty="0"/>
              <a:t>Sprendimas įstaigos viduje.  </a:t>
            </a:r>
            <a:endParaRPr lang="lt-LT" sz="2200" dirty="0"/>
          </a:p>
        </p:txBody>
      </p:sp>
      <p:sp>
        <p:nvSpPr>
          <p:cNvPr id="6" name="Skaidrės numerio vietos rezervavimo ženklas 5">
            <a:extLst>
              <a:ext uri="{FF2B5EF4-FFF2-40B4-BE49-F238E27FC236}">
                <a16:creationId xmlns:a16="http://schemas.microsoft.com/office/drawing/2014/main" id="{20C27482-C8C2-AC14-720E-22FB9FFC70DE}"/>
              </a:ext>
            </a:extLst>
          </p:cNvPr>
          <p:cNvSpPr>
            <a:spLocks noGrp="1"/>
          </p:cNvSpPr>
          <p:nvPr>
            <p:ph type="sldNum" sz="quarter" idx="12"/>
          </p:nvPr>
        </p:nvSpPr>
        <p:spPr/>
        <p:txBody>
          <a:bodyPr/>
          <a:lstStyle/>
          <a:p>
            <a:fld id="{984D9126-9CBE-4358-AD4F-0B76ABB0A4E6}" type="slidenum">
              <a:rPr lang="en-US" smtClean="0"/>
              <a:t>63</a:t>
            </a:fld>
            <a:endParaRPr lang="en-US"/>
          </a:p>
        </p:txBody>
      </p:sp>
    </p:spTree>
    <p:extLst>
      <p:ext uri="{BB962C8B-B14F-4D97-AF65-F5344CB8AC3E}">
        <p14:creationId xmlns:p14="http://schemas.microsoft.com/office/powerpoint/2010/main" val="98420482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6FD8BE-BF35-F7C1-082A-91CB30951B1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254BC0-6C35-D545-5382-C187C186730E}"/>
              </a:ext>
            </a:extLst>
          </p:cNvPr>
          <p:cNvSpPr>
            <a:spLocks noGrp="1"/>
          </p:cNvSpPr>
          <p:nvPr>
            <p:ph type="title"/>
          </p:nvPr>
        </p:nvSpPr>
        <p:spPr/>
        <p:txBody>
          <a:bodyPr>
            <a:noAutofit/>
          </a:bodyPr>
          <a:lstStyle/>
          <a:p>
            <a:r>
              <a:rPr lang="lt-LT" sz="4400" dirty="0"/>
              <a:t>Papildomas klausimas (3)</a:t>
            </a:r>
          </a:p>
        </p:txBody>
      </p:sp>
      <p:sp>
        <p:nvSpPr>
          <p:cNvPr id="3" name="Content Placeholder 2">
            <a:extLst>
              <a:ext uri="{FF2B5EF4-FFF2-40B4-BE49-F238E27FC236}">
                <a16:creationId xmlns:a16="http://schemas.microsoft.com/office/drawing/2014/main" id="{ABFE44E8-21DD-C21B-B6B8-D1C9D552ED75}"/>
              </a:ext>
            </a:extLst>
          </p:cNvPr>
          <p:cNvSpPr>
            <a:spLocks noGrp="1"/>
          </p:cNvSpPr>
          <p:nvPr>
            <p:ph idx="1"/>
          </p:nvPr>
        </p:nvSpPr>
        <p:spPr/>
        <p:txBody>
          <a:bodyPr>
            <a:normAutofit/>
          </a:bodyPr>
          <a:lstStyle/>
          <a:p>
            <a:pPr indent="-216000">
              <a:lnSpc>
                <a:spcPct val="100000"/>
              </a:lnSpc>
              <a:spcBef>
                <a:spcPts val="600"/>
              </a:spcBef>
              <a:spcAft>
                <a:spcPts val="0"/>
              </a:spcAft>
              <a:buFont typeface="Arial" panose="020B0604020202020204" pitchFamily="34" charset="0"/>
              <a:buChar char="•"/>
            </a:pPr>
            <a:r>
              <a:rPr lang="lt-LT" sz="2400" b="1" dirty="0"/>
              <a:t>Klausimas: </a:t>
            </a:r>
            <a:r>
              <a:rPr lang="lt-LT" sz="2400" dirty="0"/>
              <a:t>Ką daryti jei mokytojas pats </a:t>
            </a:r>
            <a:r>
              <a:rPr lang="lt-LT" sz="2400" dirty="0" err="1"/>
              <a:t>mobinguoja</a:t>
            </a:r>
            <a:r>
              <a:rPr lang="lt-LT" sz="2400" dirty="0"/>
              <a:t> vadovus, bet tuo pačiu kaltina juos psichologiniu smurtu, nes netenkina visų mokytojo reikalavimų?</a:t>
            </a:r>
          </a:p>
          <a:p>
            <a:pPr marL="0" indent="0">
              <a:lnSpc>
                <a:spcPct val="100000"/>
              </a:lnSpc>
              <a:spcBef>
                <a:spcPts val="600"/>
              </a:spcBef>
              <a:spcAft>
                <a:spcPts val="0"/>
              </a:spcAft>
              <a:buNone/>
            </a:pPr>
            <a:endParaRPr lang="lt-LT" sz="2400" dirty="0"/>
          </a:p>
          <a:p>
            <a:pPr indent="-216000">
              <a:lnSpc>
                <a:spcPct val="100000"/>
              </a:lnSpc>
              <a:spcBef>
                <a:spcPts val="600"/>
              </a:spcBef>
              <a:spcAft>
                <a:spcPts val="0"/>
              </a:spcAft>
              <a:buFont typeface="Arial" panose="020B0604020202020204" pitchFamily="34" charset="0"/>
              <a:buChar char="•"/>
            </a:pPr>
            <a:r>
              <a:rPr lang="lt-LT" sz="2400" b="1" dirty="0"/>
              <a:t>Atsakymas: </a:t>
            </a:r>
            <a:r>
              <a:rPr lang="lt-LT" sz="2400" dirty="0"/>
              <a:t>Galima inicijuoti pareigų pažeidimo tyrimą. </a:t>
            </a:r>
            <a:endParaRPr lang="lt-LT" sz="2200" dirty="0"/>
          </a:p>
        </p:txBody>
      </p:sp>
      <p:sp>
        <p:nvSpPr>
          <p:cNvPr id="6" name="Skaidrės numerio vietos rezervavimo ženklas 5">
            <a:extLst>
              <a:ext uri="{FF2B5EF4-FFF2-40B4-BE49-F238E27FC236}">
                <a16:creationId xmlns:a16="http://schemas.microsoft.com/office/drawing/2014/main" id="{66AA5FA7-F61C-AFF6-48D4-E634F3D65E4C}"/>
              </a:ext>
            </a:extLst>
          </p:cNvPr>
          <p:cNvSpPr>
            <a:spLocks noGrp="1"/>
          </p:cNvSpPr>
          <p:nvPr>
            <p:ph type="sldNum" sz="quarter" idx="12"/>
          </p:nvPr>
        </p:nvSpPr>
        <p:spPr/>
        <p:txBody>
          <a:bodyPr/>
          <a:lstStyle/>
          <a:p>
            <a:fld id="{984D9126-9CBE-4358-AD4F-0B76ABB0A4E6}" type="slidenum">
              <a:rPr lang="en-US" smtClean="0"/>
              <a:t>64</a:t>
            </a:fld>
            <a:endParaRPr lang="en-US"/>
          </a:p>
        </p:txBody>
      </p:sp>
    </p:spTree>
    <p:extLst>
      <p:ext uri="{BB962C8B-B14F-4D97-AF65-F5344CB8AC3E}">
        <p14:creationId xmlns:p14="http://schemas.microsoft.com/office/powerpoint/2010/main" val="335318349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ABE4246-2BC2-DFE4-FEAD-FE2DD23CAD7A}"/>
            </a:ext>
          </a:extLst>
        </p:cNvPr>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311973C2-EB8B-452A-A698-4A252FD3AE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10162E77-11AD-44A7-84EC-40C59EEFBD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4060B23-8C51-CECD-40DE-6DE4F875DA41}"/>
              </a:ext>
            </a:extLst>
          </p:cNvPr>
          <p:cNvSpPr>
            <a:spLocks noGrp="1"/>
          </p:cNvSpPr>
          <p:nvPr>
            <p:ph type="title"/>
          </p:nvPr>
        </p:nvSpPr>
        <p:spPr>
          <a:xfrm>
            <a:off x="5181601" y="634946"/>
            <a:ext cx="6368142" cy="1450757"/>
          </a:xfrm>
        </p:spPr>
        <p:txBody>
          <a:bodyPr>
            <a:normAutofit/>
          </a:bodyPr>
          <a:lstStyle/>
          <a:p>
            <a:r>
              <a:rPr lang="lt-LT"/>
              <a:t>Papildomas klausimas (4)</a:t>
            </a:r>
          </a:p>
        </p:txBody>
      </p:sp>
      <p:pic>
        <p:nvPicPr>
          <p:cNvPr id="5" name="Picture 4" descr="A black cover with red fist and white text&#10;&#10;AI-generated content may be incorrect.">
            <a:extLst>
              <a:ext uri="{FF2B5EF4-FFF2-40B4-BE49-F238E27FC236}">
                <a16:creationId xmlns:a16="http://schemas.microsoft.com/office/drawing/2014/main" id="{1842668D-C698-EB66-2FFF-038E91A1EC9F}"/>
              </a:ext>
            </a:extLst>
          </p:cNvPr>
          <p:cNvPicPr>
            <a:picLocks noChangeAspect="1"/>
          </p:cNvPicPr>
          <p:nvPr/>
        </p:nvPicPr>
        <p:blipFill>
          <a:blip r:embed="rId2">
            <a:extLst>
              <a:ext uri="{28A0092B-C50C-407E-A947-70E740481C1C}">
                <a14:useLocalDpi xmlns:a14="http://schemas.microsoft.com/office/drawing/2010/main" val="0"/>
              </a:ext>
            </a:extLst>
          </a:blip>
          <a:srcRect l="4404" r="1173" b="-2"/>
          <a:stretch/>
        </p:blipFill>
        <p:spPr>
          <a:xfrm>
            <a:off x="20" y="-12128"/>
            <a:ext cx="4654276" cy="6870127"/>
          </a:xfrm>
          <a:prstGeom prst="rect">
            <a:avLst/>
          </a:prstGeom>
        </p:spPr>
      </p:pic>
      <p:cxnSp>
        <p:nvCxnSpPr>
          <p:cNvPr id="15" name="Straight Connector 14">
            <a:extLst>
              <a:ext uri="{FF2B5EF4-FFF2-40B4-BE49-F238E27FC236}">
                <a16:creationId xmlns:a16="http://schemas.microsoft.com/office/drawing/2014/main" id="{5AB158E9-1B40-4CD6-95F0-95CA11DF7B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87617" y="2085703"/>
            <a:ext cx="6170686"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3349D2A-343A-2444-1CB9-64A2405E5D7C}"/>
              </a:ext>
            </a:extLst>
          </p:cNvPr>
          <p:cNvSpPr>
            <a:spLocks noGrp="1"/>
          </p:cNvSpPr>
          <p:nvPr>
            <p:ph idx="1"/>
          </p:nvPr>
        </p:nvSpPr>
        <p:spPr>
          <a:xfrm>
            <a:off x="5181601" y="2198914"/>
            <a:ext cx="6368142" cy="3670180"/>
          </a:xfrm>
        </p:spPr>
        <p:txBody>
          <a:bodyPr>
            <a:normAutofit/>
          </a:bodyPr>
          <a:lstStyle/>
          <a:p>
            <a:pPr indent="-216000">
              <a:spcBef>
                <a:spcPts val="600"/>
              </a:spcBef>
              <a:spcAft>
                <a:spcPts val="0"/>
              </a:spcAft>
              <a:buFont typeface="Arial" panose="020B0604020202020204" pitchFamily="34" charset="0"/>
              <a:buChar char="•"/>
            </a:pPr>
            <a:r>
              <a:rPr lang="lt-LT" b="1" dirty="0"/>
              <a:t>Klausimas: </a:t>
            </a:r>
            <a:r>
              <a:rPr lang="lt-LT" dirty="0"/>
              <a:t>Gal galite rekomenduoti knygą, kurioje būtų rašoma, kaipo stiprinti / tobulinti save šia aptariama tema.</a:t>
            </a:r>
          </a:p>
          <a:p>
            <a:pPr indent="-216000">
              <a:spcBef>
                <a:spcPts val="600"/>
              </a:spcBef>
              <a:spcAft>
                <a:spcPts val="0"/>
              </a:spcAft>
              <a:buFont typeface="Arial" panose="020B0604020202020204" pitchFamily="34" charset="0"/>
              <a:buChar char="•"/>
            </a:pPr>
            <a:endParaRPr lang="lt-LT" b="1" dirty="0"/>
          </a:p>
          <a:p>
            <a:pPr indent="-216000">
              <a:spcBef>
                <a:spcPts val="600"/>
              </a:spcBef>
              <a:spcAft>
                <a:spcPts val="0"/>
              </a:spcAft>
              <a:buFont typeface="Arial" panose="020B0604020202020204" pitchFamily="34" charset="0"/>
              <a:buChar char="•"/>
            </a:pPr>
            <a:r>
              <a:rPr lang="lt-LT" b="1" dirty="0"/>
              <a:t>Atsakymas: </a:t>
            </a:r>
            <a:r>
              <a:rPr lang="lt-LT" dirty="0"/>
              <a:t> „Mobingas darbuotojų santykiuose: individas, organizacija, sociumas„</a:t>
            </a:r>
          </a:p>
          <a:p>
            <a:pPr indent="-216000">
              <a:spcBef>
                <a:spcPts val="600"/>
              </a:spcBef>
              <a:spcAft>
                <a:spcPts val="0"/>
              </a:spcAft>
              <a:buFont typeface="Arial" panose="020B0604020202020204" pitchFamily="34" charset="0"/>
              <a:buChar char="•"/>
            </a:pPr>
            <a:r>
              <a:rPr lang="lt-LT" dirty="0"/>
              <a:t>Autorius: Jolita </a:t>
            </a:r>
            <a:r>
              <a:rPr lang="lt-LT" dirty="0" err="1"/>
              <a:t>Vveinhardt</a:t>
            </a:r>
            <a:r>
              <a:rPr lang="lt-LT" dirty="0"/>
              <a:t>, Pranas Žukauskas</a:t>
            </a:r>
          </a:p>
          <a:p>
            <a:pPr indent="-216000">
              <a:spcBef>
                <a:spcPts val="600"/>
              </a:spcBef>
              <a:spcAft>
                <a:spcPts val="0"/>
              </a:spcAft>
              <a:buFont typeface="Arial" panose="020B0604020202020204" pitchFamily="34" charset="0"/>
              <a:buChar char="•"/>
            </a:pPr>
            <a:r>
              <a:rPr lang="lt-LT" dirty="0"/>
              <a:t>Leidėjas: Vytauto Didžiojo universitetas</a:t>
            </a:r>
          </a:p>
          <a:p>
            <a:pPr indent="-216000">
              <a:spcBef>
                <a:spcPts val="600"/>
              </a:spcBef>
              <a:spcAft>
                <a:spcPts val="0"/>
              </a:spcAft>
              <a:buFont typeface="Arial" panose="020B0604020202020204" pitchFamily="34" charset="0"/>
              <a:buChar char="•"/>
            </a:pPr>
            <a:r>
              <a:rPr lang="lt-LT" dirty="0"/>
              <a:t>Metai: 2012</a:t>
            </a:r>
          </a:p>
        </p:txBody>
      </p:sp>
      <p:sp>
        <p:nvSpPr>
          <p:cNvPr id="6" name="Skaidrės numerio vietos rezervavimo ženklas 5">
            <a:extLst>
              <a:ext uri="{FF2B5EF4-FFF2-40B4-BE49-F238E27FC236}">
                <a16:creationId xmlns:a16="http://schemas.microsoft.com/office/drawing/2014/main" id="{E7D303F2-CD8B-2BFF-5ECC-85E823F22021}"/>
              </a:ext>
            </a:extLst>
          </p:cNvPr>
          <p:cNvSpPr>
            <a:spLocks noGrp="1"/>
          </p:cNvSpPr>
          <p:nvPr>
            <p:ph type="sldNum" sz="quarter" idx="12"/>
          </p:nvPr>
        </p:nvSpPr>
        <p:spPr>
          <a:xfrm>
            <a:off x="9900458" y="6459785"/>
            <a:ext cx="1312025" cy="365125"/>
          </a:xfrm>
        </p:spPr>
        <p:txBody>
          <a:bodyPr>
            <a:normAutofit/>
          </a:bodyPr>
          <a:lstStyle/>
          <a:p>
            <a:pPr>
              <a:spcAft>
                <a:spcPts val="600"/>
              </a:spcAft>
            </a:pPr>
            <a:fld id="{984D9126-9CBE-4358-AD4F-0B76ABB0A4E6}" type="slidenum">
              <a:rPr lang="en-US">
                <a:solidFill>
                  <a:schemeClr val="tx1">
                    <a:lumMod val="75000"/>
                    <a:lumOff val="25000"/>
                  </a:schemeClr>
                </a:solidFill>
              </a:rPr>
              <a:pPr>
                <a:spcAft>
                  <a:spcPts val="600"/>
                </a:spcAft>
              </a:pPr>
              <a:t>65</a:t>
            </a:fld>
            <a:endParaRPr lang="en-US">
              <a:solidFill>
                <a:schemeClr val="tx1">
                  <a:lumMod val="75000"/>
                  <a:lumOff val="25000"/>
                </a:schemeClr>
              </a:solidFill>
            </a:endParaRPr>
          </a:p>
        </p:txBody>
      </p:sp>
    </p:spTree>
    <p:extLst>
      <p:ext uri="{BB962C8B-B14F-4D97-AF65-F5344CB8AC3E}">
        <p14:creationId xmlns:p14="http://schemas.microsoft.com/office/powerpoint/2010/main" val="357505781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398C1F-4BA0-447D-3BA0-D13964938B9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5CBA9C3-DDE7-5CA0-333F-6380ECC7F043}"/>
              </a:ext>
            </a:extLst>
          </p:cNvPr>
          <p:cNvSpPr>
            <a:spLocks noGrp="1"/>
          </p:cNvSpPr>
          <p:nvPr>
            <p:ph type="title"/>
          </p:nvPr>
        </p:nvSpPr>
        <p:spPr/>
        <p:txBody>
          <a:bodyPr>
            <a:noAutofit/>
          </a:bodyPr>
          <a:lstStyle/>
          <a:p>
            <a:r>
              <a:rPr lang="lt-LT" sz="4400" dirty="0"/>
              <a:t>Papildomas klausimas (5)</a:t>
            </a:r>
          </a:p>
        </p:txBody>
      </p:sp>
      <p:sp>
        <p:nvSpPr>
          <p:cNvPr id="3" name="Content Placeholder 2">
            <a:extLst>
              <a:ext uri="{FF2B5EF4-FFF2-40B4-BE49-F238E27FC236}">
                <a16:creationId xmlns:a16="http://schemas.microsoft.com/office/drawing/2014/main" id="{C41E7173-A2CC-3CD8-5865-9E8C5CFFA928}"/>
              </a:ext>
            </a:extLst>
          </p:cNvPr>
          <p:cNvSpPr>
            <a:spLocks noGrp="1"/>
          </p:cNvSpPr>
          <p:nvPr>
            <p:ph idx="1"/>
          </p:nvPr>
        </p:nvSpPr>
        <p:spPr/>
        <p:txBody>
          <a:bodyPr>
            <a:normAutofit/>
          </a:bodyPr>
          <a:lstStyle/>
          <a:p>
            <a:pPr indent="-216000">
              <a:lnSpc>
                <a:spcPct val="100000"/>
              </a:lnSpc>
              <a:spcBef>
                <a:spcPts val="600"/>
              </a:spcBef>
              <a:spcAft>
                <a:spcPts val="0"/>
              </a:spcAft>
              <a:buFont typeface="Arial" panose="020B0604020202020204" pitchFamily="34" charset="0"/>
              <a:buChar char="•"/>
            </a:pPr>
            <a:r>
              <a:rPr lang="lt-LT" sz="2400" b="1" dirty="0"/>
              <a:t>Klausimas: </a:t>
            </a:r>
            <a:r>
              <a:rPr lang="lt-LT" sz="2400" dirty="0"/>
              <a:t>Kokie įrankiai gali atsirasti vadovui, kai darbo inspekcija deklaruoja, kad vadovas viską privalo užtikrinti šiuo klausimu.</a:t>
            </a:r>
          </a:p>
          <a:p>
            <a:pPr indent="-216000">
              <a:lnSpc>
                <a:spcPct val="100000"/>
              </a:lnSpc>
              <a:spcBef>
                <a:spcPts val="600"/>
              </a:spcBef>
              <a:spcAft>
                <a:spcPts val="0"/>
              </a:spcAft>
              <a:buFont typeface="Arial" panose="020B0604020202020204" pitchFamily="34" charset="0"/>
              <a:buChar char="•"/>
            </a:pPr>
            <a:endParaRPr lang="lt-LT" sz="2400" b="1" dirty="0"/>
          </a:p>
          <a:p>
            <a:pPr indent="-216000">
              <a:lnSpc>
                <a:spcPct val="100000"/>
              </a:lnSpc>
              <a:spcBef>
                <a:spcPts val="600"/>
              </a:spcBef>
              <a:spcAft>
                <a:spcPts val="0"/>
              </a:spcAft>
              <a:buFont typeface="Arial" panose="020B0604020202020204" pitchFamily="34" charset="0"/>
              <a:buChar char="•"/>
            </a:pPr>
            <a:r>
              <a:rPr lang="lt-LT" sz="2400" b="1" dirty="0"/>
              <a:t>Atsakymas: </a:t>
            </a:r>
            <a:r>
              <a:rPr lang="lt-LT" sz="2400" dirty="0"/>
              <a:t>Smurto ir priekabiavimo prevencijos politikos aprašas. </a:t>
            </a:r>
          </a:p>
          <a:p>
            <a:pPr indent="-216000">
              <a:lnSpc>
                <a:spcPct val="100000"/>
              </a:lnSpc>
              <a:spcBef>
                <a:spcPts val="600"/>
              </a:spcBef>
              <a:spcAft>
                <a:spcPts val="0"/>
              </a:spcAft>
              <a:buFont typeface="Arial" panose="020B0604020202020204" pitchFamily="34" charset="0"/>
              <a:buChar char="•"/>
            </a:pPr>
            <a:r>
              <a:rPr lang="lt-LT" sz="2400" dirty="0"/>
              <a:t>Smurto ir priekabiavimo darbe prevencijos priemonių aprašas, kuriame numatyta, kad darbdavys organizuoja darbuotojams mokymus apie smurto ir priekabiavimo pavojus, prevencijos priemones, darbuotojų teises ir pareigas smurto ir priekabiavimo srityje.</a:t>
            </a:r>
          </a:p>
        </p:txBody>
      </p:sp>
      <p:sp>
        <p:nvSpPr>
          <p:cNvPr id="6" name="Skaidrės numerio vietos rezervavimo ženklas 5">
            <a:extLst>
              <a:ext uri="{FF2B5EF4-FFF2-40B4-BE49-F238E27FC236}">
                <a16:creationId xmlns:a16="http://schemas.microsoft.com/office/drawing/2014/main" id="{98D61435-B8EF-EA71-09ED-8A8B75F73C69}"/>
              </a:ext>
            </a:extLst>
          </p:cNvPr>
          <p:cNvSpPr>
            <a:spLocks noGrp="1"/>
          </p:cNvSpPr>
          <p:nvPr>
            <p:ph type="sldNum" sz="quarter" idx="12"/>
          </p:nvPr>
        </p:nvSpPr>
        <p:spPr/>
        <p:txBody>
          <a:bodyPr/>
          <a:lstStyle/>
          <a:p>
            <a:fld id="{984D9126-9CBE-4358-AD4F-0B76ABB0A4E6}" type="slidenum">
              <a:rPr lang="en-US" smtClean="0"/>
              <a:t>66</a:t>
            </a:fld>
            <a:endParaRPr lang="en-US"/>
          </a:p>
        </p:txBody>
      </p:sp>
    </p:spTree>
    <p:extLst>
      <p:ext uri="{BB962C8B-B14F-4D97-AF65-F5344CB8AC3E}">
        <p14:creationId xmlns:p14="http://schemas.microsoft.com/office/powerpoint/2010/main" val="249100602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0F6112-728F-7270-DCBB-8F71E00923A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CF53ACE-1455-96FE-40AE-FA9AB6976C0B}"/>
              </a:ext>
            </a:extLst>
          </p:cNvPr>
          <p:cNvSpPr>
            <a:spLocks noGrp="1"/>
          </p:cNvSpPr>
          <p:nvPr>
            <p:ph type="title"/>
          </p:nvPr>
        </p:nvSpPr>
        <p:spPr/>
        <p:txBody>
          <a:bodyPr>
            <a:noAutofit/>
          </a:bodyPr>
          <a:lstStyle/>
          <a:p>
            <a:r>
              <a:rPr lang="lt-LT" sz="4400" dirty="0"/>
              <a:t>Papildomas klausimas (6)</a:t>
            </a:r>
          </a:p>
        </p:txBody>
      </p:sp>
      <p:sp>
        <p:nvSpPr>
          <p:cNvPr id="3" name="Content Placeholder 2">
            <a:extLst>
              <a:ext uri="{FF2B5EF4-FFF2-40B4-BE49-F238E27FC236}">
                <a16:creationId xmlns:a16="http://schemas.microsoft.com/office/drawing/2014/main" id="{9BA47C9E-00C6-1744-456A-3770DC1ECBE4}"/>
              </a:ext>
            </a:extLst>
          </p:cNvPr>
          <p:cNvSpPr>
            <a:spLocks noGrp="1"/>
          </p:cNvSpPr>
          <p:nvPr>
            <p:ph idx="1"/>
          </p:nvPr>
        </p:nvSpPr>
        <p:spPr/>
        <p:txBody>
          <a:bodyPr>
            <a:normAutofit/>
          </a:bodyPr>
          <a:lstStyle/>
          <a:p>
            <a:pPr indent="-216000">
              <a:lnSpc>
                <a:spcPct val="100000"/>
              </a:lnSpc>
              <a:spcBef>
                <a:spcPts val="600"/>
              </a:spcBef>
              <a:spcAft>
                <a:spcPts val="0"/>
              </a:spcAft>
              <a:buFont typeface="Arial" panose="020B0604020202020204" pitchFamily="34" charset="0"/>
              <a:buChar char="•"/>
            </a:pPr>
            <a:r>
              <a:rPr lang="lt-LT" sz="2400" b="1" dirty="0"/>
              <a:t>Klausimas: </a:t>
            </a:r>
            <a:r>
              <a:rPr lang="lt-LT" sz="2400" dirty="0"/>
              <a:t>Kur gali kreiptis vadovas dėl mokinio smurto prieš mokytojus ir patį vadovą ? Vaiko teisių apsaugos tarnyba gina vaiko teises, ne mokytojo.</a:t>
            </a:r>
          </a:p>
          <a:p>
            <a:pPr indent="-216000">
              <a:lnSpc>
                <a:spcPct val="100000"/>
              </a:lnSpc>
              <a:spcBef>
                <a:spcPts val="600"/>
              </a:spcBef>
              <a:spcAft>
                <a:spcPts val="0"/>
              </a:spcAft>
              <a:buFont typeface="Arial" panose="020B0604020202020204" pitchFamily="34" charset="0"/>
              <a:buChar char="•"/>
            </a:pPr>
            <a:endParaRPr lang="lt-LT" sz="2400" b="1" dirty="0"/>
          </a:p>
          <a:p>
            <a:pPr indent="-216000">
              <a:lnSpc>
                <a:spcPct val="100000"/>
              </a:lnSpc>
              <a:spcBef>
                <a:spcPts val="600"/>
              </a:spcBef>
              <a:spcAft>
                <a:spcPts val="0"/>
              </a:spcAft>
              <a:buFont typeface="Arial" panose="020B0604020202020204" pitchFamily="34" charset="0"/>
              <a:buChar char="•"/>
            </a:pPr>
            <a:r>
              <a:rPr lang="lt-LT" sz="2400" b="1" dirty="0"/>
              <a:t>Atsakymas: </a:t>
            </a:r>
            <a:r>
              <a:rPr lang="lt-LT" sz="2400" dirty="0"/>
              <a:t>Pedagoginė psichologinė tarnyba (Lietuvos Respublikos švietimo įstatymo 23</a:t>
            </a:r>
            <a:r>
              <a:rPr lang="lt-LT" sz="2400" baseline="30000" dirty="0"/>
              <a:t>1</a:t>
            </a:r>
            <a:r>
              <a:rPr lang="lt-LT" sz="2400" dirty="0"/>
              <a:t> str. 4 d.) </a:t>
            </a:r>
            <a:endParaRPr lang="lt-LT" sz="2200" dirty="0"/>
          </a:p>
        </p:txBody>
      </p:sp>
      <p:sp>
        <p:nvSpPr>
          <p:cNvPr id="6" name="Skaidrės numerio vietos rezervavimo ženklas 5">
            <a:extLst>
              <a:ext uri="{FF2B5EF4-FFF2-40B4-BE49-F238E27FC236}">
                <a16:creationId xmlns:a16="http://schemas.microsoft.com/office/drawing/2014/main" id="{8EF32322-5C12-30B2-4B9E-C6C6A6C5E1C5}"/>
              </a:ext>
            </a:extLst>
          </p:cNvPr>
          <p:cNvSpPr>
            <a:spLocks noGrp="1"/>
          </p:cNvSpPr>
          <p:nvPr>
            <p:ph type="sldNum" sz="quarter" idx="12"/>
          </p:nvPr>
        </p:nvSpPr>
        <p:spPr/>
        <p:txBody>
          <a:bodyPr/>
          <a:lstStyle/>
          <a:p>
            <a:fld id="{984D9126-9CBE-4358-AD4F-0B76ABB0A4E6}" type="slidenum">
              <a:rPr lang="en-US" smtClean="0"/>
              <a:t>67</a:t>
            </a:fld>
            <a:endParaRPr lang="en-US"/>
          </a:p>
        </p:txBody>
      </p:sp>
    </p:spTree>
    <p:extLst>
      <p:ext uri="{BB962C8B-B14F-4D97-AF65-F5344CB8AC3E}">
        <p14:creationId xmlns:p14="http://schemas.microsoft.com/office/powerpoint/2010/main" val="200177287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B6D992-A496-7E1B-9C95-3A417F89CB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45F2291-F80B-2CBE-47FC-6980E16CC709}"/>
              </a:ext>
            </a:extLst>
          </p:cNvPr>
          <p:cNvSpPr>
            <a:spLocks noGrp="1"/>
          </p:cNvSpPr>
          <p:nvPr>
            <p:ph type="title"/>
          </p:nvPr>
        </p:nvSpPr>
        <p:spPr/>
        <p:txBody>
          <a:bodyPr>
            <a:noAutofit/>
          </a:bodyPr>
          <a:lstStyle/>
          <a:p>
            <a:r>
              <a:rPr lang="lt-LT" sz="4400" dirty="0"/>
              <a:t>Papildomas klausimas (7)</a:t>
            </a:r>
          </a:p>
        </p:txBody>
      </p:sp>
      <p:sp>
        <p:nvSpPr>
          <p:cNvPr id="3" name="Content Placeholder 2">
            <a:extLst>
              <a:ext uri="{FF2B5EF4-FFF2-40B4-BE49-F238E27FC236}">
                <a16:creationId xmlns:a16="http://schemas.microsoft.com/office/drawing/2014/main" id="{C1F757FD-3801-D091-A2CC-5DD8CDB96671}"/>
              </a:ext>
            </a:extLst>
          </p:cNvPr>
          <p:cNvSpPr>
            <a:spLocks noGrp="1"/>
          </p:cNvSpPr>
          <p:nvPr>
            <p:ph idx="1"/>
          </p:nvPr>
        </p:nvSpPr>
        <p:spPr/>
        <p:txBody>
          <a:bodyPr>
            <a:normAutofit/>
          </a:bodyPr>
          <a:lstStyle/>
          <a:p>
            <a:pPr indent="-216000">
              <a:lnSpc>
                <a:spcPct val="100000"/>
              </a:lnSpc>
              <a:spcBef>
                <a:spcPts val="600"/>
              </a:spcBef>
              <a:spcAft>
                <a:spcPts val="0"/>
              </a:spcAft>
              <a:buFont typeface="Arial" panose="020B0604020202020204" pitchFamily="34" charset="0"/>
              <a:buChar char="•"/>
            </a:pPr>
            <a:r>
              <a:rPr lang="lt-LT" sz="2400" b="1" dirty="0"/>
              <a:t>Klausimas: </a:t>
            </a:r>
            <a:r>
              <a:rPr lang="lt-LT" sz="2400" dirty="0"/>
              <a:t>Ar esate patyręs smurtą iš savo darbuotojų, kaip vadovas?</a:t>
            </a:r>
          </a:p>
          <a:p>
            <a:pPr indent="-216000">
              <a:lnSpc>
                <a:spcPct val="100000"/>
              </a:lnSpc>
              <a:spcBef>
                <a:spcPts val="600"/>
              </a:spcBef>
              <a:spcAft>
                <a:spcPts val="0"/>
              </a:spcAft>
              <a:buFont typeface="Arial" panose="020B0604020202020204" pitchFamily="34" charset="0"/>
              <a:buChar char="•"/>
            </a:pPr>
            <a:endParaRPr lang="lt-LT" sz="2400" b="1" dirty="0"/>
          </a:p>
          <a:p>
            <a:pPr indent="-216000">
              <a:lnSpc>
                <a:spcPct val="100000"/>
              </a:lnSpc>
              <a:spcBef>
                <a:spcPts val="600"/>
              </a:spcBef>
              <a:spcAft>
                <a:spcPts val="0"/>
              </a:spcAft>
              <a:buFont typeface="Arial" panose="020B0604020202020204" pitchFamily="34" charset="0"/>
              <a:buChar char="•"/>
            </a:pPr>
            <a:r>
              <a:rPr lang="lt-LT" sz="2400" b="1" dirty="0"/>
              <a:t>Atsakymas: </a:t>
            </a:r>
            <a:r>
              <a:rPr lang="lt-LT" sz="2400" dirty="0"/>
              <a:t>Nesu patyręs smurto iš darbuotojų kaip vadovas. Bet esu patyręs iš vadovų. </a:t>
            </a:r>
            <a:endParaRPr lang="lt-LT" sz="2200" dirty="0"/>
          </a:p>
        </p:txBody>
      </p:sp>
      <p:sp>
        <p:nvSpPr>
          <p:cNvPr id="6" name="Skaidrės numerio vietos rezervavimo ženklas 5">
            <a:extLst>
              <a:ext uri="{FF2B5EF4-FFF2-40B4-BE49-F238E27FC236}">
                <a16:creationId xmlns:a16="http://schemas.microsoft.com/office/drawing/2014/main" id="{49AE4191-0054-7A62-0943-E2F09AD11BE9}"/>
              </a:ext>
            </a:extLst>
          </p:cNvPr>
          <p:cNvSpPr>
            <a:spLocks noGrp="1"/>
          </p:cNvSpPr>
          <p:nvPr>
            <p:ph type="sldNum" sz="quarter" idx="12"/>
          </p:nvPr>
        </p:nvSpPr>
        <p:spPr/>
        <p:txBody>
          <a:bodyPr/>
          <a:lstStyle/>
          <a:p>
            <a:fld id="{984D9126-9CBE-4358-AD4F-0B76ABB0A4E6}" type="slidenum">
              <a:rPr lang="en-US" smtClean="0"/>
              <a:t>68</a:t>
            </a:fld>
            <a:endParaRPr lang="en-US"/>
          </a:p>
        </p:txBody>
      </p:sp>
    </p:spTree>
    <p:extLst>
      <p:ext uri="{BB962C8B-B14F-4D97-AF65-F5344CB8AC3E}">
        <p14:creationId xmlns:p14="http://schemas.microsoft.com/office/powerpoint/2010/main" val="308676128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E0C36-665D-86A1-3FCA-C794E61AF97E}"/>
              </a:ext>
            </a:extLst>
          </p:cNvPr>
          <p:cNvSpPr>
            <a:spLocks noGrp="1"/>
          </p:cNvSpPr>
          <p:nvPr>
            <p:ph type="title"/>
          </p:nvPr>
        </p:nvSpPr>
        <p:spPr/>
        <p:txBody>
          <a:bodyPr>
            <a:normAutofit/>
          </a:bodyPr>
          <a:lstStyle/>
          <a:p>
            <a:r>
              <a:rPr lang="lt-LT" dirty="0"/>
              <a:t>Klausimai, diskusija</a:t>
            </a:r>
          </a:p>
        </p:txBody>
      </p:sp>
      <p:pic>
        <p:nvPicPr>
          <p:cNvPr id="4" name="Content Placeholder 3">
            <a:extLst>
              <a:ext uri="{FF2B5EF4-FFF2-40B4-BE49-F238E27FC236}">
                <a16:creationId xmlns:a16="http://schemas.microsoft.com/office/drawing/2014/main" id="{58423ECC-0A1B-50BD-C4FE-89DA8AE67777}"/>
              </a:ext>
            </a:extLst>
          </p:cNvPr>
          <p:cNvPicPr>
            <a:picLocks noGrp="1" noChangeAspect="1"/>
          </p:cNvPicPr>
          <p:nvPr>
            <p:ph idx="1"/>
          </p:nvPr>
        </p:nvPicPr>
        <p:blipFill>
          <a:blip r:embed="rId3"/>
          <a:stretch>
            <a:fillRect/>
          </a:stretch>
        </p:blipFill>
        <p:spPr>
          <a:xfrm>
            <a:off x="3605248" y="2272528"/>
            <a:ext cx="5041829" cy="3170195"/>
          </a:xfrm>
          <a:prstGeom prst="rect">
            <a:avLst/>
          </a:prstGeom>
        </p:spPr>
      </p:pic>
    </p:spTree>
    <p:extLst>
      <p:ext uri="{BB962C8B-B14F-4D97-AF65-F5344CB8AC3E}">
        <p14:creationId xmlns:p14="http://schemas.microsoft.com/office/powerpoint/2010/main" val="16672683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0C4792-6249-08F8-65FE-EAAD20EBF6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F20517-6C56-E90C-D2F4-9EB76A863A19}"/>
              </a:ext>
            </a:extLst>
          </p:cNvPr>
          <p:cNvSpPr>
            <a:spLocks noGrp="1"/>
          </p:cNvSpPr>
          <p:nvPr>
            <p:ph type="title"/>
          </p:nvPr>
        </p:nvSpPr>
        <p:spPr/>
        <p:txBody>
          <a:bodyPr>
            <a:noAutofit/>
          </a:bodyPr>
          <a:lstStyle/>
          <a:p>
            <a:r>
              <a:rPr lang="lt-LT" sz="4400" b="1" dirty="0"/>
              <a:t>Iš anksto užduoti klausimai</a:t>
            </a:r>
          </a:p>
        </p:txBody>
      </p:sp>
      <p:sp>
        <p:nvSpPr>
          <p:cNvPr id="3" name="Content Placeholder 2">
            <a:extLst>
              <a:ext uri="{FF2B5EF4-FFF2-40B4-BE49-F238E27FC236}">
                <a16:creationId xmlns:a16="http://schemas.microsoft.com/office/drawing/2014/main" id="{4121CB95-8A51-4198-1D66-892F17715455}"/>
              </a:ext>
            </a:extLst>
          </p:cNvPr>
          <p:cNvSpPr>
            <a:spLocks noGrp="1"/>
          </p:cNvSpPr>
          <p:nvPr>
            <p:ph idx="1"/>
          </p:nvPr>
        </p:nvSpPr>
        <p:spPr/>
        <p:txBody>
          <a:bodyPr>
            <a:normAutofit/>
          </a:bodyPr>
          <a:lstStyle/>
          <a:p>
            <a:pPr indent="-216000">
              <a:lnSpc>
                <a:spcPct val="100000"/>
              </a:lnSpc>
              <a:spcBef>
                <a:spcPts val="600"/>
              </a:spcBef>
              <a:spcAft>
                <a:spcPts val="0"/>
              </a:spcAft>
              <a:buFont typeface="Arial" panose="020B0604020202020204" pitchFamily="34" charset="0"/>
              <a:buChar char="•"/>
            </a:pPr>
            <a:r>
              <a:rPr lang="lt-LT" sz="2400" dirty="0"/>
              <a:t>Didelis AČIŪ už tokio pobūdžio konsultaciją. Prieš vadovus smurtaujama daugiau ne įstaigoje, bet sulaukiama iš tiesioginių vadovų - švietimo skyrių specialistų. Deja.</a:t>
            </a:r>
          </a:p>
          <a:p>
            <a:pPr indent="-216000">
              <a:lnSpc>
                <a:spcPct val="100000"/>
              </a:lnSpc>
              <a:spcBef>
                <a:spcPts val="600"/>
              </a:spcBef>
              <a:spcAft>
                <a:spcPts val="0"/>
              </a:spcAft>
              <a:buFont typeface="Arial" panose="020B0604020202020204" pitchFamily="34" charset="0"/>
              <a:buChar char="•"/>
            </a:pPr>
            <a:r>
              <a:rPr lang="lt-LT" sz="2400" dirty="0"/>
              <a:t>Kas laikoma smurtu prieš vadovus?</a:t>
            </a:r>
          </a:p>
          <a:p>
            <a:pPr indent="-216000">
              <a:lnSpc>
                <a:spcPct val="100000"/>
              </a:lnSpc>
              <a:spcBef>
                <a:spcPts val="600"/>
              </a:spcBef>
              <a:spcAft>
                <a:spcPts val="0"/>
              </a:spcAft>
              <a:buFont typeface="Arial" panose="020B0604020202020204" pitchFamily="34" charset="0"/>
              <a:buChar char="•"/>
            </a:pPr>
            <a:r>
              <a:rPr lang="lt-LT" sz="2400" dirty="0"/>
              <a:t>Kaip teisiškai gintis nuo psichologinio smurto?</a:t>
            </a:r>
          </a:p>
          <a:p>
            <a:pPr indent="-216000">
              <a:lnSpc>
                <a:spcPct val="100000"/>
              </a:lnSpc>
              <a:spcBef>
                <a:spcPts val="600"/>
              </a:spcBef>
              <a:spcAft>
                <a:spcPts val="0"/>
              </a:spcAft>
              <a:buFont typeface="Arial" panose="020B0604020202020204" pitchFamily="34" charset="0"/>
              <a:buChar char="•"/>
            </a:pPr>
            <a:r>
              <a:rPr lang="lt-LT" sz="2400" dirty="0"/>
              <a:t>Kokiais atvejais smurtas ir patyčios prieš vadovus yra laikomas baudžiamuoju ar administraciniu teises pažeidimu?</a:t>
            </a:r>
          </a:p>
          <a:p>
            <a:pPr indent="-216000">
              <a:lnSpc>
                <a:spcPct val="100000"/>
              </a:lnSpc>
              <a:spcBef>
                <a:spcPts val="600"/>
              </a:spcBef>
              <a:spcAft>
                <a:spcPts val="0"/>
              </a:spcAft>
              <a:buFont typeface="Arial" panose="020B0604020202020204" pitchFamily="34" charset="0"/>
              <a:buChar char="•"/>
            </a:pPr>
            <a:r>
              <a:rPr lang="lt-LT" sz="2400" dirty="0"/>
              <a:t>Tėvų skundai, nepagrįsti faktais</a:t>
            </a:r>
          </a:p>
        </p:txBody>
      </p:sp>
      <p:sp>
        <p:nvSpPr>
          <p:cNvPr id="6" name="Skaidrės numerio vietos rezervavimo ženklas 5">
            <a:extLst>
              <a:ext uri="{FF2B5EF4-FFF2-40B4-BE49-F238E27FC236}">
                <a16:creationId xmlns:a16="http://schemas.microsoft.com/office/drawing/2014/main" id="{1433CA72-3BDB-3BBE-5C2D-9F296262BC87}"/>
              </a:ext>
            </a:extLst>
          </p:cNvPr>
          <p:cNvSpPr>
            <a:spLocks noGrp="1"/>
          </p:cNvSpPr>
          <p:nvPr>
            <p:ph type="sldNum" sz="quarter" idx="12"/>
          </p:nvPr>
        </p:nvSpPr>
        <p:spPr/>
        <p:txBody>
          <a:bodyPr/>
          <a:lstStyle/>
          <a:p>
            <a:fld id="{984D9126-9CBE-4358-AD4F-0B76ABB0A4E6}" type="slidenum">
              <a:rPr lang="en-US" smtClean="0"/>
              <a:t>7</a:t>
            </a:fld>
            <a:endParaRPr lang="en-US"/>
          </a:p>
        </p:txBody>
      </p:sp>
    </p:spTree>
    <p:extLst>
      <p:ext uri="{BB962C8B-B14F-4D97-AF65-F5344CB8AC3E}">
        <p14:creationId xmlns:p14="http://schemas.microsoft.com/office/powerpoint/2010/main" val="156859109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D856C-8766-B35F-03E6-2F93F20AD8E9}"/>
              </a:ext>
            </a:extLst>
          </p:cNvPr>
          <p:cNvSpPr>
            <a:spLocks noGrp="1"/>
          </p:cNvSpPr>
          <p:nvPr>
            <p:ph type="title"/>
          </p:nvPr>
        </p:nvSpPr>
        <p:spPr/>
        <p:txBody>
          <a:bodyPr/>
          <a:lstStyle/>
          <a:p>
            <a:r>
              <a:rPr lang="en-US"/>
              <a:t>Ačiū! Iki pasimatymo!</a:t>
            </a:r>
            <a:endParaRPr lang="en-US" dirty="0"/>
          </a:p>
        </p:txBody>
      </p:sp>
      <p:pic>
        <p:nvPicPr>
          <p:cNvPr id="8" name="Content Placeholder 7" descr="A person in a suit&#10;&#10;Description automatically generated">
            <a:extLst>
              <a:ext uri="{FF2B5EF4-FFF2-40B4-BE49-F238E27FC236}">
                <a16:creationId xmlns:a16="http://schemas.microsoft.com/office/drawing/2014/main" id="{6C2CBD47-7BF3-012C-39AC-5A315F7E08E0}"/>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989020" y="1992168"/>
            <a:ext cx="2813493" cy="3587750"/>
          </a:xfrm>
        </p:spPr>
      </p:pic>
      <p:sp>
        <p:nvSpPr>
          <p:cNvPr id="4" name="Content Placeholder 3">
            <a:extLst>
              <a:ext uri="{FF2B5EF4-FFF2-40B4-BE49-F238E27FC236}">
                <a16:creationId xmlns:a16="http://schemas.microsoft.com/office/drawing/2014/main" id="{95C4DE13-5911-2FE6-F6E6-4748DD0C36A1}"/>
              </a:ext>
            </a:extLst>
          </p:cNvPr>
          <p:cNvSpPr>
            <a:spLocks noGrp="1"/>
          </p:cNvSpPr>
          <p:nvPr>
            <p:ph sz="half" idx="2"/>
          </p:nvPr>
        </p:nvSpPr>
        <p:spPr>
          <a:xfrm>
            <a:off x="6292645" y="1845735"/>
            <a:ext cx="3470787" cy="4023360"/>
          </a:xfrm>
        </p:spPr>
        <p:txBody>
          <a:bodyPr/>
          <a:lstStyle/>
          <a:p>
            <a:endParaRPr lang="lt-LT" b="1" dirty="0"/>
          </a:p>
          <a:p>
            <a:r>
              <a:rPr lang="lt-LT" b="1" dirty="0"/>
              <a:t>Romas Turonis</a:t>
            </a:r>
          </a:p>
          <a:p>
            <a:r>
              <a:rPr lang="lt-LT" dirty="0"/>
              <a:t>Teisininkas, darbo teisės specialistas</a:t>
            </a:r>
          </a:p>
          <a:p>
            <a:r>
              <a:rPr lang="lt-LT" dirty="0"/>
              <a:t>Lektorius, konsultantas</a:t>
            </a:r>
          </a:p>
          <a:p>
            <a:r>
              <a:rPr lang="lt-LT" dirty="0"/>
              <a:t>Telefonas: (0-699) 05735</a:t>
            </a:r>
          </a:p>
          <a:p>
            <a:r>
              <a:rPr lang="lt-LT" dirty="0"/>
              <a:t>El. paštas: lektorius.turonis@gmail.com</a:t>
            </a:r>
          </a:p>
          <a:p>
            <a:endParaRPr lang="en-US" dirty="0"/>
          </a:p>
        </p:txBody>
      </p:sp>
    </p:spTree>
    <p:extLst>
      <p:ext uri="{BB962C8B-B14F-4D97-AF65-F5344CB8AC3E}">
        <p14:creationId xmlns:p14="http://schemas.microsoft.com/office/powerpoint/2010/main" val="41777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DFD85F-FA41-57F7-5112-CD908EADB5B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A2BED2-AE71-9A85-59FB-EB0369B095DB}"/>
              </a:ext>
            </a:extLst>
          </p:cNvPr>
          <p:cNvSpPr>
            <a:spLocks noGrp="1"/>
          </p:cNvSpPr>
          <p:nvPr>
            <p:ph type="title"/>
          </p:nvPr>
        </p:nvSpPr>
        <p:spPr/>
        <p:txBody>
          <a:bodyPr>
            <a:noAutofit/>
          </a:bodyPr>
          <a:lstStyle/>
          <a:p>
            <a:r>
              <a:rPr lang="lt-LT" sz="4400" b="1" dirty="0"/>
              <a:t>Iš anksto užduoti klausimai</a:t>
            </a:r>
          </a:p>
        </p:txBody>
      </p:sp>
      <p:sp>
        <p:nvSpPr>
          <p:cNvPr id="3" name="Content Placeholder 2">
            <a:extLst>
              <a:ext uri="{FF2B5EF4-FFF2-40B4-BE49-F238E27FC236}">
                <a16:creationId xmlns:a16="http://schemas.microsoft.com/office/drawing/2014/main" id="{59972547-D08C-1BC9-8689-2431EAEBC6C3}"/>
              </a:ext>
            </a:extLst>
          </p:cNvPr>
          <p:cNvSpPr>
            <a:spLocks noGrp="1"/>
          </p:cNvSpPr>
          <p:nvPr>
            <p:ph idx="1"/>
          </p:nvPr>
        </p:nvSpPr>
        <p:spPr/>
        <p:txBody>
          <a:bodyPr>
            <a:normAutofit/>
          </a:bodyPr>
          <a:lstStyle/>
          <a:p>
            <a:pPr indent="-216000">
              <a:lnSpc>
                <a:spcPct val="100000"/>
              </a:lnSpc>
              <a:spcBef>
                <a:spcPts val="600"/>
              </a:spcBef>
              <a:spcAft>
                <a:spcPts val="0"/>
              </a:spcAft>
              <a:buFont typeface="Arial" panose="020B0604020202020204" pitchFamily="34" charset="0"/>
              <a:buChar char="•"/>
            </a:pPr>
            <a:r>
              <a:rPr lang="lt-LT" sz="2400" dirty="0"/>
              <a:t>Kai elgtis vadovui, kai pavaldiniai naudoja psichologinį smurtą ir spaudimą?</a:t>
            </a:r>
          </a:p>
          <a:p>
            <a:pPr indent="-216000">
              <a:lnSpc>
                <a:spcPct val="100000"/>
              </a:lnSpc>
              <a:spcBef>
                <a:spcPts val="600"/>
              </a:spcBef>
              <a:spcAft>
                <a:spcPts val="0"/>
              </a:spcAft>
              <a:buFont typeface="Arial" panose="020B0604020202020204" pitchFamily="34" charset="0"/>
              <a:buChar char="•"/>
            </a:pPr>
            <a:r>
              <a:rPr lang="lt-LT" sz="2400" dirty="0"/>
              <a:t>Ką daryti su </a:t>
            </a:r>
            <a:r>
              <a:rPr lang="lt-LT" sz="2400" dirty="0" err="1"/>
              <a:t>mobingu</a:t>
            </a:r>
            <a:r>
              <a:rPr lang="lt-LT" sz="2400" dirty="0"/>
              <a:t> iš steigėjo pusės (nuvertinimas, ignoravimas ir pan.)?</a:t>
            </a:r>
          </a:p>
          <a:p>
            <a:pPr indent="-216000">
              <a:lnSpc>
                <a:spcPct val="100000"/>
              </a:lnSpc>
              <a:spcBef>
                <a:spcPts val="600"/>
              </a:spcBef>
              <a:spcAft>
                <a:spcPts val="0"/>
              </a:spcAft>
              <a:buFont typeface="Arial" panose="020B0604020202020204" pitchFamily="34" charset="0"/>
              <a:buChar char="•"/>
            </a:pPr>
            <a:r>
              <a:rPr lang="lt-LT" sz="2400" dirty="0"/>
              <a:t>Kokie vadybiniai sprendimai gali būti priimti prieš psichologinį mokinių ar darbuotojų smurtą?</a:t>
            </a:r>
          </a:p>
        </p:txBody>
      </p:sp>
      <p:sp>
        <p:nvSpPr>
          <p:cNvPr id="6" name="Skaidrės numerio vietos rezervavimo ženklas 5">
            <a:extLst>
              <a:ext uri="{FF2B5EF4-FFF2-40B4-BE49-F238E27FC236}">
                <a16:creationId xmlns:a16="http://schemas.microsoft.com/office/drawing/2014/main" id="{6FB5C9CD-CBF0-6072-8254-1AC5AA429F4F}"/>
              </a:ext>
            </a:extLst>
          </p:cNvPr>
          <p:cNvSpPr>
            <a:spLocks noGrp="1"/>
          </p:cNvSpPr>
          <p:nvPr>
            <p:ph type="sldNum" sz="quarter" idx="12"/>
          </p:nvPr>
        </p:nvSpPr>
        <p:spPr/>
        <p:txBody>
          <a:bodyPr/>
          <a:lstStyle/>
          <a:p>
            <a:fld id="{984D9126-9CBE-4358-AD4F-0B76ABB0A4E6}" type="slidenum">
              <a:rPr lang="en-US" smtClean="0"/>
              <a:t>8</a:t>
            </a:fld>
            <a:endParaRPr lang="en-US"/>
          </a:p>
        </p:txBody>
      </p:sp>
    </p:spTree>
    <p:extLst>
      <p:ext uri="{BB962C8B-B14F-4D97-AF65-F5344CB8AC3E}">
        <p14:creationId xmlns:p14="http://schemas.microsoft.com/office/powerpoint/2010/main" val="1856879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E0C36-665D-86A1-3FCA-C794E61AF97E}"/>
              </a:ext>
            </a:extLst>
          </p:cNvPr>
          <p:cNvSpPr>
            <a:spLocks noGrp="1"/>
          </p:cNvSpPr>
          <p:nvPr>
            <p:ph type="title"/>
          </p:nvPr>
        </p:nvSpPr>
        <p:spPr/>
        <p:txBody>
          <a:bodyPr>
            <a:normAutofit/>
          </a:bodyPr>
          <a:lstStyle/>
          <a:p>
            <a:r>
              <a:rPr lang="lt-LT" b="1" dirty="0"/>
              <a:t>Žmogaus teisių deklaracija</a:t>
            </a:r>
          </a:p>
        </p:txBody>
      </p:sp>
      <p:sp>
        <p:nvSpPr>
          <p:cNvPr id="3" name="Content Placeholder 2">
            <a:extLst>
              <a:ext uri="{FF2B5EF4-FFF2-40B4-BE49-F238E27FC236}">
                <a16:creationId xmlns:a16="http://schemas.microsoft.com/office/drawing/2014/main" id="{DE9F6870-A655-13C0-A04A-FE4D2A68ABF5}"/>
              </a:ext>
            </a:extLst>
          </p:cNvPr>
          <p:cNvSpPr>
            <a:spLocks noGrp="1"/>
          </p:cNvSpPr>
          <p:nvPr>
            <p:ph idx="1"/>
          </p:nvPr>
        </p:nvSpPr>
        <p:spPr/>
        <p:txBody>
          <a:bodyPr>
            <a:normAutofit/>
          </a:bodyPr>
          <a:lstStyle/>
          <a:p>
            <a:pPr marL="0" indent="0">
              <a:buNone/>
            </a:pPr>
            <a:r>
              <a:rPr lang="lt-LT" sz="2200" dirty="0"/>
              <a:t>  </a:t>
            </a:r>
            <a:endParaRPr lang="lt-LT" sz="2400" b="1" dirty="0"/>
          </a:p>
          <a:p>
            <a:pPr marL="216000" indent="-216000">
              <a:buFont typeface="Arial" panose="020B0604020202020204" pitchFamily="34" charset="0"/>
              <a:buChar char="•"/>
            </a:pPr>
            <a:r>
              <a:rPr lang="lt-LT" sz="2800" dirty="0"/>
              <a:t>Visi žmonės gimsta laisvi ir lygūs savo orumu ir teisėmis. Jiems yra suteiktas protas ir sąžinė, ir jie turi elgtis vienas su kitu kaip broliai.</a:t>
            </a:r>
            <a:endParaRPr lang="en-US" sz="2800" dirty="0"/>
          </a:p>
          <a:p>
            <a:pPr marL="0" indent="0">
              <a:buNone/>
            </a:pPr>
            <a:r>
              <a:rPr lang="en-US" sz="2800" dirty="0"/>
              <a:t>	</a:t>
            </a:r>
            <a:r>
              <a:rPr lang="lt-LT" sz="2800" dirty="0"/>
              <a:t>	(Visuotinė</a:t>
            </a:r>
            <a:r>
              <a:rPr lang="en-US" sz="2800" dirty="0"/>
              <a:t>s</a:t>
            </a:r>
            <a:r>
              <a:rPr lang="lt-LT" sz="2800" dirty="0"/>
              <a:t> žmogaus teisių deklaracijos 1 straipsnis)</a:t>
            </a:r>
          </a:p>
          <a:p>
            <a:pPr marL="0" indent="0">
              <a:buNone/>
            </a:pPr>
            <a:endParaRPr lang="lt-LT" sz="2400" dirty="0"/>
          </a:p>
        </p:txBody>
      </p:sp>
      <p:sp>
        <p:nvSpPr>
          <p:cNvPr id="4" name="Skaidrės numerio vietos rezervavimo ženklas 3">
            <a:extLst>
              <a:ext uri="{FF2B5EF4-FFF2-40B4-BE49-F238E27FC236}">
                <a16:creationId xmlns:a16="http://schemas.microsoft.com/office/drawing/2014/main" id="{57374A49-24FC-9FAC-E7FF-E8BBB5CB7A85}"/>
              </a:ext>
            </a:extLst>
          </p:cNvPr>
          <p:cNvSpPr>
            <a:spLocks noGrp="1"/>
          </p:cNvSpPr>
          <p:nvPr>
            <p:ph type="sldNum" sz="quarter" idx="12"/>
          </p:nvPr>
        </p:nvSpPr>
        <p:spPr/>
        <p:txBody>
          <a:bodyPr/>
          <a:lstStyle/>
          <a:p>
            <a:fld id="{AAC5D395-959B-406E-8C28-9588A3E7F214}" type="slidenum">
              <a:rPr lang="en-US" smtClean="0"/>
              <a:t>9</a:t>
            </a:fld>
            <a:endParaRPr lang="en-US"/>
          </a:p>
        </p:txBody>
      </p:sp>
    </p:spTree>
    <p:extLst>
      <p:ext uri="{BB962C8B-B14F-4D97-AF65-F5344CB8AC3E}">
        <p14:creationId xmlns:p14="http://schemas.microsoft.com/office/powerpoint/2010/main" val="988936221"/>
      </p:ext>
    </p:extLst>
  </p:cSld>
  <p:clrMapOvr>
    <a:masterClrMapping/>
  </p:clrMapOvr>
</p:sld>
</file>

<file path=ppt/theme/theme1.xml><?xml version="1.0" encoding="utf-8"?>
<a:theme xmlns:a="http://schemas.openxmlformats.org/drawingml/2006/main" name="Retrospect">
  <a:themeElements>
    <a:clrScheme name="Custom 6">
      <a:dk1>
        <a:sysClr val="windowText" lastClr="000000"/>
      </a:dk1>
      <a:lt1>
        <a:sysClr val="window" lastClr="FFFFFF"/>
      </a:lt1>
      <a:dk2>
        <a:srgbClr val="297D53"/>
      </a:dk2>
      <a:lt2>
        <a:srgbClr val="E2DFCC"/>
      </a:lt2>
      <a:accent1>
        <a:srgbClr val="63CC97"/>
      </a:accent1>
      <a:accent2>
        <a:srgbClr val="297D53"/>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11128</TotalTime>
  <Words>4610</Words>
  <Application>Microsoft Office PowerPoint</Application>
  <PresentationFormat>Widescreen</PresentationFormat>
  <Paragraphs>402</Paragraphs>
  <Slides>70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70</vt:i4>
      </vt:variant>
    </vt:vector>
  </HeadingPairs>
  <TitlesOfParts>
    <vt:vector size="75" baseType="lpstr">
      <vt:lpstr>Arial</vt:lpstr>
      <vt:lpstr>Calibri</vt:lpstr>
      <vt:lpstr>Calibri Light</vt:lpstr>
      <vt:lpstr>Wingdings</vt:lpstr>
      <vt:lpstr>Retrospect</vt:lpstr>
      <vt:lpstr>Smurto prieš vadovus atvejai ir prevencija: teisiniai ir vadybiniai sprendimai</vt:lpstr>
      <vt:lpstr>Romas Turonis</vt:lpstr>
      <vt:lpstr>Konsultacijos stilius:</vt:lpstr>
      <vt:lpstr>Konsultacijos medžiaga:</vt:lpstr>
      <vt:lpstr>Temos sudėtingumas. Aspektai:</vt:lpstr>
      <vt:lpstr>Iš anksto užduoti klausimai</vt:lpstr>
      <vt:lpstr>Iš anksto užduoti klausimai</vt:lpstr>
      <vt:lpstr>Iš anksto užduoti klausimai</vt:lpstr>
      <vt:lpstr>Žmogaus teisių deklaracija</vt:lpstr>
      <vt:lpstr>Žmogaus teisė</vt:lpstr>
      <vt:lpstr>Lietuvos Respublikos Konstitucija</vt:lpstr>
      <vt:lpstr>Nepriimtinas elgesys ar jo grėsmė</vt:lpstr>
      <vt:lpstr>Smurto ir priekabiavimo draudimas:</vt:lpstr>
      <vt:lpstr>Mokyklų vadovų patiriamas smurtas:</vt:lpstr>
      <vt:lpstr>Išorinio smurto atvejai:</vt:lpstr>
      <vt:lpstr>Vidinio smurto atvejai:</vt:lpstr>
      <vt:lpstr>Skundai kaip smurto atvejai:</vt:lpstr>
      <vt:lpstr>Būtinoji gintis:</vt:lpstr>
      <vt:lpstr>Teisės ir elgesio principai:</vt:lpstr>
      <vt:lpstr>Meras nėra mokyklos vadovo darbdavys</vt:lpstr>
      <vt:lpstr>Švietimo įstatymo pataisose numatytos  vadovo atšaukimo priežastys:</vt:lpstr>
      <vt:lpstr>Nepriekaištinga reputacija:</vt:lpstr>
      <vt:lpstr>Pertekliniai reikalavimai</vt:lpstr>
      <vt:lpstr>Reikalauja nepaisyti teisės normų</vt:lpstr>
      <vt:lpstr>Šmeižimas:</vt:lpstr>
      <vt:lpstr>Asmens garbės ir orumo gynimas:</vt:lpstr>
      <vt:lpstr>Nuomonės paskleidimas</vt:lpstr>
      <vt:lpstr>Pedagogų elgesio ir veiklos principai:</vt:lpstr>
      <vt:lpstr>Pedagogų etikos kodeksas:</vt:lpstr>
      <vt:lpstr>Darbuotojo pareiga:</vt:lpstr>
      <vt:lpstr>Netinkamas elgesys darbe:</vt:lpstr>
      <vt:lpstr>Pavaldumas darbdaviui:</vt:lpstr>
      <vt:lpstr>Šiurkštus darbo pareigų pažeidimas:</vt:lpstr>
      <vt:lpstr>Teisė dirbti mokytoju:</vt:lpstr>
      <vt:lpstr>Nepriekaištinga reputacija:</vt:lpstr>
      <vt:lpstr>Citata:</vt:lpstr>
      <vt:lpstr>Darbo teisėje  reglamentuojamos procedūros:</vt:lpstr>
      <vt:lpstr>Derinimas reiškia  informavimą ir konsultavimą</vt:lpstr>
      <vt:lpstr>Darbuotojų atstovų  neetiški ar neteisėti veiksmai:</vt:lpstr>
      <vt:lpstr>Viešąsias paslaugas teikiančio asmens garbės ir orumo pažeminimas:</vt:lpstr>
      <vt:lpstr>Viešąsias paslaugas teikiančio asmens garbės ir orumo pažeminimas:</vt:lpstr>
      <vt:lpstr>Rekomendacijos:</vt:lpstr>
      <vt:lpstr>Teisėje subjektyvios nuomonės nepakanka</vt:lpstr>
      <vt:lpstr>Įrodymai teisėje:</vt:lpstr>
      <vt:lpstr>Įrašai: vaizdo, garso, nuotraukos:</vt:lpstr>
      <vt:lpstr>Asmens teisių, garbės ir orumo apsauga:</vt:lpstr>
      <vt:lpstr>Įrašai: vaizdo, garso, nuotraukos:</vt:lpstr>
      <vt:lpstr>Įrašus daro  duomenų valdytojas:</vt:lpstr>
      <vt:lpstr>Mobingas –  grupinis psichologinis engimas:</vt:lpstr>
      <vt:lpstr>Mobingo termino kilmė:</vt:lpstr>
      <vt:lpstr>Mobingo tipai:</vt:lpstr>
      <vt:lpstr>Vadovo vaidmuo:</vt:lpstr>
      <vt:lpstr>Kaip atpažinti psichologinį smurtą:</vt:lpstr>
      <vt:lpstr>Smurto ir priekabiavimo įveika:</vt:lpstr>
      <vt:lpstr>Kas galėtų padėti?</vt:lpstr>
      <vt:lpstr>Kas galėtų padėti?</vt:lpstr>
      <vt:lpstr>Kas galėtų padėti?</vt:lpstr>
      <vt:lpstr>Kas yra apkalbos? Tai mirtinas užkratas</vt:lpstr>
      <vt:lpstr>Paskalos – sunkiai įveikiamas smurtas</vt:lpstr>
      <vt:lpstr>Patarimai, kaip įveikti paskalas </vt:lpstr>
      <vt:lpstr>Bendravimo reikšmė:</vt:lpstr>
      <vt:lpstr>Papildomas klausimas (1)</vt:lpstr>
      <vt:lpstr>Papildomas klausimas (2)</vt:lpstr>
      <vt:lpstr>Papildomas klausimas (3)</vt:lpstr>
      <vt:lpstr>Papildomas klausimas (4)</vt:lpstr>
      <vt:lpstr>Papildomas klausimas (5)</vt:lpstr>
      <vt:lpstr>Papildomas klausimas (6)</vt:lpstr>
      <vt:lpstr>Papildomas klausimas (7)</vt:lpstr>
      <vt:lpstr>Klausimai, diskusija</vt:lpstr>
      <vt:lpstr>Ačiū! Iki pasimatymo!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Darbo kodekso naujovių praktinis taikymas švietimo įstaigoje</dc:title>
  <dc:creator>Romas Turonis</dc:creator>
  <cp:lastModifiedBy>Romas Turonis</cp:lastModifiedBy>
  <cp:revision>341</cp:revision>
  <dcterms:created xsi:type="dcterms:W3CDTF">2022-11-11T13:41:19Z</dcterms:created>
  <dcterms:modified xsi:type="dcterms:W3CDTF">2025-04-02T12:28:50Z</dcterms:modified>
</cp:coreProperties>
</file>