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ufhuvTTvK+dz1sGB9OJEo3ZTH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187d2489e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a187d2489e_2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a187d2489e_2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a187d2489e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a187d2489e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2a187d2489e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ec6c6f800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ec6c6f8005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1ec6c6f8005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c6c6f800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c6c6f800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1ec6c6f800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a187d2489e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a187d2489e_2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a187d2489e_2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2325d847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a2325d847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2a2325d847a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187d248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a187d2489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2a187d2489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ec60559ef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ec60559ef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1ec60559ef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a187d2489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a187d2489e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2a187d2489e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a2325d847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a2325d847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2a2325d847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lt-L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avadinimo skaidrė" type="title">
  <p:cSld name="TITLE">
    <p:spTree>
      <p:nvGrpSpPr>
        <p:cNvPr id="1" name="Shape 26"/>
        <p:cNvGrpSpPr/>
        <p:nvPr/>
      </p:nvGrpSpPr>
      <p:grpSpPr>
        <a:xfrm>
          <a:off x="0" y="0"/>
          <a:ext cx="0" cy="0"/>
          <a:chOff x="0" y="0"/>
          <a:chExt cx="0" cy="0"/>
        </a:xfrm>
      </p:grpSpPr>
      <p:grpSp>
        <p:nvGrpSpPr>
          <p:cNvPr id="27" name="Google Shape;27;p18"/>
          <p:cNvGrpSpPr/>
          <p:nvPr/>
        </p:nvGrpSpPr>
        <p:grpSpPr>
          <a:xfrm>
            <a:off x="0" y="-8467"/>
            <a:ext cx="12192000" cy="6866467"/>
            <a:chOff x="0" y="-8467"/>
            <a:chExt cx="12192000" cy="6866467"/>
          </a:xfrm>
        </p:grpSpPr>
        <p:cxnSp>
          <p:nvCxnSpPr>
            <p:cNvPr id="28" name="Google Shape;28;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8"/>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1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antraštė">
  <p:cSld name="Pavadinimas ir antraštė">
    <p:spTree>
      <p:nvGrpSpPr>
        <p:cNvPr id="1" name="Shape 94"/>
        <p:cNvGrpSpPr/>
        <p:nvPr/>
      </p:nvGrpSpPr>
      <p:grpSpPr>
        <a:xfrm>
          <a:off x="0" y="0"/>
          <a:ext cx="0" cy="0"/>
          <a:chOff x="0" y="0"/>
          <a:chExt cx="0" cy="0"/>
        </a:xfrm>
      </p:grpSpPr>
      <p:sp>
        <p:nvSpPr>
          <p:cNvPr id="95" name="Google Shape;95;p27"/>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7"/>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siūlymas su antrašte">
  <p:cSld name="Pasiūlymas su antrašte">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8"/>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28"/>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
        <p:nvSpPr>
          <p:cNvPr id="107" name="Google Shape;107;p2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lt-LT" sz="8000" b="0" i="0" u="none" strike="noStrike" cap="none">
                <a:solidFill>
                  <a:srgbClr val="BFE471"/>
                </a:solidFill>
                <a:latin typeface="Arial"/>
                <a:ea typeface="Arial"/>
                <a:cs typeface="Arial"/>
                <a:sym typeface="Arial"/>
              </a:rPr>
              <a:t>“</a:t>
            </a:r>
            <a:endParaRPr/>
          </a:p>
        </p:txBody>
      </p:sp>
      <p:sp>
        <p:nvSpPr>
          <p:cNvPr id="108" name="Google Shape;108;p2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lt-LT"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ortelės pavadinimas">
  <p:cSld name="Kortelės pavadinimas">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9"/>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siūlymo pavadinimas kortelės">
  <p:cSld name="Pasiūlymo pavadinimas kortelės">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3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
        <p:nvSpPr>
          <p:cNvPr id="122" name="Google Shape;122;p3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lt-LT" sz="8000" b="0" i="0" u="none" strike="noStrike" cap="none">
                <a:solidFill>
                  <a:srgbClr val="BFE471"/>
                </a:solidFill>
                <a:latin typeface="Arial"/>
                <a:ea typeface="Arial"/>
                <a:cs typeface="Arial"/>
                <a:sym typeface="Arial"/>
              </a:rPr>
              <a:t>“</a:t>
            </a:r>
            <a:endParaRPr/>
          </a:p>
        </p:txBody>
      </p:sp>
      <p:sp>
        <p:nvSpPr>
          <p:cNvPr id="123" name="Google Shape;123;p3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lt-LT" sz="8000" b="0" i="0" u="none" strike="noStrike" cap="non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arba False">
  <p:cSld name="True arba False">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2"/>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137"/>
        <p:cNvGrpSpPr/>
        <p:nvPr/>
      </p:nvGrpSpPr>
      <p:grpSpPr>
        <a:xfrm>
          <a:off x="0" y="0"/>
          <a:ext cx="0" cy="0"/>
          <a:chOff x="0" y="0"/>
          <a:chExt cx="0" cy="0"/>
        </a:xfrm>
      </p:grpSpPr>
      <p:sp>
        <p:nvSpPr>
          <p:cNvPr id="138" name="Google Shape;138;p33"/>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3"/>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urinys su antrašte">
  <p:cSld name="Turinys su antrašte">
    <p:spTree>
      <p:nvGrpSpPr>
        <p:cNvPr id="1" name="Shape 143"/>
        <p:cNvGrpSpPr/>
        <p:nvPr/>
      </p:nvGrpSpPr>
      <p:grpSpPr>
        <a:xfrm>
          <a:off x="0" y="0"/>
          <a:ext cx="0" cy="0"/>
          <a:chOff x="0" y="0"/>
          <a:chExt cx="0" cy="0"/>
        </a:xfrm>
      </p:grpSpPr>
      <p:sp>
        <p:nvSpPr>
          <p:cNvPr id="144" name="Google Shape;144;p34"/>
          <p:cNvSpPr txBox="1">
            <a:spLocks noGrp="1"/>
          </p:cNvSpPr>
          <p:nvPr>
            <p:ph type="title"/>
          </p:nvPr>
        </p:nvSpPr>
        <p:spPr>
          <a:xfrm>
            <a:off x="1562100" y="457200"/>
            <a:ext cx="3932237"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200"/>
              <a:buFont typeface="Trebuchet MS"/>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4"/>
          <p:cNvSpPr txBox="1">
            <a:spLocks noGrp="1"/>
          </p:cNvSpPr>
          <p:nvPr>
            <p:ph type="body" idx="1"/>
          </p:nvPr>
        </p:nvSpPr>
        <p:spPr>
          <a:xfrm>
            <a:off x="5678905" y="987425"/>
            <a:ext cx="5676483" cy="4873625"/>
          </a:xfrm>
          <a:prstGeom prst="rect">
            <a:avLst/>
          </a:prstGeom>
          <a:noFill/>
          <a:ln>
            <a:noFill/>
          </a:ln>
        </p:spPr>
        <p:txBody>
          <a:bodyPr spcFirstLastPara="1" wrap="square" lIns="91425" tIns="45700" rIns="91425" bIns="45700" anchor="t" anchorCtr="0">
            <a:normAutofit/>
          </a:bodyPr>
          <a:lstStyle>
            <a:lvl1pPr marL="457200" marR="0" lvl="0" indent="-431800" algn="l">
              <a:lnSpc>
                <a:spcPct val="90000"/>
              </a:lnSpc>
              <a:spcBef>
                <a:spcPts val="960"/>
              </a:spcBef>
              <a:spcAft>
                <a:spcPts val="0"/>
              </a:spcAft>
              <a:buClr>
                <a:schemeClr val="accent3"/>
              </a:buClr>
              <a:buSzPts val="3200"/>
              <a:buFont typeface="Arial"/>
              <a:buChar char="•"/>
              <a:defRPr sz="3200"/>
            </a:lvl1pPr>
            <a:lvl2pPr marL="914400" lvl="1" indent="-370840" algn="l">
              <a:spcBef>
                <a:spcPts val="1000"/>
              </a:spcBef>
              <a:spcAft>
                <a:spcPts val="0"/>
              </a:spcAft>
              <a:buSzPts val="2240"/>
              <a:buChar char="►"/>
              <a:defRPr sz="2800"/>
            </a:lvl2pPr>
            <a:lvl3pPr marL="1371600" lvl="2" indent="-350519" algn="l">
              <a:spcBef>
                <a:spcPts val="1000"/>
              </a:spcBef>
              <a:spcAft>
                <a:spcPts val="0"/>
              </a:spcAft>
              <a:buSzPts val="1920"/>
              <a:buChar char="►"/>
              <a:defRPr sz="2400"/>
            </a:lvl3pPr>
            <a:lvl4pPr marL="1828800" lvl="3" indent="-330200" algn="l">
              <a:spcBef>
                <a:spcPts val="1000"/>
              </a:spcBef>
              <a:spcAft>
                <a:spcPts val="0"/>
              </a:spcAft>
              <a:buSzPts val="1600"/>
              <a:buChar char="►"/>
              <a:defRPr sz="2000"/>
            </a:lvl4pPr>
            <a:lvl5pPr marL="2286000" lvl="4" indent="-330200" algn="l">
              <a:spcBef>
                <a:spcPts val="1000"/>
              </a:spcBef>
              <a:spcAft>
                <a:spcPts val="0"/>
              </a:spcAft>
              <a:buSzPts val="1600"/>
              <a:buChar char="►"/>
              <a:defRPr sz="2000"/>
            </a:lvl5pPr>
            <a:lvl6pPr marL="2743200" lvl="5" indent="-330200" algn="l">
              <a:spcBef>
                <a:spcPts val="1000"/>
              </a:spcBef>
              <a:spcAft>
                <a:spcPts val="0"/>
              </a:spcAft>
              <a:buSzPts val="1600"/>
              <a:buChar char="►"/>
              <a:defRPr sz="2000"/>
            </a:lvl6pPr>
            <a:lvl7pPr marL="3200400" lvl="6" indent="-330200" algn="l">
              <a:spcBef>
                <a:spcPts val="1000"/>
              </a:spcBef>
              <a:spcAft>
                <a:spcPts val="0"/>
              </a:spcAft>
              <a:buSzPts val="1600"/>
              <a:buChar char="►"/>
              <a:defRPr sz="2000"/>
            </a:lvl7pPr>
            <a:lvl8pPr marL="3657600" lvl="7" indent="-330200" algn="l">
              <a:spcBef>
                <a:spcPts val="1000"/>
              </a:spcBef>
              <a:spcAft>
                <a:spcPts val="0"/>
              </a:spcAft>
              <a:buSzPts val="1600"/>
              <a:buChar char="►"/>
              <a:defRPr sz="2000"/>
            </a:lvl8pPr>
            <a:lvl9pPr marL="4114800" lvl="8" indent="-330200" algn="l">
              <a:spcBef>
                <a:spcPts val="1000"/>
              </a:spcBef>
              <a:spcAft>
                <a:spcPts val="0"/>
              </a:spcAft>
              <a:buSzPts val="1600"/>
              <a:buChar char="►"/>
              <a:defRPr sz="2000"/>
            </a:lvl9pPr>
          </a:lstStyle>
          <a:p>
            <a:endParaRPr/>
          </a:p>
        </p:txBody>
      </p:sp>
      <p:sp>
        <p:nvSpPr>
          <p:cNvPr id="146" name="Google Shape;146;p34"/>
          <p:cNvSpPr txBox="1">
            <a:spLocks noGrp="1"/>
          </p:cNvSpPr>
          <p:nvPr>
            <p:ph type="body" idx="2"/>
          </p:nvPr>
        </p:nvSpPr>
        <p:spPr>
          <a:xfrm>
            <a:off x="1562100" y="2101850"/>
            <a:ext cx="3932237" cy="37592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80"/>
              <a:buNone/>
              <a:defRPr sz="16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147" name="Google Shape;147;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veikslėlis su antrašte">
  <p:cSld name="Paveikslėlis su antrašte">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1562100" y="457200"/>
            <a:ext cx="3932237"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200"/>
              <a:buFont typeface="Trebuchet MS"/>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5" descr="Tuščias vietos rezervavimo ženklas vaizdui įtraukti. Spustelėkite vietos rezervavimo ženklą ir pasirinkite vaizdą, kurį norite įtraukti"/>
          <p:cNvSpPr>
            <a:spLocks noGrp="1"/>
          </p:cNvSpPr>
          <p:nvPr>
            <p:ph type="pic" idx="2"/>
          </p:nvPr>
        </p:nvSpPr>
        <p:spPr>
          <a:xfrm>
            <a:off x="5678904" y="987425"/>
            <a:ext cx="5678424" cy="4873625"/>
          </a:xfrm>
          <a:prstGeom prst="rect">
            <a:avLst/>
          </a:prstGeom>
          <a:noFill/>
          <a:ln>
            <a:noFill/>
          </a:ln>
        </p:spPr>
      </p:sp>
      <p:sp>
        <p:nvSpPr>
          <p:cNvPr id="153" name="Google Shape;153;p35"/>
          <p:cNvSpPr txBox="1">
            <a:spLocks noGrp="1"/>
          </p:cNvSpPr>
          <p:nvPr>
            <p:ph type="body" idx="1"/>
          </p:nvPr>
        </p:nvSpPr>
        <p:spPr>
          <a:xfrm>
            <a:off x="1562100" y="2101850"/>
            <a:ext cx="3932237" cy="37592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80"/>
              <a:buNone/>
              <a:defRPr sz="16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154" name="Google Shape;154;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aveikslėlis su antrašte">
  <p:cSld name="1_paveikslėlis su antrašte">
    <p:spTree>
      <p:nvGrpSpPr>
        <p:cNvPr id="1" name="Shape 157"/>
        <p:cNvGrpSpPr/>
        <p:nvPr/>
      </p:nvGrpSpPr>
      <p:grpSpPr>
        <a:xfrm>
          <a:off x="0" y="0"/>
          <a:ext cx="0" cy="0"/>
          <a:chOff x="0" y="0"/>
          <a:chExt cx="0" cy="0"/>
        </a:xfrm>
      </p:grpSpPr>
      <p:sp>
        <p:nvSpPr>
          <p:cNvPr id="158" name="Google Shape;158;p36"/>
          <p:cNvSpPr txBox="1">
            <a:spLocks noGrp="1"/>
          </p:cNvSpPr>
          <p:nvPr>
            <p:ph type="title"/>
          </p:nvPr>
        </p:nvSpPr>
        <p:spPr>
          <a:xfrm>
            <a:off x="1562100" y="457200"/>
            <a:ext cx="3932237"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200"/>
              <a:buFont typeface="Trebuchet MS"/>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6" descr="Tuščias vietos rezervavimo ženklas vaizdui įtraukti. Spustelėkite vietos rezervavimo ženklą ir pasirinkite vaizdą, kurį norite įtraukti"/>
          <p:cNvSpPr>
            <a:spLocks noGrp="1"/>
          </p:cNvSpPr>
          <p:nvPr>
            <p:ph type="pic" idx="2"/>
          </p:nvPr>
        </p:nvSpPr>
        <p:spPr>
          <a:xfrm>
            <a:off x="5678904" y="987425"/>
            <a:ext cx="5678424" cy="4873625"/>
          </a:xfrm>
          <a:prstGeom prst="rect">
            <a:avLst/>
          </a:prstGeom>
          <a:noFill/>
          <a:ln>
            <a:noFill/>
          </a:ln>
        </p:spPr>
      </p:sp>
      <p:sp>
        <p:nvSpPr>
          <p:cNvPr id="160" name="Google Shape;160;p36"/>
          <p:cNvSpPr txBox="1">
            <a:spLocks noGrp="1"/>
          </p:cNvSpPr>
          <p:nvPr>
            <p:ph type="body" idx="1"/>
          </p:nvPr>
        </p:nvSpPr>
        <p:spPr>
          <a:xfrm>
            <a:off x="1562100" y="2101850"/>
            <a:ext cx="3932237" cy="37592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80"/>
              <a:buNone/>
              <a:defRPr sz="16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161" name="Google Shape;161;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49"/>
        <p:cNvGrpSpPr/>
        <p:nvPr/>
      </p:nvGrpSpPr>
      <p:grpSpPr>
        <a:xfrm>
          <a:off x="0" y="0"/>
          <a:ext cx="0" cy="0"/>
          <a:chOff x="0" y="0"/>
          <a:chExt cx="0" cy="0"/>
        </a:xfrm>
      </p:grpSpPr>
      <p:sp>
        <p:nvSpPr>
          <p:cNvPr id="50" name="Google Shape;50;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6" name="Google Shape;56;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22"/>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 name="Google Shape;63;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9" name="Google Shape;69;p23"/>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23"/>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1" name="Google Shape;71;p23"/>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80"/>
        <p:cNvGrpSpPr/>
        <p:nvPr/>
      </p:nvGrpSpPr>
      <p:grpSpPr>
        <a:xfrm>
          <a:off x="0" y="0"/>
          <a:ext cx="0" cy="0"/>
          <a:chOff x="0" y="0"/>
          <a:chExt cx="0" cy="0"/>
        </a:xfrm>
      </p:grpSpPr>
      <p:sp>
        <p:nvSpPr>
          <p:cNvPr id="81" name="Google Shape;81;p25"/>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25"/>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6"/>
          <p:cNvSpPr>
            <a:spLocks noGrp="1"/>
          </p:cNvSpPr>
          <p:nvPr>
            <p:ph type="pic" idx="2"/>
          </p:nvPr>
        </p:nvSpPr>
        <p:spPr>
          <a:xfrm>
            <a:off x="677334" y="609600"/>
            <a:ext cx="8596668" cy="3845718"/>
          </a:xfrm>
          <a:prstGeom prst="rect">
            <a:avLst/>
          </a:prstGeom>
          <a:noFill/>
          <a:ln>
            <a:noFill/>
          </a:ln>
        </p:spPr>
      </p:sp>
      <p:sp>
        <p:nvSpPr>
          <p:cNvPr id="90" name="Google Shape;90;p26"/>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7"/>
          <p:cNvGrpSpPr/>
          <p:nvPr/>
        </p:nvGrpSpPr>
        <p:grpSpPr>
          <a:xfrm>
            <a:off x="0" y="-8467"/>
            <a:ext cx="12192000" cy="6866467"/>
            <a:chOff x="0" y="-8467"/>
            <a:chExt cx="12192000" cy="6866467"/>
          </a:xfrm>
        </p:grpSpPr>
        <p:cxnSp>
          <p:nvCxnSpPr>
            <p:cNvPr id="11" name="Google Shape;11;p1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7"/>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7"/>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64">
          <p15:clr>
            <a:srgbClr val="F26B43"/>
          </p15:clr>
        </p15:guide>
        <p15:guide id="4" pos="7152">
          <p15:clr>
            <a:srgbClr val="F26B43"/>
          </p15:clr>
        </p15:guide>
        <p15:guide id="5" pos="984">
          <p15:clr>
            <a:srgbClr val="F26B43"/>
          </p15:clr>
        </p15:guide>
        <p15:guide id="6"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a187d2489e_2_17"/>
          <p:cNvSpPr txBox="1">
            <a:spLocks noGrp="1"/>
          </p:cNvSpPr>
          <p:nvPr>
            <p:ph type="ctrTitle"/>
          </p:nvPr>
        </p:nvSpPr>
        <p:spPr>
          <a:xfrm>
            <a:off x="1507067" y="2404534"/>
            <a:ext cx="7767000" cy="1646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r>
              <a:rPr lang="lt-LT"/>
              <a:t>Jauni mokytojai mokykloje:kas padeda ir kas trukdo profesiniam pasitenkinimui </a:t>
            </a:r>
            <a:endParaRPr/>
          </a:p>
        </p:txBody>
      </p:sp>
      <p:sp>
        <p:nvSpPr>
          <p:cNvPr id="170" name="Google Shape;170;g2a187d2489e_2_17"/>
          <p:cNvSpPr txBox="1">
            <a:spLocks noGrp="1"/>
          </p:cNvSpPr>
          <p:nvPr>
            <p:ph type="subTitle" idx="1"/>
          </p:nvPr>
        </p:nvSpPr>
        <p:spPr>
          <a:xfrm>
            <a:off x="1507067" y="4050833"/>
            <a:ext cx="7767000" cy="1096800"/>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lt-LT"/>
              <a:t>2023-12-05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a187d2489e_0_67"/>
          <p:cNvSpPr txBox="1">
            <a:spLocks noGrp="1"/>
          </p:cNvSpPr>
          <p:nvPr>
            <p:ph type="title"/>
          </p:nvPr>
        </p:nvSpPr>
        <p:spPr>
          <a:xfrm>
            <a:off x="677325" y="325675"/>
            <a:ext cx="8596800" cy="1604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lt-LT" b="1"/>
              <a:t>Kas trukdo dirbti?</a:t>
            </a:r>
            <a:endParaRPr b="1"/>
          </a:p>
        </p:txBody>
      </p:sp>
      <p:sp>
        <p:nvSpPr>
          <p:cNvPr id="254" name="Google Shape;254;g2a187d2489e_0_67"/>
          <p:cNvSpPr txBox="1">
            <a:spLocks noGrp="1"/>
          </p:cNvSpPr>
          <p:nvPr>
            <p:ph type="body" idx="1"/>
          </p:nvPr>
        </p:nvSpPr>
        <p:spPr>
          <a:xfrm>
            <a:off x="677325" y="1175300"/>
            <a:ext cx="11089800" cy="5409300"/>
          </a:xfrm>
          <a:prstGeom prst="rect">
            <a:avLst/>
          </a:prstGeom>
          <a:solidFill>
            <a:schemeClr val="lt1"/>
          </a:solidFill>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55" name="Google Shape;255;g2a187d2489e_0_67"/>
          <p:cNvSpPr txBox="1"/>
          <p:nvPr/>
        </p:nvSpPr>
        <p:spPr>
          <a:xfrm>
            <a:off x="728875" y="1175300"/>
            <a:ext cx="3653400" cy="18552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100" b="1">
                <a:solidFill>
                  <a:srgbClr val="222222"/>
                </a:solidFill>
                <a:highlight>
                  <a:srgbClr val="FFFFFF"/>
                </a:highlight>
                <a:latin typeface="Times New Roman"/>
                <a:ea typeface="Times New Roman"/>
                <a:cs typeface="Times New Roman"/>
                <a:sym typeface="Times New Roman"/>
              </a:rPr>
              <a:t>Kai kada trūksta palaikymo, pritarimo iš vyresniųjų mokytojų. Jauni mokytojai dažnai būna nesuprasti</a:t>
            </a:r>
            <a:endParaRPr sz="3100" b="1">
              <a:solidFill>
                <a:srgbClr val="3F3F3F"/>
              </a:solidFill>
              <a:latin typeface="Times New Roman"/>
              <a:ea typeface="Times New Roman"/>
              <a:cs typeface="Times New Roman"/>
              <a:sym typeface="Times New Roman"/>
            </a:endParaRPr>
          </a:p>
        </p:txBody>
      </p:sp>
      <p:sp>
        <p:nvSpPr>
          <p:cNvPr id="256" name="Google Shape;256;g2a187d2489e_0_67"/>
          <p:cNvSpPr txBox="1"/>
          <p:nvPr/>
        </p:nvSpPr>
        <p:spPr>
          <a:xfrm>
            <a:off x="5139875" y="1359375"/>
            <a:ext cx="1812900" cy="16047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000" b="1">
                <a:solidFill>
                  <a:srgbClr val="222222"/>
                </a:solidFill>
                <a:highlight>
                  <a:srgbClr val="FFFFFF"/>
                </a:highlight>
                <a:latin typeface="Times New Roman"/>
                <a:ea typeface="Times New Roman"/>
                <a:cs typeface="Times New Roman"/>
                <a:sym typeface="Times New Roman"/>
              </a:rPr>
              <a:t>Kolegų pesimizmas ir skeptiškumas</a:t>
            </a:r>
            <a:endParaRPr sz="2800" b="1">
              <a:solidFill>
                <a:srgbClr val="3F3F3F"/>
              </a:solidFill>
              <a:latin typeface="Times New Roman"/>
              <a:ea typeface="Times New Roman"/>
              <a:cs typeface="Times New Roman"/>
              <a:sym typeface="Times New Roman"/>
            </a:endParaRPr>
          </a:p>
        </p:txBody>
      </p:sp>
      <p:sp>
        <p:nvSpPr>
          <p:cNvPr id="257" name="Google Shape;257;g2a187d2489e_0_67"/>
          <p:cNvSpPr txBox="1"/>
          <p:nvPr/>
        </p:nvSpPr>
        <p:spPr>
          <a:xfrm>
            <a:off x="1154025" y="3513250"/>
            <a:ext cx="1741800" cy="1604700"/>
          </a:xfrm>
          <a:prstGeom prst="rect">
            <a:avLst/>
          </a:prstGeom>
          <a:solidFill>
            <a:srgbClr val="E6B8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900" b="1">
                <a:solidFill>
                  <a:srgbClr val="222222"/>
                </a:solidFill>
                <a:latin typeface="Times New Roman"/>
                <a:ea typeface="Times New Roman"/>
                <a:cs typeface="Times New Roman"/>
                <a:sym typeface="Times New Roman"/>
              </a:rPr>
              <a:t>Negebėjimas susiplanuoti darbo ir šeimos laiko</a:t>
            </a:r>
            <a:endParaRPr sz="2900" b="1">
              <a:solidFill>
                <a:srgbClr val="3F3F3F"/>
              </a:solidFill>
              <a:latin typeface="Times New Roman"/>
              <a:ea typeface="Times New Roman"/>
              <a:cs typeface="Times New Roman"/>
              <a:sym typeface="Times New Roman"/>
            </a:endParaRPr>
          </a:p>
        </p:txBody>
      </p:sp>
      <p:sp>
        <p:nvSpPr>
          <p:cNvPr id="258" name="Google Shape;258;g2a187d2489e_0_67"/>
          <p:cNvSpPr txBox="1"/>
          <p:nvPr/>
        </p:nvSpPr>
        <p:spPr>
          <a:xfrm>
            <a:off x="3610850" y="3271875"/>
            <a:ext cx="1656900" cy="1604700"/>
          </a:xfrm>
          <a:prstGeom prst="rect">
            <a:avLst/>
          </a:prstGeom>
          <a:solidFill>
            <a:srgbClr val="00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700" b="1">
                <a:solidFill>
                  <a:srgbClr val="222222"/>
                </a:solidFill>
                <a:highlight>
                  <a:srgbClr val="FFFFFF"/>
                </a:highlight>
              </a:rPr>
              <a:t>Norėjimas tam tikros problemos sprendimo  greito rezultato</a:t>
            </a:r>
            <a:endParaRPr sz="2600" b="1">
              <a:solidFill>
                <a:srgbClr val="3F3F3F"/>
              </a:solidFill>
              <a:latin typeface="Times New Roman"/>
              <a:ea typeface="Times New Roman"/>
              <a:cs typeface="Times New Roman"/>
              <a:sym typeface="Times New Roman"/>
            </a:endParaRPr>
          </a:p>
        </p:txBody>
      </p:sp>
      <p:sp>
        <p:nvSpPr>
          <p:cNvPr id="259" name="Google Shape;259;g2a187d2489e_0_67"/>
          <p:cNvSpPr txBox="1"/>
          <p:nvPr/>
        </p:nvSpPr>
        <p:spPr>
          <a:xfrm>
            <a:off x="8297925" y="2019850"/>
            <a:ext cx="3129300" cy="2625000"/>
          </a:xfrm>
          <a:prstGeom prst="rect">
            <a:avLst/>
          </a:prstGeom>
          <a:solidFill>
            <a:srgbClr val="F1C23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800" b="1">
                <a:solidFill>
                  <a:srgbClr val="222222"/>
                </a:solidFill>
                <a:highlight>
                  <a:srgbClr val="FFFFFF"/>
                </a:highlight>
                <a:latin typeface="Times New Roman"/>
                <a:ea typeface="Times New Roman"/>
                <a:cs typeface="Times New Roman"/>
                <a:sym typeface="Times New Roman"/>
              </a:rPr>
              <a:t>Sisteminiai suvaržymai (ribotas ir nepakankamas laikas pamokose kūrybai, didelis mokinių skaičius klasėse); nepakankamas dėmesys emocinei sveikatai (ypač mokinių, bet kartais trūksta ir mokytojams) ir socialinių įgūdžių lavinimui</a:t>
            </a:r>
            <a:endParaRPr sz="2600" b="1">
              <a:solidFill>
                <a:srgbClr val="3F3F3F"/>
              </a:solidFill>
              <a:latin typeface="Times New Roman"/>
              <a:ea typeface="Times New Roman"/>
              <a:cs typeface="Times New Roman"/>
              <a:sym typeface="Times New Roman"/>
            </a:endParaRPr>
          </a:p>
        </p:txBody>
      </p:sp>
      <p:sp>
        <p:nvSpPr>
          <p:cNvPr id="260" name="Google Shape;260;g2a187d2489e_0_67"/>
          <p:cNvSpPr txBox="1"/>
          <p:nvPr/>
        </p:nvSpPr>
        <p:spPr>
          <a:xfrm>
            <a:off x="7179250" y="1262925"/>
            <a:ext cx="4064100" cy="4617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1800" b="1">
                <a:solidFill>
                  <a:srgbClr val="222222"/>
                </a:solidFill>
                <a:latin typeface="Times New Roman"/>
                <a:ea typeface="Times New Roman"/>
                <a:cs typeface="Times New Roman"/>
                <a:sym typeface="Times New Roman"/>
              </a:rPr>
              <a:t>Greitas tempas ir dideli kiekiai darbų.</a:t>
            </a:r>
            <a:endParaRPr sz="2700" b="1">
              <a:solidFill>
                <a:srgbClr val="3F3F3F"/>
              </a:solidFill>
              <a:latin typeface="Times New Roman"/>
              <a:ea typeface="Times New Roman"/>
              <a:cs typeface="Times New Roman"/>
              <a:sym typeface="Times New Roman"/>
            </a:endParaRPr>
          </a:p>
        </p:txBody>
      </p:sp>
      <p:sp>
        <p:nvSpPr>
          <p:cNvPr id="261" name="Google Shape;261;g2a187d2489e_0_67"/>
          <p:cNvSpPr txBox="1"/>
          <p:nvPr/>
        </p:nvSpPr>
        <p:spPr>
          <a:xfrm>
            <a:off x="4255175" y="5117950"/>
            <a:ext cx="2131200" cy="1477500"/>
          </a:xfrm>
          <a:prstGeom prst="rect">
            <a:avLst/>
          </a:prstGeom>
          <a:solidFill>
            <a:srgbClr val="BF9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000" b="1">
                <a:solidFill>
                  <a:srgbClr val="222222"/>
                </a:solidFill>
                <a:highlight>
                  <a:srgbClr val="FFFFFF"/>
                </a:highlight>
                <a:latin typeface="Times New Roman"/>
                <a:ea typeface="Times New Roman"/>
                <a:cs typeface="Times New Roman"/>
                <a:sym typeface="Times New Roman"/>
              </a:rPr>
              <a:t>Informacijos trūkumas arba nesusikalbėjimas</a:t>
            </a:r>
            <a:endParaRPr sz="2900" b="1">
              <a:solidFill>
                <a:srgbClr val="3F3F3F"/>
              </a:solidFill>
              <a:latin typeface="Times New Roman"/>
              <a:ea typeface="Times New Roman"/>
              <a:cs typeface="Times New Roman"/>
              <a:sym typeface="Times New Roman"/>
            </a:endParaRPr>
          </a:p>
        </p:txBody>
      </p:sp>
      <p:sp>
        <p:nvSpPr>
          <p:cNvPr id="262" name="Google Shape;262;g2a187d2489e_0_67"/>
          <p:cNvSpPr txBox="1"/>
          <p:nvPr/>
        </p:nvSpPr>
        <p:spPr>
          <a:xfrm>
            <a:off x="8687425" y="4734325"/>
            <a:ext cx="2407200" cy="18552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800" b="1">
                <a:solidFill>
                  <a:srgbClr val="222222"/>
                </a:solidFill>
                <a:highlight>
                  <a:srgbClr val="FFFFFF"/>
                </a:highlight>
                <a:latin typeface="Times New Roman"/>
                <a:ea typeface="Times New Roman"/>
                <a:cs typeface="Times New Roman"/>
                <a:sym typeface="Times New Roman"/>
              </a:rPr>
              <a:t>Asmeninėmis savybės, nusivylimas, kai nepavyksta įgyvendinti suplanuotų veiklų pagal planą.</a:t>
            </a:r>
            <a:endParaRPr sz="2800" b="1">
              <a:solidFill>
                <a:srgbClr val="3F3F3F"/>
              </a:solidFill>
              <a:latin typeface="Times New Roman"/>
              <a:ea typeface="Times New Roman"/>
              <a:cs typeface="Times New Roman"/>
              <a:sym typeface="Times New Roman"/>
            </a:endParaRPr>
          </a:p>
        </p:txBody>
      </p:sp>
      <p:sp>
        <p:nvSpPr>
          <p:cNvPr id="263" name="Google Shape;263;g2a187d2489e_0_67"/>
          <p:cNvSpPr txBox="1"/>
          <p:nvPr/>
        </p:nvSpPr>
        <p:spPr>
          <a:xfrm>
            <a:off x="5621875" y="3355975"/>
            <a:ext cx="2407200" cy="1121700"/>
          </a:xfrm>
          <a:prstGeom prst="rect">
            <a:avLst/>
          </a:prstGeom>
          <a:solidFill>
            <a:srgbClr val="93C47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600" b="1">
                <a:solidFill>
                  <a:srgbClr val="222222"/>
                </a:solidFill>
                <a:highlight>
                  <a:srgbClr val="FFFFFF"/>
                </a:highlight>
                <a:latin typeface="Times New Roman"/>
                <a:ea typeface="Times New Roman"/>
                <a:cs typeface="Times New Roman"/>
                <a:sym typeface="Times New Roman"/>
              </a:rPr>
              <a:t>Įgūdžių stoka valdant klasę</a:t>
            </a:r>
            <a:endParaRPr sz="3600" b="1">
              <a:solidFill>
                <a:srgbClr val="3F3F3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ec6c6f8005_0_10"/>
          <p:cNvSpPr txBox="1">
            <a:spLocks noGrp="1"/>
          </p:cNvSpPr>
          <p:nvPr>
            <p:ph type="body" idx="1"/>
          </p:nvPr>
        </p:nvSpPr>
        <p:spPr>
          <a:xfrm>
            <a:off x="307374" y="2160600"/>
            <a:ext cx="36681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70" name="Google Shape;270;g1ec6c6f8005_0_10"/>
          <p:cNvSpPr/>
          <p:nvPr/>
        </p:nvSpPr>
        <p:spPr>
          <a:xfrm>
            <a:off x="220375" y="136300"/>
            <a:ext cx="7293000" cy="15660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lt-LT" sz="1800">
                <a:solidFill>
                  <a:schemeClr val="dk1"/>
                </a:solidFill>
                <a:latin typeface="Trebuchet MS"/>
                <a:ea typeface="Trebuchet MS"/>
                <a:cs typeface="Trebuchet MS"/>
                <a:sym typeface="Trebuchet MS"/>
              </a:rPr>
              <a:t>„kaip problemą matyčiau nepalankias mokinių tėvų nuostatas, neadekvačius jų reikalavimus bei nuolatinius priekaištus ir mokymą, kaip aš turėčiau atlikti savo darbą, o taip greičiausiai niekada gal nebus elgiamasi su vyresniais mokytojais....Pagarbos trūkumas“</a:t>
            </a:r>
            <a:endParaRPr sz="1800">
              <a:solidFill>
                <a:schemeClr val="dk1"/>
              </a:solidFill>
              <a:latin typeface="Trebuchet MS"/>
              <a:ea typeface="Trebuchet MS"/>
              <a:cs typeface="Trebuchet MS"/>
              <a:sym typeface="Trebuchet MS"/>
            </a:endParaRPr>
          </a:p>
          <a:p>
            <a:pPr marL="0" lvl="0" indent="0" algn="ctr" rtl="0">
              <a:spcBef>
                <a:spcPts val="0"/>
              </a:spcBef>
              <a:spcAft>
                <a:spcPts val="0"/>
              </a:spcAft>
              <a:buNone/>
            </a:pPr>
            <a:endParaRPr>
              <a:latin typeface="Trebuchet MS"/>
              <a:ea typeface="Trebuchet MS"/>
              <a:cs typeface="Trebuchet MS"/>
              <a:sym typeface="Trebuchet MS"/>
            </a:endParaRPr>
          </a:p>
        </p:txBody>
      </p:sp>
      <p:sp>
        <p:nvSpPr>
          <p:cNvPr id="271" name="Google Shape;271;g1ec6c6f8005_0_10"/>
          <p:cNvSpPr/>
          <p:nvPr/>
        </p:nvSpPr>
        <p:spPr>
          <a:xfrm>
            <a:off x="118900" y="1499200"/>
            <a:ext cx="4277100" cy="45423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lt-LT" sz="1800">
                <a:solidFill>
                  <a:schemeClr val="dk1"/>
                </a:solidFill>
                <a:latin typeface="Trebuchet MS"/>
                <a:ea typeface="Trebuchet MS"/>
                <a:cs typeface="Trebuchet MS"/>
                <a:sym typeface="Trebuchet MS"/>
              </a:rPr>
              <a:t>„...labiausiai gaila, kad turint to paties dėstomo dalyko kolegę jaučiuosi, lyg jos neturint. Nežinau, ar tiksliai išsireikščiau, jei, žinant, kas yra mobingas, šią situaciją įvardinčiau kaip mažu mobingu. Situacija visiškai nesikeičia nuo pirmos darbo dienos. Frazė „tu jauna, plėšykis, čia vis vien tavo darbų neįvertins“ jau yra kasdienybė. Kai kažką padarau (kad ir per patirtinio ugdymo dienas) atėjusi sako: „gražu, bet kam čia to reikia“. Taip pat dažnai girdimos frazės „niekas nieko neįvertina; jokių paskatinimų mokytojai negauna; neverta papildomai ir mokinių ruošti, nes nieko negausim“. </a:t>
            </a:r>
            <a:endParaRPr>
              <a:latin typeface="Trebuchet MS"/>
              <a:ea typeface="Trebuchet MS"/>
              <a:cs typeface="Trebuchet MS"/>
              <a:sym typeface="Trebuchet MS"/>
            </a:endParaRPr>
          </a:p>
        </p:txBody>
      </p:sp>
      <p:sp>
        <p:nvSpPr>
          <p:cNvPr id="272" name="Google Shape;272;g1ec6c6f8005_0_10"/>
          <p:cNvSpPr/>
          <p:nvPr/>
        </p:nvSpPr>
        <p:spPr>
          <a:xfrm>
            <a:off x="7237875" y="1159975"/>
            <a:ext cx="4610700" cy="9336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lt-LT" sz="1800">
                <a:solidFill>
                  <a:schemeClr val="dk1"/>
                </a:solidFill>
                <a:latin typeface="Trebuchet MS"/>
                <a:ea typeface="Trebuchet MS"/>
                <a:cs typeface="Trebuchet MS"/>
                <a:sym typeface="Trebuchet MS"/>
              </a:rPr>
              <a:t>„bendradarbiavimo su kolegomis perduodant ir perimant pedagoginę patirtį trūkumas”</a:t>
            </a:r>
            <a:endParaRPr>
              <a:latin typeface="Trebuchet MS"/>
              <a:ea typeface="Trebuchet MS"/>
              <a:cs typeface="Trebuchet MS"/>
              <a:sym typeface="Trebuchet MS"/>
            </a:endParaRPr>
          </a:p>
        </p:txBody>
      </p:sp>
      <p:sp>
        <p:nvSpPr>
          <p:cNvPr id="273" name="Google Shape;273;g1ec6c6f8005_0_10"/>
          <p:cNvSpPr/>
          <p:nvPr/>
        </p:nvSpPr>
        <p:spPr>
          <a:xfrm>
            <a:off x="4562775" y="1803675"/>
            <a:ext cx="2508300" cy="19299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lt-LT" sz="1800">
                <a:solidFill>
                  <a:schemeClr val="dk1"/>
                </a:solidFill>
                <a:latin typeface="Trebuchet MS"/>
                <a:ea typeface="Trebuchet MS"/>
                <a:cs typeface="Trebuchet MS"/>
                <a:sym typeface="Trebuchet MS"/>
              </a:rPr>
              <a:t>“vyresni arba jau ilgametį stažą turintys pedagogai ne visada noriai dalinasi savo patirtimi, žiniomis, naudojamais metodais ir kt.”</a:t>
            </a:r>
            <a:endParaRPr>
              <a:latin typeface="Trebuchet MS"/>
              <a:ea typeface="Trebuchet MS"/>
              <a:cs typeface="Trebuchet MS"/>
              <a:sym typeface="Trebuchet MS"/>
            </a:endParaRPr>
          </a:p>
        </p:txBody>
      </p:sp>
      <p:sp>
        <p:nvSpPr>
          <p:cNvPr id="274" name="Google Shape;274;g1ec6c6f8005_0_10"/>
          <p:cNvSpPr/>
          <p:nvPr/>
        </p:nvSpPr>
        <p:spPr>
          <a:xfrm>
            <a:off x="7658375" y="2282125"/>
            <a:ext cx="4001700" cy="19299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lt-LT" sz="1800">
                <a:solidFill>
                  <a:schemeClr val="dk1"/>
                </a:solidFill>
              </a:rPr>
              <a:t>“ Vyresni kolegos </a:t>
            </a:r>
            <a:r>
              <a:rPr lang="lt-LT" sz="1800">
                <a:solidFill>
                  <a:schemeClr val="dk1"/>
                </a:solidFill>
                <a:latin typeface="Trebuchet MS"/>
                <a:ea typeface="Trebuchet MS"/>
                <a:cs typeface="Trebuchet MS"/>
                <a:sym typeface="Trebuchet MS"/>
              </a:rPr>
              <a:t>dažnai nepripažįsta jaunų pedagogų universitete ir savišvietos būdu įgytų kompetencijų ir kvalifikacijos, pabrėžia patirties trūkumą ir kompetencijas vadina tik teorinėmis”</a:t>
            </a:r>
            <a:endParaRPr>
              <a:latin typeface="Trebuchet MS"/>
              <a:ea typeface="Trebuchet MS"/>
              <a:cs typeface="Trebuchet MS"/>
              <a:sym typeface="Trebuchet MS"/>
            </a:endParaRPr>
          </a:p>
        </p:txBody>
      </p:sp>
      <p:sp>
        <p:nvSpPr>
          <p:cNvPr id="275" name="Google Shape;275;g1ec6c6f8005_0_10"/>
          <p:cNvSpPr/>
          <p:nvPr/>
        </p:nvSpPr>
        <p:spPr>
          <a:xfrm>
            <a:off x="4628050" y="4212025"/>
            <a:ext cx="5321100" cy="22023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lt-LT" sz="1800">
                <a:solidFill>
                  <a:schemeClr val="dk1"/>
                </a:solidFill>
                <a:latin typeface="Trebuchet MS"/>
                <a:ea typeface="Trebuchet MS"/>
                <a:cs typeface="Trebuchet MS"/>
                <a:sym typeface="Trebuchet MS"/>
              </a:rPr>
              <a:t>“...net jei jaunas specialistas ir demonstruoja iniciatyvą bendradarbiauti, prašo pagalbos ir patarimų, tikrai ne visada sulaukia naudingos pagalbos arba yra priversti jaustis nepageidaujama našta dėl kolegų demonstruojamų emocijų, mėtomų replikų ir pan.</a:t>
            </a:r>
            <a:endParaRPr>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ec6c6f8005_0_34"/>
          <p:cNvSpPr txBox="1">
            <a:spLocks noGrp="1"/>
          </p:cNvSpPr>
          <p:nvPr>
            <p:ph type="body" idx="1"/>
          </p:nvPr>
        </p:nvSpPr>
        <p:spPr>
          <a:xfrm>
            <a:off x="5468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82" name="Google Shape;282;g1ec6c6f8005_0_34"/>
          <p:cNvSpPr/>
          <p:nvPr/>
        </p:nvSpPr>
        <p:spPr>
          <a:xfrm>
            <a:off x="162400" y="92800"/>
            <a:ext cx="6408300" cy="2766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lt-LT" sz="1800">
                <a:solidFill>
                  <a:schemeClr val="dk1"/>
                </a:solidFill>
                <a:latin typeface="Trebuchet MS"/>
                <a:ea typeface="Trebuchet MS"/>
                <a:cs typeface="Trebuchet MS"/>
                <a:sym typeface="Trebuchet MS"/>
              </a:rPr>
              <a:t>„jaunų pedagogų iniciatyva, idėjos bei projektai neretai stokoja palaikymo ir pripažinimo. Ilgiau dirbantys kolegos dažniausiai kartoja: ,,Ar tu kada nors išmoksi ,,teisingai“ dirbti?“, ,,Kam tau čia reikia?“ , ,,Na čia tavo tie modernūs metodai...“, ,,Mums už tai niekas nemoka“ ,,,Neturiu tam laiko ir noro“, ,,Aš jau tam per sena“, ,,Nieko čia nereikia ruoštis“, ,,Savo asmeninių resursų nenaudosiu/tam neskirsiu“ ir t. t.“</a:t>
            </a:r>
            <a:endParaRPr sz="1800">
              <a:solidFill>
                <a:schemeClr val="dk1"/>
              </a:solidFill>
              <a:latin typeface="Trebuchet MS"/>
              <a:ea typeface="Trebuchet MS"/>
              <a:cs typeface="Trebuchet MS"/>
              <a:sym typeface="Trebuchet MS"/>
            </a:endParaRPr>
          </a:p>
          <a:p>
            <a:pPr marL="0" lvl="0" indent="0" algn="ctr" rtl="0">
              <a:spcBef>
                <a:spcPts val="0"/>
              </a:spcBef>
              <a:spcAft>
                <a:spcPts val="0"/>
              </a:spcAft>
              <a:buNone/>
            </a:pPr>
            <a:endParaRPr>
              <a:latin typeface="Trebuchet MS"/>
              <a:ea typeface="Trebuchet MS"/>
              <a:cs typeface="Trebuchet MS"/>
              <a:sym typeface="Trebuchet MS"/>
            </a:endParaRPr>
          </a:p>
        </p:txBody>
      </p:sp>
      <p:sp>
        <p:nvSpPr>
          <p:cNvPr id="283" name="Google Shape;283;g1ec6c6f8005_0_34"/>
          <p:cNvSpPr/>
          <p:nvPr/>
        </p:nvSpPr>
        <p:spPr>
          <a:xfrm>
            <a:off x="6889900" y="194275"/>
            <a:ext cx="4538100" cy="49152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lt-LT" sz="1800">
                <a:solidFill>
                  <a:schemeClr val="dk1"/>
                </a:solidFill>
                <a:latin typeface="Trebuchet MS"/>
                <a:ea typeface="Trebuchet MS"/>
                <a:cs typeface="Trebuchet MS"/>
                <a:sym typeface="Trebuchet MS"/>
              </a:rPr>
              <a:t>„jauni pedagogai ir jų idėjos retai sulaukia palaikymo. Kolegos tikrai maloniai priėmė mane į savo kolektyvą, tačiau taip pat intensyviai stengiasi ir ,,perauklėti“, užkrėsti savo apatija, nenoru, nepasitenkinimu, pamokyti, kaip reikia daryti iš tikrųjų, ko pasekoje kartais tikrai nusvyra rankos ir jautiesi vienas lauke karys. Jei pedagogas vis tiek ,,atlaiko‘‘ ir laikosi savo pozicijos (apie darbo etiką, bendravimą su mokiniais ir jų tėvais, laikymąsi terminų ir t.t.), gali sulaukti neigiamų reakcijų, komentarų ir net įsivelti į tam tikras konfliktines situacijas su kolegomis“;</a:t>
            </a:r>
            <a:endParaRPr sz="1800">
              <a:solidFill>
                <a:schemeClr val="dk1"/>
              </a:solidFill>
              <a:latin typeface="Trebuchet MS"/>
              <a:ea typeface="Trebuchet MS"/>
              <a:cs typeface="Trebuchet MS"/>
              <a:sym typeface="Trebuchet MS"/>
            </a:endParaRPr>
          </a:p>
        </p:txBody>
      </p:sp>
      <p:sp>
        <p:nvSpPr>
          <p:cNvPr id="284" name="Google Shape;284;g1ec6c6f8005_0_34"/>
          <p:cNvSpPr/>
          <p:nvPr/>
        </p:nvSpPr>
        <p:spPr>
          <a:xfrm>
            <a:off x="336375" y="3039125"/>
            <a:ext cx="5292300" cy="2766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lt-LT" sz="1800">
                <a:solidFill>
                  <a:schemeClr val="dk1"/>
                </a:solidFill>
                <a:latin typeface="Trebuchet MS"/>
                <a:ea typeface="Trebuchet MS"/>
                <a:cs typeface="Trebuchet MS"/>
                <a:sym typeface="Trebuchet MS"/>
              </a:rPr>
              <a:t>„pasitaiko ir taip, kad jei vyresni kolegos pajunta, kad jaunas pedagogas stengiasi viską atlikti tinkamai pagal savo vertybes, ,,perleidžia“ savo atsakomybes ar užduotis jam/jai ir pasako ,,na tai tu ten padarysi už mus, tu ten geriau žinai“, o jaunas žmogus kartais tikrai sunkiai pasako ,,ne“ “;</a:t>
            </a:r>
            <a:endParaRPr sz="1800">
              <a:solidFill>
                <a:schemeClr val="dk1"/>
              </a:solidFill>
              <a:latin typeface="Trebuchet MS"/>
              <a:ea typeface="Trebuchet MS"/>
              <a:cs typeface="Trebuchet MS"/>
              <a:sym typeface="Trebuchet MS"/>
            </a:endParaRPr>
          </a:p>
          <a:p>
            <a:pPr marL="0" lvl="0" indent="0" algn="ctr" rtl="0">
              <a:spcBef>
                <a:spcPts val="0"/>
              </a:spcBef>
              <a:spcAft>
                <a:spcPts val="0"/>
              </a:spcAft>
              <a:buNone/>
            </a:pPr>
            <a:endParaRPr>
              <a:latin typeface="Trebuchet MS"/>
              <a:ea typeface="Trebuchet MS"/>
              <a:cs typeface="Trebuchet MS"/>
              <a:sym typeface="Trebuchet MS"/>
            </a:endParaRPr>
          </a:p>
        </p:txBody>
      </p:sp>
      <p:sp>
        <p:nvSpPr>
          <p:cNvPr id="285" name="Google Shape;285;g1ec6c6f8005_0_34"/>
          <p:cNvSpPr/>
          <p:nvPr/>
        </p:nvSpPr>
        <p:spPr>
          <a:xfrm>
            <a:off x="5135525" y="5268925"/>
            <a:ext cx="4436700" cy="1392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lt-LT" sz="1800">
                <a:solidFill>
                  <a:schemeClr val="dk1"/>
                </a:solidFill>
                <a:latin typeface="Trebuchet MS"/>
                <a:ea typeface="Trebuchet MS"/>
                <a:cs typeface="Trebuchet MS"/>
                <a:sym typeface="Trebuchet MS"/>
              </a:rPr>
              <a:t>„ ...jau tos frazės: „Ta tai jauna, nesupras“ jau manęs ir nebestebina“;</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187d2489e_2_4"/>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lt-LT" b="1"/>
              <a:t>Klausimai</a:t>
            </a:r>
            <a:endParaRPr b="1"/>
          </a:p>
        </p:txBody>
      </p:sp>
      <p:sp>
        <p:nvSpPr>
          <p:cNvPr id="292" name="Google Shape;292;g2a187d2489e_2_4"/>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93" name="Google Shape;293;g2a187d2489e_2_4"/>
          <p:cNvPicPr preferRelativeResize="0"/>
          <p:nvPr/>
        </p:nvPicPr>
        <p:blipFill>
          <a:blip r:embed="rId3">
            <a:alphaModFix/>
          </a:blip>
          <a:stretch>
            <a:fillRect/>
          </a:stretch>
        </p:blipFill>
        <p:spPr>
          <a:xfrm>
            <a:off x="677325" y="1629500"/>
            <a:ext cx="8970775" cy="454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a2325d847a_0_7"/>
          <p:cNvSpPr txBox="1">
            <a:spLocks noGrp="1"/>
          </p:cNvSpPr>
          <p:nvPr>
            <p:ph type="body" idx="1"/>
          </p:nvPr>
        </p:nvSpPr>
        <p:spPr>
          <a:xfrm>
            <a:off x="677325" y="480655"/>
            <a:ext cx="8596800" cy="55608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Clr>
                <a:schemeClr val="dk1"/>
              </a:buClr>
              <a:buSzPts val="1100"/>
              <a:buFont typeface="Arial"/>
              <a:buNone/>
            </a:pPr>
            <a:r>
              <a:rPr lang="lt-LT" sz="2050">
                <a:solidFill>
                  <a:srgbClr val="050505"/>
                </a:solidFill>
                <a:highlight>
                  <a:srgbClr val="F0F2F5"/>
                </a:highlight>
                <a:latin typeface="Times New Roman"/>
                <a:ea typeface="Times New Roman"/>
                <a:cs typeface="Times New Roman"/>
                <a:sym typeface="Times New Roman"/>
              </a:rPr>
              <a:t>Tu esi Kalėdos-kai žmonių abejingume sugebi pažadinti gerumą .</a:t>
            </a:r>
            <a:endParaRPr sz="2050">
              <a:solidFill>
                <a:srgbClr val="050505"/>
              </a:solidFill>
              <a:highlight>
                <a:srgbClr val="F0F2F5"/>
              </a:highlight>
              <a:latin typeface="Times New Roman"/>
              <a:ea typeface="Times New Roman"/>
              <a:cs typeface="Times New Roman"/>
              <a:sym typeface="Times New Roman"/>
            </a:endParaRPr>
          </a:p>
          <a:p>
            <a:pPr marL="0" lvl="0" indent="0" algn="ctr" rtl="0">
              <a:spcBef>
                <a:spcPts val="1000"/>
              </a:spcBef>
              <a:spcAft>
                <a:spcPts val="0"/>
              </a:spcAft>
              <a:buClr>
                <a:schemeClr val="dk1"/>
              </a:buClr>
              <a:buSzPts val="1100"/>
              <a:buFont typeface="Arial"/>
              <a:buNone/>
            </a:pPr>
            <a:r>
              <a:rPr lang="lt-LT" sz="2050">
                <a:solidFill>
                  <a:srgbClr val="050505"/>
                </a:solidFill>
                <a:highlight>
                  <a:srgbClr val="F0F2F5"/>
                </a:highlight>
                <a:latin typeface="Times New Roman"/>
                <a:ea typeface="Times New Roman"/>
                <a:cs typeface="Times New Roman"/>
                <a:sym typeface="Times New Roman"/>
              </a:rPr>
              <a:t>Adventas-tai metas pabusti, atsimerkti ir pamatyti šalia esančius žmones.</a:t>
            </a:r>
            <a:endParaRPr sz="2050">
              <a:solidFill>
                <a:srgbClr val="050505"/>
              </a:solidFill>
              <a:highlight>
                <a:srgbClr val="F0F2F5"/>
              </a:highlight>
              <a:latin typeface="Times New Roman"/>
              <a:ea typeface="Times New Roman"/>
              <a:cs typeface="Times New Roman"/>
              <a:sym typeface="Times New Roman"/>
            </a:endParaRPr>
          </a:p>
          <a:p>
            <a:pPr marL="0" lvl="0" indent="0" algn="ctr" rtl="0">
              <a:spcBef>
                <a:spcPts val="1000"/>
              </a:spcBef>
              <a:spcAft>
                <a:spcPts val="0"/>
              </a:spcAft>
              <a:buClr>
                <a:schemeClr val="dk1"/>
              </a:buClr>
              <a:buSzPts val="1100"/>
              <a:buFont typeface="Arial"/>
              <a:buNone/>
            </a:pPr>
            <a:r>
              <a:rPr lang="lt-LT" sz="2050">
                <a:solidFill>
                  <a:srgbClr val="050505"/>
                </a:solidFill>
                <a:highlight>
                  <a:srgbClr val="F0F2F5"/>
                </a:highlight>
                <a:latin typeface="Times New Roman"/>
                <a:ea typeface="Times New Roman"/>
                <a:cs typeface="Times New Roman"/>
                <a:sym typeface="Times New Roman"/>
              </a:rPr>
              <a:t>Adventas yra atleidimas, atsiprašymas, dėkojimas ir meilė. </a:t>
            </a:r>
            <a:endParaRPr sz="2050">
              <a:solidFill>
                <a:srgbClr val="050505"/>
              </a:solidFill>
              <a:highlight>
                <a:srgbClr val="F0F2F5"/>
              </a:highlight>
              <a:latin typeface="Times New Roman"/>
              <a:ea typeface="Times New Roman"/>
              <a:cs typeface="Times New Roman"/>
              <a:sym typeface="Times New Roman"/>
            </a:endParaRPr>
          </a:p>
          <a:p>
            <a:pPr marL="0" lvl="0" indent="0" algn="r" rtl="0">
              <a:spcBef>
                <a:spcPts val="1000"/>
              </a:spcBef>
              <a:spcAft>
                <a:spcPts val="0"/>
              </a:spcAft>
              <a:buClr>
                <a:schemeClr val="dk1"/>
              </a:buClr>
              <a:buSzPts val="1100"/>
              <a:buFont typeface="Arial"/>
              <a:buNone/>
            </a:pPr>
            <a:r>
              <a:rPr lang="lt-LT" sz="2050">
                <a:solidFill>
                  <a:srgbClr val="050505"/>
                </a:solidFill>
                <a:highlight>
                  <a:srgbClr val="F0F2F5"/>
                </a:highlight>
                <a:latin typeface="Times New Roman"/>
                <a:ea typeface="Times New Roman"/>
                <a:cs typeface="Times New Roman"/>
                <a:sym typeface="Times New Roman"/>
              </a:rPr>
              <a:t>Benas Lyris</a:t>
            </a:r>
            <a:endParaRPr sz="2050">
              <a:solidFill>
                <a:srgbClr val="050505"/>
              </a:solidFill>
              <a:highlight>
                <a:srgbClr val="F0F2F5"/>
              </a:highlight>
              <a:latin typeface="Times New Roman"/>
              <a:ea typeface="Times New Roman"/>
              <a:cs typeface="Times New Roman"/>
              <a:sym typeface="Times New Roman"/>
            </a:endParaRPr>
          </a:p>
          <a:p>
            <a:pPr marL="0" lvl="0" indent="0" algn="ctr" rtl="0">
              <a:spcBef>
                <a:spcPts val="1000"/>
              </a:spcBef>
              <a:spcAft>
                <a:spcPts val="0"/>
              </a:spcAft>
              <a:buNone/>
            </a:pPr>
            <a:endParaRPr sz="2700">
              <a:latin typeface="Times New Roman"/>
              <a:ea typeface="Times New Roman"/>
              <a:cs typeface="Times New Roman"/>
              <a:sym typeface="Times New Roman"/>
            </a:endParaRPr>
          </a:p>
        </p:txBody>
      </p:sp>
      <p:pic>
        <p:nvPicPr>
          <p:cNvPr id="300" name="Google Shape;300;g2a2325d847a_0_7"/>
          <p:cNvPicPr preferRelativeResize="0"/>
          <p:nvPr/>
        </p:nvPicPr>
        <p:blipFill>
          <a:blip r:embed="rId3">
            <a:alphaModFix/>
          </a:blip>
          <a:stretch>
            <a:fillRect/>
          </a:stretch>
        </p:blipFill>
        <p:spPr>
          <a:xfrm>
            <a:off x="3187963" y="1992950"/>
            <a:ext cx="3575525" cy="4536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1547446" y="246185"/>
            <a:ext cx="8909538" cy="8704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lt-LT" b="1"/>
              <a:t>KAS MES?</a:t>
            </a:r>
            <a:endParaRPr b="1"/>
          </a:p>
        </p:txBody>
      </p:sp>
      <p:sp>
        <p:nvSpPr>
          <p:cNvPr id="176" name="Google Shape;176;p2"/>
          <p:cNvSpPr txBox="1">
            <a:spLocks noGrp="1"/>
          </p:cNvSpPr>
          <p:nvPr>
            <p:ph type="body" idx="1"/>
          </p:nvPr>
        </p:nvSpPr>
        <p:spPr>
          <a:xfrm>
            <a:off x="669235" y="1484243"/>
            <a:ext cx="10684565" cy="496294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2240"/>
              <a:buNone/>
            </a:pPr>
            <a:r>
              <a:rPr lang="lt-LT" sz="2800" b="1">
                <a:latin typeface="Times New Roman"/>
                <a:ea typeface="Times New Roman"/>
                <a:cs typeface="Times New Roman"/>
                <a:sym typeface="Times New Roman"/>
              </a:rPr>
              <a:t>DAIVA MAROZIENĖ</a:t>
            </a:r>
            <a:r>
              <a:rPr lang="lt-LT" sz="2800">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0" lvl="0" indent="0" algn="just" rtl="0">
              <a:spcBef>
                <a:spcPts val="1000"/>
              </a:spcBef>
              <a:spcAft>
                <a:spcPts val="0"/>
              </a:spcAft>
              <a:buSzPts val="2240"/>
              <a:buNone/>
            </a:pPr>
            <a:r>
              <a:rPr lang="lt-LT" sz="2800">
                <a:latin typeface="Times New Roman"/>
                <a:ea typeface="Times New Roman"/>
                <a:cs typeface="Times New Roman"/>
                <a:sym typeface="Times New Roman"/>
              </a:rPr>
              <a:t>Klaipėdos Simono Dacho progimnazijos direktorė</a:t>
            </a:r>
            <a:endParaRPr>
              <a:latin typeface="Times New Roman"/>
              <a:ea typeface="Times New Roman"/>
              <a:cs typeface="Times New Roman"/>
              <a:sym typeface="Times New Roman"/>
            </a:endParaRPr>
          </a:p>
          <a:p>
            <a:pPr marL="0" lvl="0" indent="0" algn="just" rtl="0">
              <a:spcBef>
                <a:spcPts val="1000"/>
              </a:spcBef>
              <a:spcAft>
                <a:spcPts val="0"/>
              </a:spcAft>
              <a:buSzPts val="2240"/>
              <a:buNone/>
            </a:pPr>
            <a:r>
              <a:rPr lang="lt-LT" sz="2800">
                <a:latin typeface="Times New Roman"/>
                <a:ea typeface="Times New Roman"/>
                <a:cs typeface="Times New Roman"/>
                <a:sym typeface="Times New Roman"/>
              </a:rPr>
              <a:t>ir </a:t>
            </a:r>
            <a:endParaRPr>
              <a:latin typeface="Times New Roman"/>
              <a:ea typeface="Times New Roman"/>
              <a:cs typeface="Times New Roman"/>
              <a:sym typeface="Times New Roman"/>
            </a:endParaRPr>
          </a:p>
          <a:p>
            <a:pPr marL="0" lvl="0" indent="0" algn="just" rtl="0">
              <a:spcBef>
                <a:spcPts val="1000"/>
              </a:spcBef>
              <a:spcAft>
                <a:spcPts val="0"/>
              </a:spcAft>
              <a:buSzPts val="2240"/>
              <a:buNone/>
            </a:pPr>
            <a:r>
              <a:rPr lang="lt-LT" sz="2800" b="1">
                <a:latin typeface="Times New Roman"/>
                <a:ea typeface="Times New Roman"/>
                <a:cs typeface="Times New Roman"/>
                <a:sym typeface="Times New Roman"/>
              </a:rPr>
              <a:t>JOLITA ANDRIJAUSKIENĖ</a:t>
            </a:r>
            <a:r>
              <a:rPr lang="lt-LT" sz="2800">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0" lvl="0" indent="0" algn="just" rtl="0">
              <a:spcBef>
                <a:spcPts val="1000"/>
              </a:spcBef>
              <a:spcAft>
                <a:spcPts val="0"/>
              </a:spcAft>
              <a:buSzPts val="2240"/>
              <a:buNone/>
            </a:pPr>
            <a:r>
              <a:rPr lang="lt-LT" sz="2800">
                <a:latin typeface="Times New Roman"/>
                <a:ea typeface="Times New Roman"/>
                <a:cs typeface="Times New Roman"/>
                <a:sym typeface="Times New Roman"/>
              </a:rPr>
              <a:t> Klaipėdos Hermano Zudermano gimnazijos direktorė</a:t>
            </a:r>
            <a:endParaRPr>
              <a:latin typeface="Times New Roman"/>
              <a:ea typeface="Times New Roman"/>
              <a:cs typeface="Times New Roman"/>
              <a:sym typeface="Times New Roman"/>
            </a:endParaRPr>
          </a:p>
          <a:p>
            <a:pPr marL="342900" lvl="0" indent="-251459" algn="just" rtl="0">
              <a:spcBef>
                <a:spcPts val="1000"/>
              </a:spcBef>
              <a:spcAft>
                <a:spcPts val="0"/>
              </a:spcAft>
              <a:buSzPts val="1440"/>
              <a:buNone/>
            </a:pPr>
            <a:endParaRPr>
              <a:latin typeface="Times New Roman"/>
              <a:ea typeface="Times New Roman"/>
              <a:cs typeface="Times New Roman"/>
              <a:sym typeface="Times New Roman"/>
            </a:endParaRPr>
          </a:p>
          <a:p>
            <a:pPr marL="342900" lvl="0" indent="-251459" algn="just" rtl="0">
              <a:spcBef>
                <a:spcPts val="1000"/>
              </a:spcBef>
              <a:spcAft>
                <a:spcPts val="0"/>
              </a:spcAft>
              <a:buSzPts val="1440"/>
              <a:buNone/>
            </a:pPr>
            <a:endParaRPr/>
          </a:p>
          <a:p>
            <a:pPr marL="0" lvl="0" indent="0" algn="just" rtl="0">
              <a:spcBef>
                <a:spcPts val="1000"/>
              </a:spcBef>
              <a:spcAft>
                <a:spcPts val="0"/>
              </a:spcAft>
              <a:buSzPts val="1440"/>
              <a:buNone/>
            </a:pPr>
            <a:r>
              <a:rPr lang="lt-LT"/>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483576" y="140678"/>
            <a:ext cx="10964009" cy="111662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200"/>
              <a:buFont typeface="Trebuchet MS"/>
              <a:buNone/>
            </a:pPr>
            <a:r>
              <a:rPr lang="lt-LT" sz="3200" b="1"/>
              <a:t>MOKYTOJŲ PAIEŠKA. PRIĖMIMAS</a:t>
            </a:r>
            <a:endParaRPr sz="3200" b="1"/>
          </a:p>
        </p:txBody>
      </p:sp>
      <p:sp>
        <p:nvSpPr>
          <p:cNvPr id="182" name="Google Shape;182;p3"/>
          <p:cNvSpPr txBox="1">
            <a:spLocks noGrp="1"/>
          </p:cNvSpPr>
          <p:nvPr>
            <p:ph type="body" idx="1"/>
          </p:nvPr>
        </p:nvSpPr>
        <p:spPr>
          <a:xfrm>
            <a:off x="167054" y="1450730"/>
            <a:ext cx="11825653" cy="472623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440"/>
              <a:buFont typeface="Times New Roman"/>
              <a:buChar char="►"/>
            </a:pPr>
            <a:r>
              <a:rPr lang="lt-LT" b="1" i="1">
                <a:latin typeface="Times New Roman"/>
                <a:ea typeface="Times New Roman"/>
                <a:cs typeface="Times New Roman"/>
                <a:sym typeface="Times New Roman"/>
              </a:rPr>
              <a:t>PAIEŠKOS KELIAI</a:t>
            </a:r>
            <a:endParaRPr b="1">
              <a:latin typeface="Times New Roman"/>
              <a:ea typeface="Times New Roman"/>
              <a:cs typeface="Times New Roman"/>
              <a:sym typeface="Times New Roman"/>
            </a:endParaRPr>
          </a:p>
          <a:p>
            <a:pPr marL="342900" lvl="0" indent="-342900" algn="just" rtl="0">
              <a:spcBef>
                <a:spcPts val="1000"/>
              </a:spcBef>
              <a:spcAft>
                <a:spcPts val="0"/>
              </a:spcAft>
              <a:buSzPts val="1440"/>
              <a:buFont typeface="Times New Roman"/>
              <a:buChar char="►"/>
            </a:pPr>
            <a:r>
              <a:rPr lang="lt-LT" b="1" i="1">
                <a:latin typeface="Times New Roman"/>
                <a:ea typeface="Times New Roman"/>
                <a:cs typeface="Times New Roman"/>
                <a:sym typeface="Times New Roman"/>
              </a:rPr>
              <a:t>„VILIOJIMAS“ , KĄ SIŪLOME?</a:t>
            </a:r>
            <a:endParaRPr b="1">
              <a:latin typeface="Times New Roman"/>
              <a:ea typeface="Times New Roman"/>
              <a:cs typeface="Times New Roman"/>
              <a:sym typeface="Times New Roman"/>
            </a:endParaRPr>
          </a:p>
          <a:p>
            <a:pPr marL="0" lvl="0" indent="0" algn="just" rtl="0">
              <a:spcBef>
                <a:spcPts val="1000"/>
              </a:spcBef>
              <a:spcAft>
                <a:spcPts val="0"/>
              </a:spcAft>
              <a:buSzPts val="1440"/>
              <a:buNone/>
            </a:pPr>
            <a:endParaRPr b="1" i="1">
              <a:latin typeface="Times New Roman"/>
              <a:ea typeface="Times New Roman"/>
              <a:cs typeface="Times New Roman"/>
              <a:sym typeface="Times New Roman"/>
            </a:endParaRPr>
          </a:p>
          <a:p>
            <a:pPr marL="342900" lvl="0" indent="-251459" algn="just" rtl="0">
              <a:spcBef>
                <a:spcPts val="1000"/>
              </a:spcBef>
              <a:spcAft>
                <a:spcPts val="0"/>
              </a:spcAft>
              <a:buSzPts val="1440"/>
              <a:buNone/>
            </a:pPr>
            <a:endParaRPr i="1"/>
          </a:p>
          <a:p>
            <a:pPr marL="342900" lvl="0" indent="-251459" algn="just" rtl="0">
              <a:spcBef>
                <a:spcPts val="1000"/>
              </a:spcBef>
              <a:spcAft>
                <a:spcPts val="0"/>
              </a:spcAft>
              <a:buSzPts val="1440"/>
              <a:buNone/>
            </a:pPr>
            <a:endParaRPr i="1"/>
          </a:p>
        </p:txBody>
      </p:sp>
      <p:pic>
        <p:nvPicPr>
          <p:cNvPr id="183" name="Google Shape;183;p3"/>
          <p:cNvPicPr preferRelativeResize="0"/>
          <p:nvPr/>
        </p:nvPicPr>
        <p:blipFill>
          <a:blip r:embed="rId3">
            <a:alphaModFix/>
          </a:blip>
          <a:stretch>
            <a:fillRect/>
          </a:stretch>
        </p:blipFill>
        <p:spPr>
          <a:xfrm>
            <a:off x="4786350" y="1664675"/>
            <a:ext cx="6760875" cy="4627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474785" y="365126"/>
            <a:ext cx="10879015" cy="68116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lt-LT" b="1"/>
              <a:t>MOTYVACIJA. PALAIKYMAS. PAGALBA</a:t>
            </a:r>
            <a:endParaRPr b="1"/>
          </a:p>
        </p:txBody>
      </p:sp>
      <p:sp>
        <p:nvSpPr>
          <p:cNvPr id="189" name="Google Shape;189;p4"/>
          <p:cNvSpPr txBox="1">
            <a:spLocks noGrp="1"/>
          </p:cNvSpPr>
          <p:nvPr>
            <p:ph type="body" idx="1"/>
          </p:nvPr>
        </p:nvSpPr>
        <p:spPr>
          <a:xfrm>
            <a:off x="158262" y="1143000"/>
            <a:ext cx="11676184" cy="5556738"/>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440"/>
              <a:buChar char="►"/>
            </a:pPr>
            <a:r>
              <a:rPr lang="lt-LT"/>
              <a:t>KAS LABIAUSIAI MOTYVUOJA JAUNĄ MOKYTOJĄ DIRBTI</a:t>
            </a:r>
            <a:endParaRPr/>
          </a:p>
          <a:p>
            <a:pPr marL="342900" lvl="0" indent="-342900" algn="just" rtl="0">
              <a:spcBef>
                <a:spcPts val="1000"/>
              </a:spcBef>
              <a:spcAft>
                <a:spcPts val="0"/>
              </a:spcAft>
              <a:buSzPts val="1440"/>
              <a:buChar char="►"/>
            </a:pPr>
            <a:r>
              <a:rPr lang="lt-LT"/>
              <a:t>MENTORYSTĖ</a:t>
            </a:r>
            <a:endParaRPr/>
          </a:p>
          <a:p>
            <a:pPr marL="342900" lvl="0" indent="-342900" algn="just" rtl="0">
              <a:spcBef>
                <a:spcPts val="1000"/>
              </a:spcBef>
              <a:spcAft>
                <a:spcPts val="0"/>
              </a:spcAft>
              <a:buSzPts val="1440"/>
              <a:buChar char="►"/>
            </a:pPr>
            <a:r>
              <a:rPr lang="lt-LT"/>
              <a:t>KOKIĄ PAGALBĄ AKCENTUOJA PATYS MOKYTOJAI</a:t>
            </a:r>
            <a:endParaRPr/>
          </a:p>
          <a:p>
            <a:pPr marL="342900" lvl="0" indent="-342900" algn="just" rtl="0">
              <a:spcBef>
                <a:spcPts val="1000"/>
              </a:spcBef>
              <a:spcAft>
                <a:spcPts val="0"/>
              </a:spcAft>
              <a:buSzPts val="1440"/>
              <a:buChar char="►"/>
            </a:pPr>
            <a:r>
              <a:rPr lang="lt-LT"/>
              <a:t>KOMUNIKACIJA IR INFORMACIJOS VIDUJE VALDYMAS</a:t>
            </a:r>
            <a:endParaRPr/>
          </a:p>
          <a:p>
            <a:pPr marL="0" lvl="0" indent="0" algn="just" rtl="0">
              <a:spcBef>
                <a:spcPts val="1000"/>
              </a:spcBef>
              <a:spcAft>
                <a:spcPts val="0"/>
              </a:spcAft>
              <a:buSzPts val="1440"/>
              <a:buNone/>
            </a:pPr>
            <a:endParaRPr/>
          </a:p>
          <a:p>
            <a:pPr marL="342900" lvl="0" indent="-251459" algn="just" rtl="0">
              <a:spcBef>
                <a:spcPts val="1000"/>
              </a:spcBef>
              <a:spcAft>
                <a:spcPts val="0"/>
              </a:spcAft>
              <a:buSzPts val="1440"/>
              <a:buNone/>
            </a:pPr>
            <a:endParaRPr/>
          </a:p>
        </p:txBody>
      </p:sp>
      <p:pic>
        <p:nvPicPr>
          <p:cNvPr id="190" name="Google Shape;190;p4"/>
          <p:cNvPicPr preferRelativeResize="0"/>
          <p:nvPr/>
        </p:nvPicPr>
        <p:blipFill>
          <a:blip r:embed="rId3">
            <a:alphaModFix/>
          </a:blip>
          <a:stretch>
            <a:fillRect/>
          </a:stretch>
        </p:blipFill>
        <p:spPr>
          <a:xfrm>
            <a:off x="5979142" y="1944217"/>
            <a:ext cx="5650150" cy="4524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a187d2489e_0_0"/>
          <p:cNvSpPr txBox="1">
            <a:spLocks noGrp="1"/>
          </p:cNvSpPr>
          <p:nvPr>
            <p:ph type="title"/>
          </p:nvPr>
        </p:nvSpPr>
        <p:spPr>
          <a:xfrm>
            <a:off x="677325" y="325675"/>
            <a:ext cx="8596800" cy="1604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lt-LT" b="1"/>
              <a:t>Kas motyvuoja dirbti?</a:t>
            </a:r>
            <a:endParaRPr b="1"/>
          </a:p>
        </p:txBody>
      </p:sp>
      <p:sp>
        <p:nvSpPr>
          <p:cNvPr id="197" name="Google Shape;197;g2a187d2489e_0_0"/>
          <p:cNvSpPr txBox="1">
            <a:spLocks noGrp="1"/>
          </p:cNvSpPr>
          <p:nvPr>
            <p:ph type="body" idx="1"/>
          </p:nvPr>
        </p:nvSpPr>
        <p:spPr>
          <a:xfrm>
            <a:off x="677325" y="1175300"/>
            <a:ext cx="11089800" cy="5409300"/>
          </a:xfrm>
          <a:prstGeom prst="rect">
            <a:avLst/>
          </a:prstGeom>
          <a:solidFill>
            <a:schemeClr val="lt1"/>
          </a:solidFill>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98" name="Google Shape;198;g2a187d2489e_0_0"/>
          <p:cNvSpPr txBox="1"/>
          <p:nvPr/>
        </p:nvSpPr>
        <p:spPr>
          <a:xfrm>
            <a:off x="1033675" y="1175300"/>
            <a:ext cx="3653400" cy="18552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600" b="1">
                <a:solidFill>
                  <a:srgbClr val="222222"/>
                </a:solidFill>
                <a:highlight>
                  <a:srgbClr val="FFFFFF"/>
                </a:highlight>
                <a:latin typeface="Times New Roman"/>
                <a:ea typeface="Times New Roman"/>
                <a:cs typeface="Times New Roman"/>
                <a:sym typeface="Times New Roman"/>
              </a:rPr>
              <a:t>Įdomus darbas su mokiniais, ryšio su jais kūrimas, jų mintys, idėjos ir kūryba. Galimybės ir laisvė kurti savo dėstomų programų turinį; iššūkiai ir paskatinimas pačiai mokytis bei kurti naujus dalykus</a:t>
            </a:r>
            <a:endParaRPr sz="2200" b="1">
              <a:solidFill>
                <a:srgbClr val="3F3F3F"/>
              </a:solidFill>
              <a:latin typeface="Times New Roman"/>
              <a:ea typeface="Times New Roman"/>
              <a:cs typeface="Times New Roman"/>
              <a:sym typeface="Times New Roman"/>
            </a:endParaRPr>
          </a:p>
        </p:txBody>
      </p:sp>
      <p:sp>
        <p:nvSpPr>
          <p:cNvPr id="199" name="Google Shape;199;g2a187d2489e_0_0"/>
          <p:cNvSpPr txBox="1"/>
          <p:nvPr/>
        </p:nvSpPr>
        <p:spPr>
          <a:xfrm>
            <a:off x="5649950" y="174325"/>
            <a:ext cx="3766500" cy="8586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lt-LT" sz="1700" b="1">
                <a:solidFill>
                  <a:srgbClr val="222222"/>
                </a:solidFill>
                <a:highlight>
                  <a:srgbClr val="FFFFFF"/>
                </a:highlight>
                <a:latin typeface="Times New Roman"/>
                <a:ea typeface="Times New Roman"/>
                <a:cs typeface="Times New Roman"/>
                <a:sym typeface="Times New Roman"/>
              </a:rPr>
              <a:t>Administracijos ir kolegų palaikymas, šiltas ryšys, pasitikėjimas vieni kitų kompetencijomis.</a:t>
            </a:r>
            <a:r>
              <a:rPr lang="lt-LT" sz="1700">
                <a:solidFill>
                  <a:srgbClr val="222222"/>
                </a:solidFill>
                <a:highlight>
                  <a:srgbClr val="FFFFFF"/>
                </a:highlight>
                <a:latin typeface="Times New Roman"/>
                <a:ea typeface="Times New Roman"/>
                <a:cs typeface="Times New Roman"/>
                <a:sym typeface="Times New Roman"/>
              </a:rPr>
              <a:t> </a:t>
            </a:r>
            <a:endParaRPr sz="2300">
              <a:solidFill>
                <a:srgbClr val="3F3F3F"/>
              </a:solidFill>
              <a:latin typeface="Times New Roman"/>
              <a:ea typeface="Times New Roman"/>
              <a:cs typeface="Times New Roman"/>
              <a:sym typeface="Times New Roman"/>
            </a:endParaRPr>
          </a:p>
        </p:txBody>
      </p:sp>
      <p:sp>
        <p:nvSpPr>
          <p:cNvPr id="200" name="Google Shape;200;g2a187d2489e_0_0"/>
          <p:cNvSpPr txBox="1"/>
          <p:nvPr/>
        </p:nvSpPr>
        <p:spPr>
          <a:xfrm>
            <a:off x="5139875" y="1359375"/>
            <a:ext cx="1656900" cy="11895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b="1">
                <a:solidFill>
                  <a:srgbClr val="222222"/>
                </a:solidFill>
                <a:highlight>
                  <a:srgbClr val="FFFFFF"/>
                </a:highlight>
                <a:latin typeface="Times New Roman"/>
                <a:ea typeface="Times New Roman"/>
                <a:cs typeface="Times New Roman"/>
                <a:sym typeface="Times New Roman"/>
              </a:rPr>
              <a:t>Vadovo palaikymas ir tikėjimas net tada, kai pats savimi suabejoji.</a:t>
            </a:r>
            <a:endParaRPr sz="2000" b="1">
              <a:solidFill>
                <a:srgbClr val="3F3F3F"/>
              </a:solidFill>
              <a:latin typeface="Times New Roman"/>
              <a:ea typeface="Times New Roman"/>
              <a:cs typeface="Times New Roman"/>
              <a:sym typeface="Times New Roman"/>
            </a:endParaRPr>
          </a:p>
        </p:txBody>
      </p:sp>
      <p:sp>
        <p:nvSpPr>
          <p:cNvPr id="201" name="Google Shape;201;g2a187d2489e_0_0"/>
          <p:cNvSpPr txBox="1"/>
          <p:nvPr/>
        </p:nvSpPr>
        <p:spPr>
          <a:xfrm>
            <a:off x="920425" y="3337150"/>
            <a:ext cx="1741800" cy="1604700"/>
          </a:xfrm>
          <a:prstGeom prst="rect">
            <a:avLst/>
          </a:prstGeom>
          <a:solidFill>
            <a:srgbClr val="E6B8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600" b="1">
                <a:solidFill>
                  <a:srgbClr val="222222"/>
                </a:solidFill>
                <a:highlight>
                  <a:srgbClr val="FFFFFF"/>
                </a:highlight>
                <a:latin typeface="Times New Roman"/>
                <a:ea typeface="Times New Roman"/>
                <a:cs typeface="Times New Roman"/>
                <a:sym typeface="Times New Roman"/>
              </a:rPr>
              <a:t>Vaikų žibančios akys ir noras paskanauti</a:t>
            </a:r>
            <a:endParaRPr sz="2200" b="1">
              <a:solidFill>
                <a:srgbClr val="3F3F3F"/>
              </a:solidFill>
              <a:latin typeface="Times New Roman"/>
              <a:ea typeface="Times New Roman"/>
              <a:cs typeface="Times New Roman"/>
              <a:sym typeface="Times New Roman"/>
            </a:endParaRPr>
          </a:p>
          <a:p>
            <a:pPr marL="0" lvl="0" indent="0" algn="l" rtl="0">
              <a:spcBef>
                <a:spcPts val="0"/>
              </a:spcBef>
              <a:spcAft>
                <a:spcPts val="0"/>
              </a:spcAft>
              <a:buNone/>
            </a:pPr>
            <a:r>
              <a:rPr lang="lt-LT" sz="1600" b="1">
                <a:solidFill>
                  <a:srgbClr val="222222"/>
                </a:solidFill>
                <a:highlight>
                  <a:srgbClr val="FFFFFF"/>
                </a:highlight>
                <a:latin typeface="Times New Roman"/>
                <a:ea typeface="Times New Roman"/>
                <a:cs typeface="Times New Roman"/>
                <a:sym typeface="Times New Roman"/>
              </a:rPr>
              <a:t>realaus pasaulio.</a:t>
            </a:r>
            <a:endParaRPr sz="2200" b="1">
              <a:solidFill>
                <a:srgbClr val="3F3F3F"/>
              </a:solidFill>
              <a:latin typeface="Times New Roman"/>
              <a:ea typeface="Times New Roman"/>
              <a:cs typeface="Times New Roman"/>
              <a:sym typeface="Times New Roman"/>
            </a:endParaRPr>
          </a:p>
        </p:txBody>
      </p:sp>
      <p:sp>
        <p:nvSpPr>
          <p:cNvPr id="202" name="Google Shape;202;g2a187d2489e_0_0"/>
          <p:cNvSpPr txBox="1"/>
          <p:nvPr/>
        </p:nvSpPr>
        <p:spPr>
          <a:xfrm>
            <a:off x="4630400" y="3129625"/>
            <a:ext cx="1656900" cy="1604700"/>
          </a:xfrm>
          <a:prstGeom prst="rect">
            <a:avLst/>
          </a:prstGeom>
          <a:solidFill>
            <a:srgbClr val="00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500" b="1">
                <a:solidFill>
                  <a:srgbClr val="222222"/>
                </a:solidFill>
                <a:highlight>
                  <a:srgbClr val="FFFFFF"/>
                </a:highlight>
                <a:latin typeface="Times New Roman"/>
                <a:ea typeface="Times New Roman"/>
                <a:cs typeface="Times New Roman"/>
                <a:sym typeface="Times New Roman"/>
              </a:rPr>
              <a:t>Moderni infrastruktūra, geras mikroklimatas tarp kolegų ir administracijos</a:t>
            </a:r>
            <a:endParaRPr sz="2100" b="1">
              <a:solidFill>
                <a:srgbClr val="3F3F3F"/>
              </a:solidFill>
              <a:latin typeface="Times New Roman"/>
              <a:ea typeface="Times New Roman"/>
              <a:cs typeface="Times New Roman"/>
              <a:sym typeface="Times New Roman"/>
            </a:endParaRPr>
          </a:p>
        </p:txBody>
      </p:sp>
      <p:sp>
        <p:nvSpPr>
          <p:cNvPr id="203" name="Google Shape;203;g2a187d2489e_0_0"/>
          <p:cNvSpPr txBox="1"/>
          <p:nvPr/>
        </p:nvSpPr>
        <p:spPr>
          <a:xfrm>
            <a:off x="8453850" y="2832125"/>
            <a:ext cx="3072600" cy="1604700"/>
          </a:xfrm>
          <a:prstGeom prst="rect">
            <a:avLst/>
          </a:prstGeom>
          <a:solidFill>
            <a:srgbClr val="F1C23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b="1">
                <a:solidFill>
                  <a:srgbClr val="222222"/>
                </a:solidFill>
                <a:highlight>
                  <a:srgbClr val="FFFFFF"/>
                </a:highlight>
                <a:latin typeface="Times New Roman"/>
                <a:ea typeface="Times New Roman"/>
                <a:cs typeface="Times New Roman"/>
                <a:sym typeface="Times New Roman"/>
              </a:rPr>
              <a:t>Greitas problemų sprendimas.   Nėra daug popierizmo. Dauguma dokumentų suskaitmeninti, jau sudėlioti šablonai, tai labai padeda jaunam mokytojui. Mentoriaus pagalba.</a:t>
            </a:r>
            <a:endParaRPr sz="2000" b="1">
              <a:solidFill>
                <a:srgbClr val="3F3F3F"/>
              </a:solidFill>
              <a:latin typeface="Times New Roman"/>
              <a:ea typeface="Times New Roman"/>
              <a:cs typeface="Times New Roman"/>
              <a:sym typeface="Times New Roman"/>
            </a:endParaRPr>
          </a:p>
        </p:txBody>
      </p:sp>
      <p:sp>
        <p:nvSpPr>
          <p:cNvPr id="204" name="Google Shape;204;g2a187d2489e_0_0"/>
          <p:cNvSpPr txBox="1"/>
          <p:nvPr/>
        </p:nvSpPr>
        <p:spPr>
          <a:xfrm>
            <a:off x="1373550" y="5026900"/>
            <a:ext cx="1387800" cy="1477500"/>
          </a:xfrm>
          <a:prstGeom prst="rect">
            <a:avLst/>
          </a:prstGeom>
          <a:solidFill>
            <a:srgbClr val="F6B26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b="1">
                <a:solidFill>
                  <a:srgbClr val="222222"/>
                </a:solidFill>
                <a:highlight>
                  <a:srgbClr val="FFFFFF"/>
                </a:highlight>
                <a:latin typeface="Times New Roman"/>
                <a:ea typeface="Times New Roman"/>
                <a:cs typeface="Times New Roman"/>
                <a:sym typeface="Times New Roman"/>
              </a:rPr>
              <a:t>Labai gera, jauki ir šilta atmosfera. Draugiški kolegos, jų pagalba.</a:t>
            </a:r>
            <a:endParaRPr sz="2000" b="1">
              <a:solidFill>
                <a:srgbClr val="3F3F3F"/>
              </a:solidFill>
              <a:latin typeface="Times New Roman"/>
              <a:ea typeface="Times New Roman"/>
              <a:cs typeface="Times New Roman"/>
              <a:sym typeface="Times New Roman"/>
            </a:endParaRPr>
          </a:p>
        </p:txBody>
      </p:sp>
      <p:sp>
        <p:nvSpPr>
          <p:cNvPr id="205" name="Google Shape;205;g2a187d2489e_0_0"/>
          <p:cNvSpPr txBox="1"/>
          <p:nvPr/>
        </p:nvSpPr>
        <p:spPr>
          <a:xfrm>
            <a:off x="8000550" y="1262925"/>
            <a:ext cx="3242700" cy="13392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1500" b="1">
                <a:solidFill>
                  <a:srgbClr val="222222"/>
                </a:solidFill>
                <a:highlight>
                  <a:srgbClr val="FFFFFF"/>
                </a:highlight>
                <a:latin typeface="Times New Roman"/>
                <a:ea typeface="Times New Roman"/>
                <a:cs typeface="Times New Roman"/>
                <a:sym typeface="Times New Roman"/>
              </a:rPr>
              <a:t>Motyvuoja geri mokinių rezultatai, kai kiti pasidžiaugia mano mokiniais ir mano darbais, kai mokykla prisideda prie mano idėjų įgyvendinimo.</a:t>
            </a:r>
            <a:endParaRPr sz="2100" b="1">
              <a:solidFill>
                <a:srgbClr val="3F3F3F"/>
              </a:solidFill>
              <a:latin typeface="Times New Roman"/>
              <a:ea typeface="Times New Roman"/>
              <a:cs typeface="Times New Roman"/>
              <a:sym typeface="Times New Roman"/>
            </a:endParaRPr>
          </a:p>
        </p:txBody>
      </p:sp>
      <p:sp>
        <p:nvSpPr>
          <p:cNvPr id="206" name="Google Shape;206;g2a187d2489e_0_0"/>
          <p:cNvSpPr txBox="1"/>
          <p:nvPr/>
        </p:nvSpPr>
        <p:spPr>
          <a:xfrm>
            <a:off x="4255175" y="5117950"/>
            <a:ext cx="2131200" cy="1477500"/>
          </a:xfrm>
          <a:prstGeom prst="rect">
            <a:avLst/>
          </a:prstGeom>
          <a:solidFill>
            <a:srgbClr val="BF9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500" b="1">
                <a:solidFill>
                  <a:srgbClr val="222222"/>
                </a:solidFill>
                <a:highlight>
                  <a:srgbClr val="FFFFFF"/>
                </a:highlight>
                <a:latin typeface="Times New Roman"/>
                <a:ea typeface="Times New Roman"/>
                <a:cs typeface="Times New Roman"/>
                <a:sym typeface="Times New Roman"/>
              </a:rPr>
              <a:t>Gerai įrengtas kabinetas, planšetiniai kompiuteriai, kitos priemones ,reikalingas darbui</a:t>
            </a:r>
            <a:endParaRPr sz="2100" b="1">
              <a:solidFill>
                <a:srgbClr val="3F3F3F"/>
              </a:solidFill>
              <a:latin typeface="Times New Roman"/>
              <a:ea typeface="Times New Roman"/>
              <a:cs typeface="Times New Roman"/>
              <a:sym typeface="Times New Roman"/>
            </a:endParaRPr>
          </a:p>
        </p:txBody>
      </p:sp>
      <p:sp>
        <p:nvSpPr>
          <p:cNvPr id="207" name="Google Shape;207;g2a187d2489e_0_0"/>
          <p:cNvSpPr txBox="1"/>
          <p:nvPr/>
        </p:nvSpPr>
        <p:spPr>
          <a:xfrm>
            <a:off x="8467725" y="4706275"/>
            <a:ext cx="2407200" cy="8301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600" b="1">
                <a:solidFill>
                  <a:srgbClr val="222222"/>
                </a:solidFill>
                <a:latin typeface="Times New Roman"/>
                <a:ea typeface="Times New Roman"/>
                <a:cs typeface="Times New Roman"/>
                <a:sym typeface="Times New Roman"/>
              </a:rPr>
              <a:t>Mokinių, tėvų grįžtamasis ryšys</a:t>
            </a:r>
            <a:endParaRPr sz="2200" b="1">
              <a:solidFill>
                <a:srgbClr val="3F3F3F"/>
              </a:solidFill>
              <a:latin typeface="Times New Roman"/>
              <a:ea typeface="Times New Roman"/>
              <a:cs typeface="Times New Roman"/>
              <a:sym typeface="Times New Roman"/>
            </a:endParaRPr>
          </a:p>
        </p:txBody>
      </p:sp>
      <p:sp>
        <p:nvSpPr>
          <p:cNvPr id="208" name="Google Shape;208;g2a187d2489e_0_0"/>
          <p:cNvSpPr txBox="1"/>
          <p:nvPr/>
        </p:nvSpPr>
        <p:spPr>
          <a:xfrm>
            <a:off x="6612850" y="2718775"/>
            <a:ext cx="1515300" cy="3101100"/>
          </a:xfrm>
          <a:prstGeom prst="rect">
            <a:avLst/>
          </a:prstGeom>
          <a:solidFill>
            <a:srgbClr val="E066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500" b="1">
                <a:solidFill>
                  <a:srgbClr val="222222"/>
                </a:solidFill>
                <a:highlight>
                  <a:srgbClr val="FFFFFF"/>
                </a:highlight>
                <a:latin typeface="Times New Roman"/>
                <a:ea typeface="Times New Roman"/>
                <a:cs typeface="Times New Roman"/>
                <a:sym typeface="Times New Roman"/>
              </a:rPr>
              <a:t>Palanki darbo atmosfera, asmeninė ūgtis, noras kasdien padaryti daugiau nei vakar, taip pat vaikų žingeidumas, administracijos visapusiška pagalba mokytojui</a:t>
            </a:r>
            <a:endParaRPr sz="2100" b="1">
              <a:solidFill>
                <a:srgbClr val="3F3F3F"/>
              </a:solidFill>
              <a:latin typeface="Times New Roman"/>
              <a:ea typeface="Times New Roman"/>
              <a:cs typeface="Times New Roman"/>
              <a:sym typeface="Times New Roman"/>
            </a:endParaRPr>
          </a:p>
        </p:txBody>
      </p:sp>
      <p:sp>
        <p:nvSpPr>
          <p:cNvPr id="209" name="Google Shape;209;g2a187d2489e_0_0"/>
          <p:cNvSpPr txBox="1"/>
          <p:nvPr/>
        </p:nvSpPr>
        <p:spPr>
          <a:xfrm>
            <a:off x="2938225" y="3085750"/>
            <a:ext cx="1515300" cy="2107500"/>
          </a:xfrm>
          <a:prstGeom prst="rect">
            <a:avLst/>
          </a:prstGeom>
          <a:solidFill>
            <a:srgbClr val="93C47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1600">
                <a:solidFill>
                  <a:srgbClr val="222222"/>
                </a:solidFill>
                <a:highlight>
                  <a:srgbClr val="FFFFFF"/>
                </a:highlight>
                <a:latin typeface="Times New Roman"/>
                <a:ea typeface="Times New Roman"/>
                <a:cs typeface="Times New Roman"/>
                <a:sym typeface="Times New Roman"/>
              </a:rPr>
              <a:t>P</a:t>
            </a:r>
            <a:r>
              <a:rPr lang="lt-LT" sz="1600" b="1">
                <a:solidFill>
                  <a:srgbClr val="222222"/>
                </a:solidFill>
                <a:highlight>
                  <a:srgbClr val="FFFFFF"/>
                </a:highlight>
                <a:latin typeface="Times New Roman"/>
                <a:ea typeface="Times New Roman"/>
                <a:cs typeface="Times New Roman"/>
                <a:sym typeface="Times New Roman"/>
              </a:rPr>
              <a:t>astebėjimas, įvertinimas, pasidžiaugimas  atliktomis veiklomis. Motyvuoja atlyginimas.</a:t>
            </a:r>
            <a:endParaRPr sz="2200" b="1">
              <a:solidFill>
                <a:srgbClr val="3F3F3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ec60559ef7_0_0"/>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16" name="Google Shape;216;g1ec60559ef7_0_0"/>
          <p:cNvSpPr/>
          <p:nvPr/>
        </p:nvSpPr>
        <p:spPr>
          <a:xfrm>
            <a:off x="257500" y="136300"/>
            <a:ext cx="5501475" cy="2348825"/>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lt-LT" sz="1800">
                <a:solidFill>
                  <a:srgbClr val="222222"/>
                </a:solidFill>
              </a:rPr>
              <a:t> “Esu be proto dėkinga Jums, visai administracijai už priėmimą, už labai nuoširdų bendravimą, už atsakinėjimus į kartais durnus klausimus, už supratimą ir palaikymą, kai atrodo, nieko nebesupranti, nebesuspėji, nebepadarai. Kai rankos svyra. Kiek įmanoma, aš Jumis džiaugiuosi visiems: ir artimiesiems, ir kitiems pedagogams (ne visur taip palaiko, kaip čia)</a:t>
            </a:r>
            <a:endParaRPr>
              <a:latin typeface="Trebuchet MS"/>
              <a:ea typeface="Trebuchet MS"/>
              <a:cs typeface="Trebuchet MS"/>
              <a:sym typeface="Trebuchet MS"/>
            </a:endParaRPr>
          </a:p>
        </p:txBody>
      </p:sp>
      <p:sp>
        <p:nvSpPr>
          <p:cNvPr id="217" name="Google Shape;217;g1ec60559ef7_0_0"/>
          <p:cNvSpPr/>
          <p:nvPr/>
        </p:nvSpPr>
        <p:spPr>
          <a:xfrm>
            <a:off x="5932975" y="136300"/>
            <a:ext cx="5501475" cy="2024300"/>
          </a:xfrm>
          <a:prstGeom prst="flowChartProcess">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lt-LT" sz="1800">
                <a:solidFill>
                  <a:schemeClr val="dk1"/>
                </a:solidFill>
              </a:rPr>
              <a:t>„ Net susidūrus su problemomis, savo profesijai aš vis tiek visada atsakau sau TAIP!, nes matau didžiulę prasmę savo darbe ir stengiuosi fokusuotis tik į pozityvius dalykus, kuriuos patiriu ir pasiekiu, o negatyvius priimti kaip pamoką, kuri mane tik sustiprina“</a:t>
            </a:r>
            <a:endParaRPr sz="1800">
              <a:solidFill>
                <a:schemeClr val="dk1"/>
              </a:solidFill>
            </a:endParaRPr>
          </a:p>
          <a:p>
            <a:pPr marL="0" lvl="0" indent="0" algn="ctr" rtl="0">
              <a:spcBef>
                <a:spcPts val="0"/>
              </a:spcBef>
              <a:spcAft>
                <a:spcPts val="0"/>
              </a:spcAft>
              <a:buNone/>
            </a:pPr>
            <a:endParaRPr>
              <a:latin typeface="Trebuchet MS"/>
              <a:ea typeface="Trebuchet MS"/>
              <a:cs typeface="Trebuchet MS"/>
              <a:sym typeface="Trebuchet MS"/>
            </a:endParaRPr>
          </a:p>
        </p:txBody>
      </p:sp>
      <p:sp>
        <p:nvSpPr>
          <p:cNvPr id="218" name="Google Shape;218;g1ec60559ef7_0_0"/>
          <p:cNvSpPr/>
          <p:nvPr/>
        </p:nvSpPr>
        <p:spPr>
          <a:xfrm>
            <a:off x="257500" y="2867000"/>
            <a:ext cx="2833675" cy="3880800"/>
          </a:xfrm>
          <a:prstGeom prst="flowChartProcess">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lt-LT" sz="1800">
                <a:solidFill>
                  <a:schemeClr val="dk1"/>
                </a:solidFill>
              </a:rPr>
              <a:t>Tikrai yra tų, kurie džiaugiasi, kad esu jauna. Sužinojus, kad gavau auklėjamąją klasę, gavau ir knygų. Mielai padeda, kai nesuprantu, kaip elgtis su sistema. Parodo pavyzdžių, kaip pildyti ir įvairias veiklas, duoda patarimų, kaip viską sistemintis“</a:t>
            </a:r>
            <a:endParaRPr sz="1800">
              <a:solidFill>
                <a:schemeClr val="dk1"/>
              </a:solidFill>
            </a:endParaRPr>
          </a:p>
          <a:p>
            <a:pPr marL="0" lvl="0" indent="0" algn="ctr" rtl="0">
              <a:spcBef>
                <a:spcPts val="0"/>
              </a:spcBef>
              <a:spcAft>
                <a:spcPts val="0"/>
              </a:spcAft>
              <a:buNone/>
            </a:pPr>
            <a:endParaRPr>
              <a:latin typeface="Trebuchet MS"/>
              <a:ea typeface="Trebuchet MS"/>
              <a:cs typeface="Trebuchet MS"/>
              <a:sym typeface="Trebuchet MS"/>
            </a:endParaRPr>
          </a:p>
        </p:txBody>
      </p:sp>
      <p:sp>
        <p:nvSpPr>
          <p:cNvPr id="219" name="Google Shape;219;g1ec60559ef7_0_0"/>
          <p:cNvSpPr/>
          <p:nvPr/>
        </p:nvSpPr>
        <p:spPr>
          <a:xfrm>
            <a:off x="3410150" y="2160600"/>
            <a:ext cx="8481900" cy="3160775"/>
          </a:xfrm>
          <a:prstGeom prst="flowChartProcess">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lt-LT" sz="1800">
                <a:solidFill>
                  <a:schemeClr val="dk1"/>
                </a:solidFill>
              </a:rPr>
              <a:t>„...nuostabu yra palaikymas ir patarimai, kurių sulaukiu iš gimnazijos administracijos. Tai padeda išgyventi ir įveikti visus aukščiau įvardintus sunkumus ir priverčia jaustis reikalingu ir naudingu bendruomenei. Administracijos pasitikėjimas ir palaikymas (o ne intensyvi kontrolė ir kritika) motyvuoja mane atlikti savo darbą dar geriau ir prisiimti už jį atsakomybę. Taip pat atėjusi visada galiu gauti puikių patarimų, pasiūlymų, pamokymų, konstruktyvios kritikos ar/ir atsakymų į man rūpimus profesinius klausimus. Visa tai laikau didžiule mūsų įstaigos vertybe. Taip pat palaikymo ir pagalbos tikrai galima sulaukti ir iš kitų gimnazijoje dirbančių kolegų (tai nepriklauso nuo darbo stažo, bet priklauso nuo žmogaus požiūrio ir vertybių)“</a:t>
            </a:r>
            <a:endParaRPr sz="1800">
              <a:solidFill>
                <a:schemeClr val="dk1"/>
              </a:solidFill>
            </a:endParaRPr>
          </a:p>
        </p:txBody>
      </p:sp>
      <p:sp>
        <p:nvSpPr>
          <p:cNvPr id="220" name="Google Shape;220;g1ec60559ef7_0_0"/>
          <p:cNvSpPr/>
          <p:nvPr/>
        </p:nvSpPr>
        <p:spPr>
          <a:xfrm>
            <a:off x="2815700" y="5384900"/>
            <a:ext cx="9076500" cy="1218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lt-LT" sz="1800">
                <a:solidFill>
                  <a:schemeClr val="dk1"/>
                </a:solidFill>
                <a:latin typeface="Trebuchet MS"/>
                <a:ea typeface="Trebuchet MS"/>
                <a:cs typeface="Trebuchet MS"/>
                <a:sym typeface="Trebuchet MS"/>
              </a:rPr>
              <a:t>„</a:t>
            </a:r>
            <a:r>
              <a:rPr lang="lt-LT" sz="1800">
                <a:solidFill>
                  <a:schemeClr val="dk1"/>
                </a:solidFill>
              </a:rPr>
              <a:t>Pozityviausias ir svarbiausias dalykas man – mokinių atsiliepimai apie mano pamokas, jų rezultatai, mūsų sukurtas ryšys, jų padėkos ir apsikabinimai, mūsų pokalbiai ir t. t. Tai motyvuoja mane labiausiai ir padeda įveikti visus kylančius iššūkius“</a:t>
            </a:r>
            <a:endParaRPr sz="1800">
              <a:solidFill>
                <a:schemeClr val="dk1"/>
              </a:solidFill>
            </a:endParaRPr>
          </a:p>
          <a:p>
            <a:pPr marL="0" lvl="0" indent="0" algn="ctr"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a187d2489e_0_43"/>
          <p:cNvSpPr txBox="1">
            <a:spLocks noGrp="1"/>
          </p:cNvSpPr>
          <p:nvPr>
            <p:ph type="title"/>
          </p:nvPr>
        </p:nvSpPr>
        <p:spPr>
          <a:xfrm>
            <a:off x="677325" y="325675"/>
            <a:ext cx="4137300" cy="7074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30555"/>
              <a:buFont typeface="Arial"/>
              <a:buNone/>
            </a:pPr>
            <a:r>
              <a:rPr lang="lt-LT" b="1"/>
              <a:t>Kviesčiau dirbti mokykloje dėl…</a:t>
            </a:r>
            <a:endParaRPr b="1"/>
          </a:p>
        </p:txBody>
      </p:sp>
      <p:sp>
        <p:nvSpPr>
          <p:cNvPr id="227" name="Google Shape;227;g2a187d2489e_0_43"/>
          <p:cNvSpPr txBox="1">
            <a:spLocks noGrp="1"/>
          </p:cNvSpPr>
          <p:nvPr>
            <p:ph type="body" idx="1"/>
          </p:nvPr>
        </p:nvSpPr>
        <p:spPr>
          <a:xfrm>
            <a:off x="620675" y="1564675"/>
            <a:ext cx="11089800" cy="5409300"/>
          </a:xfrm>
          <a:prstGeom prst="rect">
            <a:avLst/>
          </a:prstGeom>
          <a:solidFill>
            <a:schemeClr val="lt1"/>
          </a:solidFill>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28" name="Google Shape;228;g2a187d2489e_0_43"/>
          <p:cNvSpPr txBox="1"/>
          <p:nvPr/>
        </p:nvSpPr>
        <p:spPr>
          <a:xfrm>
            <a:off x="6598700" y="1132825"/>
            <a:ext cx="4276500" cy="14445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lt-LT" sz="1200">
                <a:solidFill>
                  <a:schemeClr val="dk1"/>
                </a:solidFill>
                <a:latin typeface="Times New Roman"/>
                <a:ea typeface="Times New Roman"/>
                <a:cs typeface="Times New Roman"/>
                <a:sym typeface="Times New Roman"/>
              </a:rPr>
              <a:t>·</a:t>
            </a:r>
            <a:r>
              <a:rPr lang="lt-LT" sz="700">
                <a:solidFill>
                  <a:schemeClr val="dk1"/>
                </a:solidFill>
                <a:latin typeface="Times New Roman"/>
                <a:ea typeface="Times New Roman"/>
                <a:cs typeface="Times New Roman"/>
                <a:sym typeface="Times New Roman"/>
              </a:rPr>
              <a:t>  	</a:t>
            </a:r>
            <a:r>
              <a:rPr lang="lt-LT" sz="2100" b="1">
                <a:solidFill>
                  <a:srgbClr val="222222"/>
                </a:solidFill>
                <a:highlight>
                  <a:srgbClr val="FFFFFF"/>
                </a:highlight>
                <a:latin typeface="Times New Roman"/>
                <a:ea typeface="Times New Roman"/>
                <a:cs typeface="Times New Roman"/>
                <a:sym typeface="Times New Roman"/>
              </a:rPr>
              <a:t>Dėl glaudžios mokyklos bendruomenės, paslaugumo, teigiamo bendradarbiavimo</a:t>
            </a:r>
            <a:endParaRPr sz="2100" b="1">
              <a:solidFill>
                <a:srgbClr val="222222"/>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600" b="1">
              <a:solidFill>
                <a:srgbClr val="222222"/>
              </a:solidFill>
              <a:highlight>
                <a:srgbClr val="FFFFFF"/>
              </a:highlight>
              <a:latin typeface="Times New Roman"/>
              <a:ea typeface="Times New Roman"/>
              <a:cs typeface="Times New Roman"/>
              <a:sym typeface="Times New Roman"/>
            </a:endParaRPr>
          </a:p>
        </p:txBody>
      </p:sp>
      <p:sp>
        <p:nvSpPr>
          <p:cNvPr id="229" name="Google Shape;229;g2a187d2489e_0_43"/>
          <p:cNvSpPr txBox="1"/>
          <p:nvPr/>
        </p:nvSpPr>
        <p:spPr>
          <a:xfrm>
            <a:off x="835450" y="1968275"/>
            <a:ext cx="2109900" cy="3653100"/>
          </a:xfrm>
          <a:prstGeom prst="rect">
            <a:avLst/>
          </a:prstGeom>
          <a:solidFill>
            <a:srgbClr val="E6B8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100" b="1">
                <a:solidFill>
                  <a:srgbClr val="222222"/>
                </a:solidFill>
                <a:highlight>
                  <a:srgbClr val="FFFFFF"/>
                </a:highlight>
                <a:latin typeface="Times New Roman"/>
                <a:ea typeface="Times New Roman"/>
                <a:cs typeface="Times New Roman"/>
                <a:sym typeface="Times New Roman"/>
              </a:rPr>
              <a:t>Dėl sąžiningumo  ir atsakomybės iš administracijos pusės, malonaus kolektyvo, suteikiamos pagalbos, šiuolaikinė s dokumentų pildymo tvarkos.</a:t>
            </a:r>
            <a:endParaRPr sz="3100" b="1">
              <a:solidFill>
                <a:srgbClr val="3F3F3F"/>
              </a:solidFill>
              <a:latin typeface="Times New Roman"/>
              <a:ea typeface="Times New Roman"/>
              <a:cs typeface="Times New Roman"/>
              <a:sym typeface="Times New Roman"/>
            </a:endParaRPr>
          </a:p>
        </p:txBody>
      </p:sp>
      <p:sp>
        <p:nvSpPr>
          <p:cNvPr id="230" name="Google Shape;230;g2a187d2489e_0_43"/>
          <p:cNvSpPr txBox="1"/>
          <p:nvPr/>
        </p:nvSpPr>
        <p:spPr>
          <a:xfrm>
            <a:off x="3331175" y="2237325"/>
            <a:ext cx="1656900" cy="1604700"/>
          </a:xfrm>
          <a:prstGeom prst="rect">
            <a:avLst/>
          </a:prstGeom>
          <a:solidFill>
            <a:srgbClr val="00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100" b="1">
                <a:solidFill>
                  <a:srgbClr val="222222"/>
                </a:solidFill>
                <a:highlight>
                  <a:srgbClr val="FFFFFF"/>
                </a:highlight>
                <a:latin typeface="Times New Roman"/>
                <a:ea typeface="Times New Roman"/>
                <a:cs typeface="Times New Roman"/>
                <a:sym typeface="Times New Roman"/>
              </a:rPr>
              <a:t>Dėl pozityvios darbo atmosferos </a:t>
            </a:r>
            <a:endParaRPr sz="3000" b="1">
              <a:solidFill>
                <a:srgbClr val="3F3F3F"/>
              </a:solidFill>
              <a:latin typeface="Times New Roman"/>
              <a:ea typeface="Times New Roman"/>
              <a:cs typeface="Times New Roman"/>
              <a:sym typeface="Times New Roman"/>
            </a:endParaRPr>
          </a:p>
        </p:txBody>
      </p:sp>
      <p:sp>
        <p:nvSpPr>
          <p:cNvPr id="231" name="Google Shape;231;g2a187d2489e_0_43"/>
          <p:cNvSpPr txBox="1"/>
          <p:nvPr/>
        </p:nvSpPr>
        <p:spPr>
          <a:xfrm>
            <a:off x="8453850" y="2832125"/>
            <a:ext cx="3072600" cy="3087000"/>
          </a:xfrm>
          <a:prstGeom prst="rect">
            <a:avLst/>
          </a:prstGeom>
          <a:solidFill>
            <a:srgbClr val="F1C23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100" b="1">
                <a:solidFill>
                  <a:srgbClr val="222222"/>
                </a:solidFill>
                <a:highlight>
                  <a:srgbClr val="FFFFFF"/>
                </a:highlight>
                <a:latin typeface="Times New Roman"/>
                <a:ea typeface="Times New Roman"/>
                <a:cs typeface="Times New Roman"/>
                <a:sym typeface="Times New Roman"/>
              </a:rPr>
              <a:t>Sudarytų reikiamų sąlygų geram darbo startui. </a:t>
            </a:r>
            <a:endParaRPr sz="2100" b="1">
              <a:solidFill>
                <a:srgbClr val="222222"/>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lt-LT" sz="2100" b="1">
                <a:solidFill>
                  <a:srgbClr val="222222"/>
                </a:solidFill>
                <a:highlight>
                  <a:srgbClr val="FFFFFF"/>
                </a:highlight>
                <a:latin typeface="Times New Roman"/>
                <a:ea typeface="Times New Roman"/>
                <a:cs typeface="Times New Roman"/>
                <a:sym typeface="Times New Roman"/>
              </a:rPr>
              <a:t>Esant kažkokioms problemoms nesame palikti vieni jų spręsti. Dėl tvirto užnugario, padrąsinimo.</a:t>
            </a:r>
            <a:endParaRPr sz="2900" b="1">
              <a:solidFill>
                <a:srgbClr val="3F3F3F"/>
              </a:solidFill>
              <a:latin typeface="Times New Roman"/>
              <a:ea typeface="Times New Roman"/>
              <a:cs typeface="Times New Roman"/>
              <a:sym typeface="Times New Roman"/>
            </a:endParaRPr>
          </a:p>
        </p:txBody>
      </p:sp>
      <p:sp>
        <p:nvSpPr>
          <p:cNvPr id="232" name="Google Shape;232;g2a187d2489e_0_43"/>
          <p:cNvSpPr txBox="1"/>
          <p:nvPr/>
        </p:nvSpPr>
        <p:spPr>
          <a:xfrm>
            <a:off x="5041300" y="2917025"/>
            <a:ext cx="3072600" cy="3539700"/>
          </a:xfrm>
          <a:prstGeom prst="rect">
            <a:avLst/>
          </a:prstGeom>
          <a:solidFill>
            <a:srgbClr val="BF9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000" b="1">
                <a:solidFill>
                  <a:srgbClr val="222222"/>
                </a:solidFill>
                <a:highlight>
                  <a:srgbClr val="FFFFFF"/>
                </a:highlight>
                <a:latin typeface="Times New Roman"/>
                <a:ea typeface="Times New Roman"/>
                <a:cs typeface="Times New Roman"/>
                <a:sym typeface="Times New Roman"/>
              </a:rPr>
              <a:t>Dėl paliktos laisvės kurti ir vykdyti inovatyvias ir progresyvias mokymo programas, dėl esančių galimybių tobulėti profesine prasme, daug atvertų galimybių kelti savo kvalifikaciją ir palaikymo įgyvendinant savo profesines idėjas.</a:t>
            </a:r>
            <a:endParaRPr sz="2900" b="1">
              <a:solidFill>
                <a:srgbClr val="3F3F3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a2325d847a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9" name="Google Shape;239;g2a2325d847a_0_0"/>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40" name="Google Shape;240;g2a2325d847a_0_0"/>
          <p:cNvPicPr preferRelativeResize="0"/>
          <p:nvPr/>
        </p:nvPicPr>
        <p:blipFill>
          <a:blip r:embed="rId3">
            <a:alphaModFix/>
          </a:blip>
          <a:stretch>
            <a:fillRect/>
          </a:stretch>
        </p:blipFill>
        <p:spPr>
          <a:xfrm>
            <a:off x="339975" y="386850"/>
            <a:ext cx="10914176" cy="6283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
          <p:cNvSpPr txBox="1">
            <a:spLocks noGrp="1"/>
          </p:cNvSpPr>
          <p:nvPr>
            <p:ph type="title"/>
          </p:nvPr>
        </p:nvSpPr>
        <p:spPr>
          <a:xfrm>
            <a:off x="518746" y="365125"/>
            <a:ext cx="10835054" cy="90096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lt-LT" b="1"/>
              <a:t>PROBLEMOS. TRIKDŽIAI. SITUACIJOS</a:t>
            </a:r>
            <a:endParaRPr b="1"/>
          </a:p>
        </p:txBody>
      </p:sp>
      <p:sp>
        <p:nvSpPr>
          <p:cNvPr id="246" name="Google Shape;246;p5"/>
          <p:cNvSpPr txBox="1">
            <a:spLocks noGrp="1"/>
          </p:cNvSpPr>
          <p:nvPr>
            <p:ph type="body" idx="1"/>
          </p:nvPr>
        </p:nvSpPr>
        <p:spPr>
          <a:xfrm>
            <a:off x="228600" y="1125426"/>
            <a:ext cx="11605800" cy="5504100"/>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440"/>
              <a:buFont typeface="Times New Roman"/>
              <a:buChar char="►"/>
            </a:pPr>
            <a:r>
              <a:rPr lang="lt-LT" b="1">
                <a:latin typeface="Times New Roman"/>
                <a:ea typeface="Times New Roman"/>
                <a:cs typeface="Times New Roman"/>
                <a:sym typeface="Times New Roman"/>
              </a:rPr>
              <a:t>Horizontalus mobingas</a:t>
            </a:r>
            <a:endParaRPr b="1">
              <a:latin typeface="Times New Roman"/>
              <a:ea typeface="Times New Roman"/>
              <a:cs typeface="Times New Roman"/>
              <a:sym typeface="Times New Roman"/>
            </a:endParaRPr>
          </a:p>
          <a:p>
            <a:pPr marL="342900" lvl="0" indent="-342900" algn="just" rtl="0">
              <a:spcBef>
                <a:spcPts val="1000"/>
              </a:spcBef>
              <a:spcAft>
                <a:spcPts val="0"/>
              </a:spcAft>
              <a:buSzPts val="1440"/>
              <a:buFont typeface="Times New Roman"/>
              <a:buChar char="►"/>
            </a:pPr>
            <a:r>
              <a:rPr lang="lt-LT" b="1">
                <a:latin typeface="Times New Roman"/>
                <a:ea typeface="Times New Roman"/>
                <a:cs typeface="Times New Roman"/>
                <a:sym typeface="Times New Roman"/>
              </a:rPr>
              <a:t>Bendravimas su tėvais</a:t>
            </a:r>
            <a:endParaRPr b="1">
              <a:latin typeface="Times New Roman"/>
              <a:ea typeface="Times New Roman"/>
              <a:cs typeface="Times New Roman"/>
              <a:sym typeface="Times New Roman"/>
            </a:endParaRPr>
          </a:p>
          <a:p>
            <a:pPr marL="342900" lvl="0" indent="-342900" algn="just" rtl="0">
              <a:spcBef>
                <a:spcPts val="1000"/>
              </a:spcBef>
              <a:spcAft>
                <a:spcPts val="0"/>
              </a:spcAft>
              <a:buSzPts val="1440"/>
              <a:buFont typeface="Times New Roman"/>
              <a:buChar char="►"/>
            </a:pPr>
            <a:r>
              <a:rPr lang="lt-LT" b="1">
                <a:latin typeface="Times New Roman"/>
                <a:ea typeface="Times New Roman"/>
                <a:cs typeface="Times New Roman"/>
                <a:sym typeface="Times New Roman"/>
              </a:rPr>
              <a:t>Kvalifikacija neatitinka šios dienos poreikių</a:t>
            </a:r>
            <a:endParaRPr b="1">
              <a:latin typeface="Times New Roman"/>
              <a:ea typeface="Times New Roman"/>
              <a:cs typeface="Times New Roman"/>
              <a:sym typeface="Times New Roman"/>
            </a:endParaRPr>
          </a:p>
          <a:p>
            <a:pPr marL="342900" lvl="0" indent="-342900" algn="just" rtl="0">
              <a:spcBef>
                <a:spcPts val="1000"/>
              </a:spcBef>
              <a:spcAft>
                <a:spcPts val="0"/>
              </a:spcAft>
              <a:buSzPts val="1440"/>
              <a:buFont typeface="Times New Roman"/>
              <a:buChar char="►"/>
            </a:pPr>
            <a:r>
              <a:rPr lang="lt-LT" b="1">
                <a:latin typeface="Times New Roman"/>
                <a:ea typeface="Times New Roman"/>
                <a:cs typeface="Times New Roman"/>
                <a:sym typeface="Times New Roman"/>
              </a:rPr>
              <a:t>Kaip mes, vadovai,  matome atėjusį dirbti jauną žmogų?</a:t>
            </a:r>
            <a:endParaRPr b="1">
              <a:latin typeface="Times New Roman"/>
              <a:ea typeface="Times New Roman"/>
              <a:cs typeface="Times New Roman"/>
              <a:sym typeface="Times New Roman"/>
            </a:endParaRPr>
          </a:p>
        </p:txBody>
      </p:sp>
      <p:pic>
        <p:nvPicPr>
          <p:cNvPr id="247" name="Google Shape;247;p5"/>
          <p:cNvPicPr preferRelativeResize="0"/>
          <p:nvPr/>
        </p:nvPicPr>
        <p:blipFill>
          <a:blip r:embed="rId3">
            <a:alphaModFix/>
          </a:blip>
          <a:stretch>
            <a:fillRect/>
          </a:stretch>
        </p:blipFill>
        <p:spPr>
          <a:xfrm>
            <a:off x="6330447" y="1447797"/>
            <a:ext cx="5181600" cy="5181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aunota">
  <a:themeElements>
    <a:clrScheme name="Briauno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1358</Words>
  <Application>Microsoft Macintosh PowerPoint</Application>
  <PresentationFormat>Widescreen</PresentationFormat>
  <Paragraphs>87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Noto Sans Symbols</vt:lpstr>
      <vt:lpstr>Times New Roman</vt:lpstr>
      <vt:lpstr>Trebuchet MS</vt:lpstr>
      <vt:lpstr>Briaunota</vt:lpstr>
      <vt:lpstr>Jauni mokytojai mokykloje:kas padeda ir kas trukdo profesiniam pasitenkinimui </vt:lpstr>
      <vt:lpstr>KAS MES?</vt:lpstr>
      <vt:lpstr>MOKYTOJŲ PAIEŠKA. PRIĖMIMAS</vt:lpstr>
      <vt:lpstr>MOTYVACIJA. PALAIKYMAS. PAGALBA</vt:lpstr>
      <vt:lpstr>Kas motyvuoja dirbti?</vt:lpstr>
      <vt:lpstr>PowerPoint Presentation</vt:lpstr>
      <vt:lpstr>Kviesčiau dirbti mokykloje dėl…</vt:lpstr>
      <vt:lpstr>PowerPoint Presentation</vt:lpstr>
      <vt:lpstr>PROBLEMOS. TRIKDŽIAI. SITUACIJOS</vt:lpstr>
      <vt:lpstr>Kas trukdo dirbti?</vt:lpstr>
      <vt:lpstr>PowerPoint Presentation</vt:lpstr>
      <vt:lpstr>PowerPoint Presentation</vt:lpstr>
      <vt:lpstr>Klausimai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Jauni mokytojai mokykloje:kas padeda ir kas trukdo profesiniam pasitenkinimui </dc:title>
  <dc:creator>„Windows“ vartotojas</dc:creator>
  <cp:lastModifiedBy>Microsoft Office User</cp:lastModifiedBy>
  <cp:revision>1</cp:revision>
  <dcterms:created xsi:type="dcterms:W3CDTF">2019-03-28T05:18:42Z</dcterms:created>
  <dcterms:modified xsi:type="dcterms:W3CDTF">2023-12-13T12:50:44Z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