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5143500" type="screen16x9"/>
  <p:notesSz cx="6858000" cy="9144000"/>
  <p:embeddedFontLst>
    <p:embeddedFont>
      <p:font typeface="Roboto" panose="020B0604020202020204" charset="0"/>
      <p:regular r:id="rId86"/>
      <p:bold r:id="rId87"/>
      <p:italic r:id="rId88"/>
      <p:boldItalic r:id="rId89"/>
    </p:embeddedFont>
    <p:embeddedFont>
      <p:font typeface="Nunito" panose="020B0604020202020204" charset="-70"/>
      <p:regular r:id="rId90"/>
      <p:bold r:id="rId91"/>
      <p:italic r:id="rId92"/>
      <p:boldItalic r:id="rId93"/>
    </p:embeddedFont>
    <p:embeddedFont>
      <p:font typeface="Calibri" panose="020F0502020204030204" pitchFamily="34" charset="0"/>
      <p:regular r:id="rId94"/>
      <p:bold r:id="rId95"/>
      <p:italic r:id="rId96"/>
      <p:boldItalic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56993-0CA6-4C38-BFC3-A2F844FD6F73}">
  <a:tblStyle styleId="{05F56993-0CA6-4C38-BFC3-A2F844FD6F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8.fntdata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4e647468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14e647468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2146bbf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12146bbf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115e50fa3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1115e50fa3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4e647468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14e647468e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5ef59624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5ef59624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115e50fa3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1115e50fa3_3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4e647468e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14e647468e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15ef59624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15ef59624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5ef59624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15ef59624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5ef59624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15ef59624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5ef5962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5ef5962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15ef59624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15ef596240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5ef59624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15ef596240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5ef59624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5ef59624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5ef596240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5ef596240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15ef59624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15ef596240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5ef5962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15ef59624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115e50fa3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1115e50fa3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5ef596240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15ef596240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5ef59624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15ef59624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115e50fa3_3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1115e50fa3_3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115e50fa3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115e50fa3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5ef59624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15ef59624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15ef596240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15ef596240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15ef59624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15ef59624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15ef59624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15ef596240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115e50fa3_3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1115e50fa3_3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5ef59624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15ef59624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15ef59624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15ef59624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5ef59624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15ef596240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5ef596240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15ef596240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1115e50fa3_3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1115e50fa3_3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4e64746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4e64746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15ef59624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15ef59624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15ef596240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15ef596240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5ef596240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5ef596240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5ef59624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15ef59624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5ef59624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15ef59624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5ef596240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15ef596240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15ef596240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15ef596240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5ef596240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15ef596240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15ef596240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15ef596240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15ef59624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15ef596240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4e647468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4e647468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15ef596240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15ef596240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15ef596240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15ef596240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5ef596240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15ef596240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5ef596240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15ef596240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15ef596240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15ef596240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15ef59624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15ef59624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15ef59624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15ef59624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15ef596240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15ef596240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15ef596240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15ef596240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15ef596240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15ef596240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600316e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600316e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15ef596240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15ef596240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1115e50fa3_3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1115e50fa3_3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15ef596240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15ef596240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5ef596240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15ef596240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15ef596240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15ef596240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15ef596240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15ef596240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15ef596240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15ef596240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15ef596240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15ef596240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1115e50fa3_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1115e50fa3_3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15ef59624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15ef59624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4e647468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4e647468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15ef59624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15ef59624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15ef596240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15ef596240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15ef596240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15ef596240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15ef596240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15ef596240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5ef596240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5ef596240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15ef596240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15ef596240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15ef596240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15ef596240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15ef596240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15ef596240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15ef596240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15ef596240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15ef596240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15ef596240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600316e3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600316e3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17054ef9d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17054ef9d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17054ef9d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17054ef9d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17054ef9d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117054ef9d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167f0fa5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1167f0fa5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115e50fa3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115e50fa3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t.wikipedia.org/wiki/Vokie%C4%8Di%C5%B3_kalb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t.wikipedia.org/wiki/%C5%A0iaur%C4%97s_Reinas-Vestfalija" TargetMode="External"/><Relationship Id="rId4" Type="http://schemas.openxmlformats.org/officeDocument/2006/relationships/hyperlink" Target="https://lt.wikipedia.org/wiki/Vokietij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7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1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7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32675" y="1822825"/>
            <a:ext cx="7726200" cy="26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9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Nacionalinės švietimo agentūros įgyvendinamas projektas „TĘSK“</a:t>
            </a:r>
            <a:endParaRPr sz="29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9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Pedagogų kvalifikacijos tobulinimo stažuotė Vokietijos švietimo institucijose</a:t>
            </a:r>
            <a:endParaRPr sz="29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000">
                <a:latin typeface="Times New Roman"/>
                <a:ea typeface="Times New Roman"/>
                <a:cs typeface="Times New Roman"/>
                <a:sym typeface="Times New Roman"/>
              </a:rPr>
              <a:t>2022.02.13-19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5" y="270825"/>
            <a:ext cx="2943223" cy="13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3"/>
          <p:cNvSpPr txBox="1"/>
          <p:nvPr/>
        </p:nvSpPr>
        <p:spPr>
          <a:xfrm>
            <a:off x="3174000" y="100875"/>
            <a:ext cx="279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2149" y="190725"/>
            <a:ext cx="2335900" cy="13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/>
          <p:nvPr/>
        </p:nvSpPr>
        <p:spPr>
          <a:xfrm>
            <a:off x="3775617" y="1058550"/>
            <a:ext cx="259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8276" y="217025"/>
            <a:ext cx="2470675" cy="15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950" y="762275"/>
            <a:ext cx="2753076" cy="367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5425" y="762275"/>
            <a:ext cx="2450223" cy="367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" y="1021300"/>
            <a:ext cx="3335251" cy="26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ctrTitle"/>
          </p:nvPr>
        </p:nvSpPr>
        <p:spPr>
          <a:xfrm>
            <a:off x="708900" y="192425"/>
            <a:ext cx="8112900" cy="5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43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Vokietijos švietimo sistemos </a:t>
            </a:r>
            <a:endParaRPr sz="18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23"/>
          <p:cNvSpPr/>
          <p:nvPr/>
        </p:nvSpPr>
        <p:spPr>
          <a:xfrm>
            <a:off x="3336675" y="1106375"/>
            <a:ext cx="2697900" cy="891900"/>
          </a:xfrm>
          <a:prstGeom prst="roundRect">
            <a:avLst>
              <a:gd name="adj" fmla="val 50000"/>
            </a:avLst>
          </a:prstGeom>
          <a:solidFill>
            <a:srgbClr val="0B7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Magistro laipsnis (2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Bakalauro laipsnis (3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Kolegija/Fachhochschule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3336675" y="2188525"/>
            <a:ext cx="2697900" cy="483300"/>
          </a:xfrm>
          <a:prstGeom prst="roundRect">
            <a:avLst>
              <a:gd name="adj" fmla="val 50000"/>
            </a:avLst>
          </a:prstGeom>
          <a:solidFill>
            <a:srgbClr val="0B7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Suteikiama kvalifikacija</a:t>
            </a:r>
            <a:endParaRPr sz="1200" u="sng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Dualinio mokymo sistema (2,5 – 3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6382275" y="1129575"/>
            <a:ext cx="2495100" cy="647700"/>
          </a:xfrm>
          <a:prstGeom prst="roundRect">
            <a:avLst>
              <a:gd name="adj" fmla="val 50000"/>
            </a:avLst>
          </a:prstGeom>
          <a:solidFill>
            <a:srgbClr val="0B7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Meistro kvalifikacija (2-3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Inžinerinė mokykla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4" name="Google Shape;194;p23"/>
          <p:cNvCxnSpPr>
            <a:stCxn id="195" idx="0"/>
            <a:endCxn id="196" idx="2"/>
          </p:cNvCxnSpPr>
          <p:nvPr/>
        </p:nvCxnSpPr>
        <p:spPr>
          <a:xfrm rot="5400000" flipH="1">
            <a:off x="1844100" y="1335275"/>
            <a:ext cx="85200" cy="8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" name="Google Shape;197;p23"/>
          <p:cNvSpPr/>
          <p:nvPr/>
        </p:nvSpPr>
        <p:spPr>
          <a:xfrm>
            <a:off x="637000" y="902900"/>
            <a:ext cx="2495100" cy="1095300"/>
          </a:xfrm>
          <a:prstGeom prst="roundRect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Mokslų daktaro laipsnis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Magistro laipsnis (2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Bakalauro laipsnis (3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Universitetas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23"/>
          <p:cNvSpPr/>
          <p:nvPr/>
        </p:nvSpPr>
        <p:spPr>
          <a:xfrm>
            <a:off x="555050" y="2805950"/>
            <a:ext cx="2579700" cy="581400"/>
          </a:xfrm>
          <a:prstGeom prst="roundRect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Abitūra</a:t>
            </a:r>
            <a:endParaRPr sz="1200" u="sng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Gimnazija vaikams nuo 10 iki 18/19 metų (8-9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3411725" y="2906150"/>
            <a:ext cx="2495100" cy="647700"/>
          </a:xfrm>
          <a:prstGeom prst="roundRect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Baigimo sertifikatas</a:t>
            </a:r>
            <a:endParaRPr sz="1200" u="sng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Vidurinė mokykla (Realschule) vaikams nuo 10 iki 16 metų (6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23"/>
          <p:cNvSpPr/>
          <p:nvPr/>
        </p:nvSpPr>
        <p:spPr>
          <a:xfrm>
            <a:off x="6242200" y="2942450"/>
            <a:ext cx="2697900" cy="581400"/>
          </a:xfrm>
          <a:prstGeom prst="roundRect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0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Baigimo sertifikatas</a:t>
            </a:r>
            <a:endParaRPr sz="1000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Prieš-profesinė mokykla (Hauptschule) vaikams nuo 10 iki 15/16 metų (5/6 m.)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3"/>
          <p:cNvSpPr/>
          <p:nvPr/>
        </p:nvSpPr>
        <p:spPr>
          <a:xfrm>
            <a:off x="6372025" y="2203800"/>
            <a:ext cx="2450100" cy="400200"/>
          </a:xfrm>
          <a:prstGeom prst="roundRect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Suteikiama kvalifikacija</a:t>
            </a:r>
            <a:endParaRPr sz="1200" u="sng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Profesinė mokykla (2- 3 m.) 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23"/>
          <p:cNvSpPr/>
          <p:nvPr/>
        </p:nvSpPr>
        <p:spPr>
          <a:xfrm>
            <a:off x="1628150" y="3788175"/>
            <a:ext cx="5639400" cy="457200"/>
          </a:xfrm>
          <a:prstGeom prst="roundRect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Pradinė mokykla vaikams nuo 6 metų (4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23"/>
          <p:cNvSpPr/>
          <p:nvPr/>
        </p:nvSpPr>
        <p:spPr>
          <a:xfrm>
            <a:off x="1694775" y="4440575"/>
            <a:ext cx="5572800" cy="391500"/>
          </a:xfrm>
          <a:prstGeom prst="roundRect">
            <a:avLst>
              <a:gd name="adj" fmla="val 50000"/>
            </a:avLst>
          </a:prstGeom>
          <a:solidFill>
            <a:srgbClr val="0E94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Ankstyvasis ugdymas vaikams nuo 3 iki 6 metų (3 m.)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4974075" y="4696250"/>
            <a:ext cx="390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5" name="Google Shape;205;p23"/>
          <p:cNvCxnSpPr>
            <a:endCxn id="198" idx="2"/>
          </p:cNvCxnSpPr>
          <p:nvPr/>
        </p:nvCxnSpPr>
        <p:spPr>
          <a:xfrm rot="10800000">
            <a:off x="1844900" y="3387350"/>
            <a:ext cx="300" cy="48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6" name="Google Shape;206;p23"/>
          <p:cNvCxnSpPr>
            <a:endCxn id="199" idx="2"/>
          </p:cNvCxnSpPr>
          <p:nvPr/>
        </p:nvCxnSpPr>
        <p:spPr>
          <a:xfrm rot="10800000" flipH="1">
            <a:off x="4655075" y="3553850"/>
            <a:ext cx="4200" cy="27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23"/>
          <p:cNvCxnSpPr/>
          <p:nvPr/>
        </p:nvCxnSpPr>
        <p:spPr>
          <a:xfrm rot="10800000">
            <a:off x="6764250" y="3530075"/>
            <a:ext cx="0" cy="29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23"/>
          <p:cNvCxnSpPr>
            <a:stCxn id="198" idx="3"/>
            <a:endCxn id="199" idx="1"/>
          </p:cNvCxnSpPr>
          <p:nvPr/>
        </p:nvCxnSpPr>
        <p:spPr>
          <a:xfrm>
            <a:off x="3134750" y="3096650"/>
            <a:ext cx="276900" cy="13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23"/>
          <p:cNvCxnSpPr>
            <a:endCxn id="198" idx="3"/>
          </p:cNvCxnSpPr>
          <p:nvPr/>
        </p:nvCxnSpPr>
        <p:spPr>
          <a:xfrm rot="10800000">
            <a:off x="3134750" y="3096650"/>
            <a:ext cx="276900" cy="13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0" name="Google Shape;210;p23"/>
          <p:cNvCxnSpPr>
            <a:endCxn id="200" idx="1"/>
          </p:cNvCxnSpPr>
          <p:nvPr/>
        </p:nvCxnSpPr>
        <p:spPr>
          <a:xfrm>
            <a:off x="5876200" y="3226850"/>
            <a:ext cx="366000" cy="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1" name="Google Shape;211;p23"/>
          <p:cNvCxnSpPr>
            <a:stCxn id="200" idx="1"/>
            <a:endCxn id="199" idx="3"/>
          </p:cNvCxnSpPr>
          <p:nvPr/>
        </p:nvCxnSpPr>
        <p:spPr>
          <a:xfrm rot="10800000">
            <a:off x="5906800" y="3229850"/>
            <a:ext cx="335400" cy="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2" name="Google Shape;212;p23"/>
          <p:cNvCxnSpPr>
            <a:endCxn id="197" idx="2"/>
          </p:cNvCxnSpPr>
          <p:nvPr/>
        </p:nvCxnSpPr>
        <p:spPr>
          <a:xfrm rot="10800000" flipH="1">
            <a:off x="1865050" y="1998200"/>
            <a:ext cx="19500" cy="82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p23"/>
          <p:cNvCxnSpPr/>
          <p:nvPr/>
        </p:nvCxnSpPr>
        <p:spPr>
          <a:xfrm rot="10800000" flipH="1">
            <a:off x="3049100" y="2582875"/>
            <a:ext cx="340500" cy="31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4" name="Google Shape;214;p23"/>
          <p:cNvCxnSpPr>
            <a:endCxn id="192" idx="2"/>
          </p:cNvCxnSpPr>
          <p:nvPr/>
        </p:nvCxnSpPr>
        <p:spPr>
          <a:xfrm rot="10800000" flipH="1">
            <a:off x="4677225" y="2671825"/>
            <a:ext cx="8400" cy="25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5" name="Google Shape;215;p23"/>
          <p:cNvCxnSpPr/>
          <p:nvPr/>
        </p:nvCxnSpPr>
        <p:spPr>
          <a:xfrm rot="10800000" flipH="1">
            <a:off x="1891050" y="1916650"/>
            <a:ext cx="1690800" cy="52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p23"/>
          <p:cNvCxnSpPr>
            <a:endCxn id="201" idx="2"/>
          </p:cNvCxnSpPr>
          <p:nvPr/>
        </p:nvCxnSpPr>
        <p:spPr>
          <a:xfrm rot="10800000">
            <a:off x="7597075" y="2604000"/>
            <a:ext cx="10800" cy="34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7" name="Google Shape;217;p23"/>
          <p:cNvCxnSpPr/>
          <p:nvPr/>
        </p:nvCxnSpPr>
        <p:spPr>
          <a:xfrm rot="10800000" flipH="1">
            <a:off x="4699450" y="2804875"/>
            <a:ext cx="2901000" cy="222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" name="Google Shape;218;p23"/>
          <p:cNvSpPr/>
          <p:nvPr/>
        </p:nvSpPr>
        <p:spPr>
          <a:xfrm>
            <a:off x="4692050" y="2797475"/>
            <a:ext cx="2915900" cy="44400"/>
          </a:xfrm>
          <a:custGeom>
            <a:avLst/>
            <a:gdLst/>
            <a:ahLst/>
            <a:cxnLst/>
            <a:rect l="l" t="t" r="r" b="b"/>
            <a:pathLst>
              <a:path w="116636" h="1776" extrusionOk="0">
                <a:moveTo>
                  <a:pt x="116636" y="0"/>
                </a:moveTo>
                <a:lnTo>
                  <a:pt x="0" y="1776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219" name="Google Shape;219;p23"/>
          <p:cNvCxnSpPr/>
          <p:nvPr/>
        </p:nvCxnSpPr>
        <p:spPr>
          <a:xfrm flipH="1">
            <a:off x="4677150" y="2812275"/>
            <a:ext cx="2938200" cy="4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0" name="Google Shape;220;p23"/>
          <p:cNvCxnSpPr/>
          <p:nvPr/>
        </p:nvCxnSpPr>
        <p:spPr>
          <a:xfrm rot="10800000" flipH="1">
            <a:off x="7575175" y="1777275"/>
            <a:ext cx="21900" cy="42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1" name="Google Shape;221;p23"/>
          <p:cNvCxnSpPr/>
          <p:nvPr/>
        </p:nvCxnSpPr>
        <p:spPr>
          <a:xfrm rot="10800000" flipH="1">
            <a:off x="5868775" y="1717025"/>
            <a:ext cx="629100" cy="48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" name="Google Shape;222;p23"/>
          <p:cNvCxnSpPr/>
          <p:nvPr/>
        </p:nvCxnSpPr>
        <p:spPr>
          <a:xfrm rot="10800000">
            <a:off x="6001825" y="1731825"/>
            <a:ext cx="481200" cy="48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" name="Google Shape;223;p23"/>
          <p:cNvCxnSpPr>
            <a:endCxn id="201" idx="1"/>
          </p:cNvCxnSpPr>
          <p:nvPr/>
        </p:nvCxnSpPr>
        <p:spPr>
          <a:xfrm rot="10800000" flipH="1">
            <a:off x="6016825" y="2403900"/>
            <a:ext cx="355200" cy="1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4" name="Google Shape;224;p23"/>
          <p:cNvCxnSpPr/>
          <p:nvPr/>
        </p:nvCxnSpPr>
        <p:spPr>
          <a:xfrm flipH="1">
            <a:off x="5964825" y="1332125"/>
            <a:ext cx="436800" cy="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 txBox="1">
            <a:spLocks noGrp="1"/>
          </p:cNvSpPr>
          <p:nvPr>
            <p:ph type="ctrTitle"/>
          </p:nvPr>
        </p:nvSpPr>
        <p:spPr>
          <a:xfrm>
            <a:off x="708900" y="347825"/>
            <a:ext cx="81129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lt" sz="3700" b="1" i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Veiklų būsimiesiems ir pradedantiesiems mokytojams pavyzdžiai.</a:t>
            </a:r>
            <a:endParaRPr sz="3700" b="1" i="1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lt" sz="37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Pasakų reikšmė </a:t>
            </a:r>
            <a:endParaRPr sz="37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lt" sz="37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Vokietijos ikimokykliniame ir pradiniame ugdyme.</a:t>
            </a:r>
            <a:endParaRPr sz="37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lt" sz="18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Rolf Fullmann, Kelno universitetas</a:t>
            </a:r>
            <a:endParaRPr sz="18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/>
          <p:nvPr/>
        </p:nvSpPr>
        <p:spPr>
          <a:xfrm>
            <a:off x="3078700" y="1879775"/>
            <a:ext cx="2627250" cy="1243325"/>
          </a:xfrm>
          <a:prstGeom prst="flowChartPreparation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5"/>
          <p:cNvSpPr txBox="1"/>
          <p:nvPr/>
        </p:nvSpPr>
        <p:spPr>
          <a:xfrm>
            <a:off x="3552350" y="2124000"/>
            <a:ext cx="1731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PASAKOS VAIZDAVIMO BŪDAI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25"/>
          <p:cNvSpPr/>
          <p:nvPr/>
        </p:nvSpPr>
        <p:spPr>
          <a:xfrm>
            <a:off x="814074" y="2191250"/>
            <a:ext cx="2183220" cy="620406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5"/>
          <p:cNvSpPr txBox="1"/>
          <p:nvPr/>
        </p:nvSpPr>
        <p:spPr>
          <a:xfrm>
            <a:off x="1073025" y="2266450"/>
            <a:ext cx="173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REALISTIŠKAS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25"/>
          <p:cNvSpPr/>
          <p:nvPr/>
        </p:nvSpPr>
        <p:spPr>
          <a:xfrm>
            <a:off x="5787350" y="2191250"/>
            <a:ext cx="2272050" cy="620406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5"/>
          <p:cNvSpPr txBox="1"/>
          <p:nvPr/>
        </p:nvSpPr>
        <p:spPr>
          <a:xfrm>
            <a:off x="5979725" y="2191250"/>
            <a:ext cx="190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PADRĄSINANTIS VAIKUS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25"/>
          <p:cNvSpPr/>
          <p:nvPr/>
        </p:nvSpPr>
        <p:spPr>
          <a:xfrm rot="6074288">
            <a:off x="4087200" y="614818"/>
            <a:ext cx="1783308" cy="638647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5"/>
          <p:cNvSpPr txBox="1"/>
          <p:nvPr/>
        </p:nvSpPr>
        <p:spPr>
          <a:xfrm rot="6078921">
            <a:off x="4342844" y="822529"/>
            <a:ext cx="1243063" cy="40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   OPERA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25"/>
          <p:cNvSpPr/>
          <p:nvPr/>
        </p:nvSpPr>
        <p:spPr>
          <a:xfrm rot="5400000">
            <a:off x="3607836" y="3807665"/>
            <a:ext cx="1628154" cy="525474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5"/>
          <p:cNvSpPr txBox="1"/>
          <p:nvPr/>
        </p:nvSpPr>
        <p:spPr>
          <a:xfrm rot="5400000">
            <a:off x="3818550" y="3848025"/>
            <a:ext cx="124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MIUZIKLAS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25"/>
          <p:cNvSpPr/>
          <p:nvPr/>
        </p:nvSpPr>
        <p:spPr>
          <a:xfrm rot="-1866601">
            <a:off x="5533864" y="918919"/>
            <a:ext cx="1741393" cy="560001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5"/>
          <p:cNvSpPr txBox="1"/>
          <p:nvPr/>
        </p:nvSpPr>
        <p:spPr>
          <a:xfrm rot="-1838599">
            <a:off x="6120389" y="1406073"/>
            <a:ext cx="2309042" cy="40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5"/>
          <p:cNvSpPr txBox="1"/>
          <p:nvPr/>
        </p:nvSpPr>
        <p:spPr>
          <a:xfrm rot="-1823900">
            <a:off x="5689316" y="871408"/>
            <a:ext cx="1517168" cy="615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LĖLIŲ TEATRAS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25"/>
          <p:cNvSpPr/>
          <p:nvPr/>
        </p:nvSpPr>
        <p:spPr>
          <a:xfrm rot="2700000">
            <a:off x="1697362" y="892483"/>
            <a:ext cx="1915298" cy="601776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5"/>
          <p:cNvSpPr txBox="1"/>
          <p:nvPr/>
        </p:nvSpPr>
        <p:spPr>
          <a:xfrm>
            <a:off x="2420025" y="473650"/>
            <a:ext cx="156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5"/>
          <p:cNvSpPr txBox="1"/>
          <p:nvPr/>
        </p:nvSpPr>
        <p:spPr>
          <a:xfrm rot="2700000">
            <a:off x="1779702" y="1032959"/>
            <a:ext cx="1789546" cy="40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IMPROVIZACIJOS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25"/>
          <p:cNvSpPr/>
          <p:nvPr/>
        </p:nvSpPr>
        <p:spPr>
          <a:xfrm rot="-2497990">
            <a:off x="1397291" y="3444099"/>
            <a:ext cx="2077308" cy="557413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5"/>
          <p:cNvSpPr txBox="1"/>
          <p:nvPr/>
        </p:nvSpPr>
        <p:spPr>
          <a:xfrm>
            <a:off x="1946400" y="4122200"/>
            <a:ext cx="21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5"/>
          <p:cNvSpPr txBox="1"/>
          <p:nvPr/>
        </p:nvSpPr>
        <p:spPr>
          <a:xfrm rot="-2927872">
            <a:off x="2050022" y="4025925"/>
            <a:ext cx="3093739" cy="40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5"/>
          <p:cNvSpPr txBox="1"/>
          <p:nvPr/>
        </p:nvSpPr>
        <p:spPr>
          <a:xfrm rot="-2459342">
            <a:off x="1540008" y="3483636"/>
            <a:ext cx="1856034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DAINOMIS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25"/>
          <p:cNvSpPr/>
          <p:nvPr/>
        </p:nvSpPr>
        <p:spPr>
          <a:xfrm rot="2179546">
            <a:off x="5545343" y="3451684"/>
            <a:ext cx="2335843" cy="562555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5"/>
          <p:cNvSpPr txBox="1"/>
          <p:nvPr/>
        </p:nvSpPr>
        <p:spPr>
          <a:xfrm rot="2198140">
            <a:off x="5660357" y="3451840"/>
            <a:ext cx="2054717" cy="61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PERSONAŽAI GAMTOS REIŠKINIAI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25"/>
          <p:cNvSpPr/>
          <p:nvPr/>
        </p:nvSpPr>
        <p:spPr>
          <a:xfrm rot="3591317">
            <a:off x="4657659" y="3801314"/>
            <a:ext cx="1764136" cy="517054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5"/>
          <p:cNvSpPr txBox="1"/>
          <p:nvPr/>
        </p:nvSpPr>
        <p:spPr>
          <a:xfrm rot="3596091">
            <a:off x="4768570" y="3743974"/>
            <a:ext cx="1597654" cy="615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SIAUBO ROMANTIKA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25"/>
          <p:cNvSpPr/>
          <p:nvPr/>
        </p:nvSpPr>
        <p:spPr>
          <a:xfrm rot="-3726068">
            <a:off x="2429490" y="3834075"/>
            <a:ext cx="1808300" cy="467468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5"/>
          <p:cNvSpPr txBox="1"/>
          <p:nvPr/>
        </p:nvSpPr>
        <p:spPr>
          <a:xfrm rot="-3683780">
            <a:off x="2538269" y="3737576"/>
            <a:ext cx="1614211" cy="6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TIKROJI ROMANTIKA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25"/>
          <p:cNvSpPr/>
          <p:nvPr/>
        </p:nvSpPr>
        <p:spPr>
          <a:xfrm rot="4912054">
            <a:off x="3093734" y="602681"/>
            <a:ext cx="1694496" cy="638433"/>
          </a:xfrm>
          <a:prstGeom prst="flowChartTerminator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5"/>
          <p:cNvSpPr txBox="1"/>
          <p:nvPr/>
        </p:nvSpPr>
        <p:spPr>
          <a:xfrm rot="4789855">
            <a:off x="3035705" y="598751"/>
            <a:ext cx="1823241" cy="61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PASAKŲ INSCENIZACIJOS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500" y="310825"/>
            <a:ext cx="3343699" cy="44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5525" y="310825"/>
            <a:ext cx="5690875" cy="445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"/>
          <p:cNvSpPr txBox="1">
            <a:spLocks noGrp="1"/>
          </p:cNvSpPr>
          <p:nvPr>
            <p:ph type="ctrTitle"/>
          </p:nvPr>
        </p:nvSpPr>
        <p:spPr>
          <a:xfrm>
            <a:off x="708900" y="347825"/>
            <a:ext cx="81129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lt" sz="4300" b="1" i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Vizitas lauko vaikų darželyje “Lollypop”</a:t>
            </a:r>
            <a:endParaRPr sz="43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"/>
          <p:cNvSpPr txBox="1"/>
          <p:nvPr/>
        </p:nvSpPr>
        <p:spPr>
          <a:xfrm>
            <a:off x="74000" y="0"/>
            <a:ext cx="6157500" cy="52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900" b="1">
                <a:latin typeface="Times New Roman"/>
                <a:ea typeface="Times New Roman"/>
                <a:cs typeface="Times New Roman"/>
                <a:sym typeface="Times New Roman"/>
              </a:rPr>
              <a:t>Darželis įsikūręs Kelno pakraštyje, šalia miško.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lt" sz="1600" b="1">
                <a:latin typeface="Times New Roman"/>
                <a:ea typeface="Times New Roman"/>
                <a:cs typeface="Times New Roman"/>
                <a:sym typeface="Times New Roman"/>
              </a:rPr>
              <a:t>Įstaigoje vaikų grupės:     </a:t>
            </a:r>
            <a:r>
              <a:rPr lang="lt" sz="19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* </a:t>
            </a: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1-2 m., jie turi 7 vaikus,                                                                                                                                          *   2-3 m.          	- 6 vaikai,                                                                                                                                             *  3-4 m.         	- 17 vaikų,                                                                                                                                            *  4-5 m. (priešmokyklinukai) - 11 vaikų.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lt" sz="1600" b="1">
                <a:latin typeface="Times New Roman"/>
                <a:ea typeface="Times New Roman"/>
                <a:cs typeface="Times New Roman"/>
                <a:sym typeface="Times New Roman"/>
              </a:rPr>
              <a:t>Įstaigoje  dirba 13 žmonių.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lt" sz="1600" b="1">
                <a:latin typeface="Times New Roman"/>
                <a:ea typeface="Times New Roman"/>
                <a:cs typeface="Times New Roman"/>
                <a:sym typeface="Times New Roman"/>
              </a:rPr>
              <a:t>Darbo valandos:   </a:t>
            </a:r>
            <a:r>
              <a:rPr lang="lt" sz="19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* </a:t>
            </a: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Darželio darbo valandos nuo 7- 16 val.                                                                                                           * Lopšelio vaikai lanko nuo 7-14 val. Jie miega ir pietų miegą, kiti nemiega.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lt" sz="1600" b="1">
                <a:latin typeface="Times New Roman"/>
                <a:ea typeface="Times New Roman"/>
                <a:cs typeface="Times New Roman"/>
                <a:sym typeface="Times New Roman"/>
              </a:rPr>
              <a:t>Maitinimas:</a:t>
            </a:r>
            <a:r>
              <a:rPr lang="lt" sz="19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 * </a:t>
            </a: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Pusryčiai – atsineša savo dėžutes.                                                                                                                    * Pietus gamina įstaiga.                                                                                                                                         * Tarp maitinimų patiekiami užkandukai.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lt" sz="1600" b="1">
                <a:latin typeface="Times New Roman"/>
                <a:ea typeface="Times New Roman"/>
                <a:cs typeface="Times New Roman"/>
                <a:sym typeface="Times New Roman"/>
              </a:rPr>
              <a:t>Mokestis už darželį:                                                                                                                        *</a:t>
            </a: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Vaikai nuo 1-3 m.  moka 600 eurų.                                                                                                                           * Nuo 3-5 metų  300 eurų. Tėvai gali paaukoti iki 200 eurų.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3" name="Google Shape;2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500" y="722225"/>
            <a:ext cx="2804774" cy="378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"/>
          <p:cNvSpPr txBox="1"/>
          <p:nvPr/>
        </p:nvSpPr>
        <p:spPr>
          <a:xfrm>
            <a:off x="155425" y="92925"/>
            <a:ext cx="5373000" cy="49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lt" sz="1600" b="1">
                <a:latin typeface="Times New Roman"/>
                <a:ea typeface="Times New Roman"/>
                <a:cs typeface="Times New Roman"/>
                <a:sym typeface="Times New Roman"/>
              </a:rPr>
              <a:t>Jokių planų nerašo, dirba pagal situaciją.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lt" sz="1600" b="1">
                <a:latin typeface="Times New Roman"/>
                <a:ea typeface="Times New Roman"/>
                <a:cs typeface="Times New Roman"/>
                <a:sym typeface="Times New Roman"/>
              </a:rPr>
              <a:t>Ugdytinių pasiekimų vertinimas.                                                                                                                       </a:t>
            </a:r>
            <a:r>
              <a:rPr lang="lt" sz="1600">
                <a:latin typeface="Times New Roman"/>
                <a:ea typeface="Times New Roman"/>
                <a:cs typeface="Times New Roman"/>
                <a:sym typeface="Times New Roman"/>
              </a:rPr>
              <a:t>Vaikų apklausa vasario  ir kovo mėnesį. Remiantis vaikų pasiekimais organizuojamas individualus pokalbis su tėvais. Tėvams siunčiamos nuotraukos su trumpais aprašymais, kaip vaikui sekasi.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lt" sz="1600" b="1">
                <a:latin typeface="Times New Roman"/>
                <a:ea typeface="Times New Roman"/>
                <a:cs typeface="Times New Roman"/>
                <a:sym typeface="Times New Roman"/>
              </a:rPr>
              <a:t>Pedagogų pasiekimų vertinimas.  </a:t>
            </a:r>
            <a:r>
              <a:rPr lang="lt" sz="1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* Susirinkimai 2 kartus per mėnesį, aptariami įvairūs klausimai.                                                             *Aptariamos veiklos, kas sekasi ir kur galima tobulėti, kartą  metuose. Tai ne vertinimas, o tik veiklos aptarimas ir nuo jo nepriklauso atlyginimas.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lt" sz="1600" b="1">
                <a:latin typeface="Times New Roman"/>
                <a:ea typeface="Times New Roman"/>
                <a:cs typeface="Times New Roman"/>
                <a:sym typeface="Times New Roman"/>
              </a:rPr>
              <a:t>Įstaigos darbuotojai.                                                                                                                     * </a:t>
            </a:r>
            <a:r>
              <a:rPr lang="lt" sz="1600">
                <a:latin typeface="Times New Roman"/>
                <a:ea typeface="Times New Roman"/>
                <a:cs typeface="Times New Roman"/>
                <a:sym typeface="Times New Roman"/>
              </a:rPr>
              <a:t>Darbuotojai  su pedagoginiu išsilavinimu priima pedagoginius sprendimus.                                                     * Darbuotojai, neturintys pedagoginio išsilavinimo, atlieka fizinę vaiko priežiūrą.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9" name="Google Shape;2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5895" y="152400"/>
            <a:ext cx="3565705" cy="4754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7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>
            <a:spLocks noGrp="1"/>
          </p:cNvSpPr>
          <p:nvPr>
            <p:ph type="ctrTitle"/>
          </p:nvPr>
        </p:nvSpPr>
        <p:spPr>
          <a:xfrm>
            <a:off x="708900" y="836275"/>
            <a:ext cx="8112900" cy="36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3000" b="1" i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Kèlnas (</a:t>
            </a:r>
            <a:r>
              <a:rPr lang="lt" sz="3000" b="1" i="1">
                <a:solidFill>
                  <a:schemeClr val="dk2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vok.</a:t>
            </a:r>
            <a:r>
              <a:rPr lang="lt" sz="3000" b="1" i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Köln) – </a:t>
            </a:r>
            <a:r>
              <a:rPr lang="lt" sz="3000" i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ketvirtasis pagal dydį </a:t>
            </a:r>
            <a:r>
              <a:rPr lang="lt" sz="3000" i="1">
                <a:solidFill>
                  <a:schemeClr val="dk2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Vokietijos</a:t>
            </a:r>
            <a:r>
              <a:rPr lang="lt" sz="3000" i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miestas, taip pat didžiausias </a:t>
            </a:r>
            <a:endParaRPr sz="3000" i="1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3000" i="1">
                <a:solidFill>
                  <a:schemeClr val="dk2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Šiaurės Reino-Vestfalijos</a:t>
            </a:r>
            <a:r>
              <a:rPr lang="lt" sz="3000" i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žemės miestas. </a:t>
            </a:r>
            <a:endParaRPr sz="3000" i="1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3000" i="1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Miestą garsina jo istorija, kultūra, architektūra ir tarptautinio svarbumo renginiai.</a:t>
            </a:r>
            <a:endParaRPr sz="3000" i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25" y="858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527" y="858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727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901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8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23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8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39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2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41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2450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6074" y="129513"/>
            <a:ext cx="3663375" cy="488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>
            <a:spLocks noGrp="1"/>
          </p:cNvSpPr>
          <p:nvPr>
            <p:ph type="ctrTitle"/>
          </p:nvPr>
        </p:nvSpPr>
        <p:spPr>
          <a:xfrm>
            <a:off x="708900" y="1154500"/>
            <a:ext cx="8112900" cy="29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43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lt" sz="43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Mokytojų rengimas, egzaminavimas ir pradedančiųjų mokytojų situacija </a:t>
            </a:r>
            <a:endParaRPr sz="43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lt" sz="43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Vokietijoje.</a:t>
            </a:r>
            <a:endParaRPr sz="43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lt" sz="1800" i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Dr. Füllmann ir Andreas Seidler, Kelno universiteto mokytojų egzaminų biuras</a:t>
            </a:r>
            <a:endParaRPr sz="49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6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41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/>
          <p:nvPr/>
        </p:nvSpPr>
        <p:spPr>
          <a:xfrm>
            <a:off x="222025" y="377425"/>
            <a:ext cx="8096400" cy="52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300" b="1" i="1">
                <a:latin typeface="Times New Roman"/>
                <a:ea typeface="Times New Roman"/>
                <a:cs typeface="Times New Roman"/>
                <a:sym typeface="Times New Roman"/>
              </a:rPr>
              <a:t>                         MOKYTOJŲ RENGIMAS VOKIETIJOJE</a:t>
            </a:r>
            <a:endParaRPr sz="23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300" b="1" i="1">
                <a:latin typeface="Times New Roman"/>
                <a:ea typeface="Times New Roman"/>
                <a:cs typeface="Times New Roman"/>
                <a:sym typeface="Times New Roman"/>
              </a:rPr>
              <a:t>Universitete rengiamos: </a:t>
            </a:r>
            <a:r>
              <a:rPr lang="lt" sz="2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lt" sz="2300">
                <a:latin typeface="Times New Roman"/>
                <a:ea typeface="Times New Roman"/>
                <a:cs typeface="Times New Roman"/>
                <a:sym typeface="Times New Roman"/>
              </a:rPr>
              <a:t>Bakalauro studijos ( 3 m.),                                                          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lt" sz="2300">
                <a:latin typeface="Times New Roman"/>
                <a:ea typeface="Times New Roman"/>
                <a:cs typeface="Times New Roman"/>
                <a:sym typeface="Times New Roman"/>
              </a:rPr>
              <a:t>Magistro (2m.),                                                                               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lt" sz="2300">
                <a:latin typeface="Times New Roman"/>
                <a:ea typeface="Times New Roman"/>
                <a:cs typeface="Times New Roman"/>
                <a:sym typeface="Times New Roman"/>
              </a:rPr>
              <a:t>1,5 metų praktika, po kurios galima laikyti egzaminą ir tapti Valstybės tarnautoju – mokytoju.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300" b="1" i="1">
                <a:latin typeface="Times New Roman"/>
                <a:ea typeface="Times New Roman"/>
                <a:cs typeface="Times New Roman"/>
                <a:sym typeface="Times New Roman"/>
              </a:rPr>
              <a:t>Jaunam mokytojui skiriamas: </a:t>
            </a:r>
            <a:endParaRPr sz="23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lt" sz="2300">
                <a:latin typeface="Times New Roman"/>
                <a:ea typeface="Times New Roman"/>
                <a:cs typeface="Times New Roman"/>
                <a:sym typeface="Times New Roman"/>
              </a:rPr>
              <a:t>Mentorius iš įstaigos, kurioje dirba.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lt" sz="2300">
                <a:latin typeface="Times New Roman"/>
                <a:ea typeface="Times New Roman"/>
                <a:cs typeface="Times New Roman"/>
                <a:sym typeface="Times New Roman"/>
              </a:rPr>
              <a:t>Atstovas iš mokytojų egzaminų centro.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lt" sz="2300">
                <a:latin typeface="Times New Roman"/>
                <a:ea typeface="Times New Roman"/>
                <a:cs typeface="Times New Roman"/>
                <a:sym typeface="Times New Roman"/>
              </a:rPr>
              <a:t>Per 1,5 m. stebima ir vertinama 12 pamokų.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2" name="Google Shape;352;p41"/>
          <p:cNvGraphicFramePr/>
          <p:nvPr/>
        </p:nvGraphicFramePr>
        <p:xfrm>
          <a:off x="466925" y="60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4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6925">
                <a:tc>
                  <a:txBody>
                    <a:bodyPr/>
                    <a:lstStyle/>
                    <a:p>
                      <a:pPr marL="0" marR="139700" lvl="0" indent="0" algn="ctr" rtl="0">
                        <a:lnSpc>
                          <a:spcPct val="138461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4300" b="1" i="1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Vokietijos pradedančiųjų mokytojų patirtys mokyklose, </a:t>
                      </a: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139700" lvl="0" indent="0" algn="ctr" rtl="0">
                        <a:lnSpc>
                          <a:spcPct val="138461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4300" b="1" i="1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adaptacijos sėkmės ir iššūkiai</a:t>
                      </a: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3" name="Google Shape;353;p41"/>
          <p:cNvSpPr txBox="1"/>
          <p:nvPr/>
        </p:nvSpPr>
        <p:spPr>
          <a:xfrm>
            <a:off x="304800" y="3759575"/>
            <a:ext cx="82725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800" i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       Gunda Heck, Siegen universitetas, Siegen suaugusiųjų mokymo centras</a:t>
            </a:r>
            <a:endParaRPr sz="1800" i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2"/>
          <p:cNvSpPr txBox="1"/>
          <p:nvPr/>
        </p:nvSpPr>
        <p:spPr>
          <a:xfrm>
            <a:off x="592050" y="125800"/>
            <a:ext cx="8022300" cy="4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 b="1" i="1">
                <a:latin typeface="Times New Roman"/>
                <a:ea typeface="Times New Roman"/>
                <a:cs typeface="Times New Roman"/>
                <a:sym typeface="Times New Roman"/>
              </a:rPr>
              <a:t>                       Vokietijos švietimo sistema</a:t>
            </a:r>
            <a:endParaRPr sz="24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>
                <a:latin typeface="Times New Roman"/>
                <a:ea typeface="Times New Roman"/>
                <a:cs typeface="Times New Roman"/>
                <a:sym typeface="Times New Roman"/>
              </a:rPr>
              <a:t>*Nėra bendros sistemos, programos.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>
                <a:latin typeface="Times New Roman"/>
                <a:ea typeface="Times New Roman"/>
                <a:cs typeface="Times New Roman"/>
                <a:sym typeface="Times New Roman"/>
              </a:rPr>
              <a:t>*16 federacinių  žemių, 16 skirtingų švietimo sistemų.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>
                <a:latin typeface="Times New Roman"/>
                <a:ea typeface="Times New Roman"/>
                <a:cs typeface="Times New Roman"/>
                <a:sym typeface="Times New Roman"/>
              </a:rPr>
              <a:t>*Nėra bendros švietimo programos.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>
                <a:latin typeface="Times New Roman"/>
                <a:ea typeface="Times New Roman"/>
                <a:cs typeface="Times New Roman"/>
                <a:sym typeface="Times New Roman"/>
              </a:rPr>
              <a:t>* Nėra vienodų vadovėlių.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>
                <a:latin typeface="Times New Roman"/>
                <a:ea typeface="Times New Roman"/>
                <a:cs typeface="Times New Roman"/>
                <a:sym typeface="Times New Roman"/>
              </a:rPr>
              <a:t>*Nėra bendros mokytojų rengimo sistemos.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>
                <a:latin typeface="Times New Roman"/>
                <a:ea typeface="Times New Roman"/>
                <a:cs typeface="Times New Roman"/>
                <a:sym typeface="Times New Roman"/>
              </a:rPr>
              <a:t>*Nėra vienodų reikalavimų abitūros egzaminams.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>
                <a:latin typeface="Times New Roman"/>
                <a:ea typeface="Times New Roman"/>
                <a:cs typeface="Times New Roman"/>
                <a:sym typeface="Times New Roman"/>
              </a:rPr>
              <a:t>*Nėra bendros mokyklų tipų sistemos.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"/>
          <p:cNvSpPr txBox="1"/>
          <p:nvPr/>
        </p:nvSpPr>
        <p:spPr>
          <a:xfrm>
            <a:off x="288625" y="207300"/>
            <a:ext cx="7948200" cy="5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 b="1" i="1">
                <a:latin typeface="Times New Roman"/>
                <a:ea typeface="Times New Roman"/>
                <a:cs typeface="Times New Roman"/>
                <a:sym typeface="Times New Roman"/>
              </a:rPr>
              <a:t>Vokietijos švietimo sistema</a:t>
            </a:r>
            <a:endParaRPr sz="24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lt" sz="2400">
                <a:latin typeface="Times New Roman"/>
                <a:ea typeface="Times New Roman"/>
                <a:cs typeface="Times New Roman"/>
                <a:sym typeface="Times New Roman"/>
              </a:rPr>
              <a:t>Vaikai neprivalo lankyti darželio, bet privalo lankyti   priešmokyklines grupes.                                                             * Išeinantys į mokyklą vaikai turi mokėti skaičiuoti iki 10,    užrašyti savo vardą.                                                                     * Vokietijoje yra privačių mokyklų: Montesori, Valdorfo, krikščioniškos.                                                                            * Įtraukusis ugdymas netenkina nei mokytojų, nei tėvų. Veikia specializuotos mokyklos su savo baze.                                        *Mokyklos turi pagalbos mokiniui specialistus ( socialinis pedagogas, psichologas).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250" y="1080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902" y="1080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25" y="168525"/>
            <a:ext cx="4316000" cy="32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625" y="1240250"/>
            <a:ext cx="4514175" cy="347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" name="Google Shape;380;p46"/>
          <p:cNvGraphicFramePr/>
          <p:nvPr/>
        </p:nvGraphicFramePr>
        <p:xfrm>
          <a:off x="466925" y="60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4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6925">
                <a:tc>
                  <a:txBody>
                    <a:bodyPr/>
                    <a:lstStyle/>
                    <a:p>
                      <a:pPr marL="0" marR="139700" lvl="0" indent="0" algn="ctr" rtl="0">
                        <a:lnSpc>
                          <a:spcPct val="138461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None/>
                      </a:pP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1" name="Google Shape;381;p46"/>
          <p:cNvSpPr txBox="1"/>
          <p:nvPr/>
        </p:nvSpPr>
        <p:spPr>
          <a:xfrm>
            <a:off x="304800" y="4020750"/>
            <a:ext cx="82725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800" i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Dr. Andre Kagelmann, Kelno vaikų ir jaunimo instituto ir bibliotekos atstovas</a:t>
            </a:r>
            <a:endParaRPr sz="2000" i="1"/>
          </a:p>
        </p:txBody>
      </p:sp>
      <p:graphicFrame>
        <p:nvGraphicFramePr>
          <p:cNvPr id="382" name="Google Shape;382;p46"/>
          <p:cNvGraphicFramePr/>
          <p:nvPr/>
        </p:nvGraphicFramePr>
        <p:xfrm>
          <a:off x="378100" y="455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36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2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4300" b="1" i="1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Bendradarbiavimo patirtys </a:t>
                      </a: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4300" b="1" i="1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tarp mokyklų </a:t>
                      </a: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4300" b="1" i="1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ir Kelno vaikų ir jaunimo literatūros instituto bei bibliotekos</a:t>
                      </a: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7"/>
          <p:cNvSpPr txBox="1"/>
          <p:nvPr/>
        </p:nvSpPr>
        <p:spPr>
          <a:xfrm>
            <a:off x="318225" y="873275"/>
            <a:ext cx="4980600" cy="4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*Biblioteka dirba su visomis mokyklomis, mokytojų rengimo įstaigomis.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*Mokslininkai tyrinėja vaikų literatūrą, rašo mokslinius darbus.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*Bibliotekoje yra įvairių tautų literatūros išverstos į vokiečių kalbą. 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*Sukaupta apie 50000 knygų.                  Bibliotekoje yra labai senų knygų -             nuo 16- 17 amžiaus.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1225" y="152400"/>
            <a:ext cx="3540376" cy="4720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8"/>
          <p:cNvSpPr txBox="1"/>
          <p:nvPr/>
        </p:nvSpPr>
        <p:spPr>
          <a:xfrm>
            <a:off x="66600" y="162825"/>
            <a:ext cx="5002800" cy="44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 b="1">
                <a:latin typeface="Times New Roman"/>
                <a:ea typeface="Times New Roman"/>
                <a:cs typeface="Times New Roman"/>
                <a:sym typeface="Times New Roman"/>
              </a:rPr>
              <a:t>Organizuojami renginiai vaikams 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lt" sz="2100" b="1">
                <a:latin typeface="Times New Roman"/>
                <a:ea typeface="Times New Roman"/>
                <a:cs typeface="Times New Roman"/>
                <a:sym typeface="Times New Roman"/>
              </a:rPr>
              <a:t>,Aš knygų tyrinėtojas”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*Išsirenka knygą.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*Perskaito.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*Aptaria bibliotekoje.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*Rašo recenziją.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latin typeface="Times New Roman"/>
                <a:ea typeface="Times New Roman"/>
                <a:cs typeface="Times New Roman"/>
                <a:sym typeface="Times New Roman"/>
              </a:rPr>
              <a:t>*Bibliotekos darbuotojai šią recenziją įkelia į bibliotekos tinklalapį.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475" y="152400"/>
            <a:ext cx="385534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502" y="1080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36413" y="-461236"/>
            <a:ext cx="3447652" cy="459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393937" y="1383086"/>
            <a:ext cx="3024549" cy="4032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" name="Google Shape;411;p51"/>
          <p:cNvGraphicFramePr/>
          <p:nvPr/>
        </p:nvGraphicFramePr>
        <p:xfrm>
          <a:off x="466925" y="60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4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6925">
                <a:tc>
                  <a:txBody>
                    <a:bodyPr/>
                    <a:lstStyle/>
                    <a:p>
                      <a:pPr marL="0" marR="139700" lvl="0" indent="0" algn="ctr" rtl="0">
                        <a:lnSpc>
                          <a:spcPct val="138461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None/>
                      </a:pP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2" name="Google Shape;412;p51"/>
          <p:cNvGraphicFramePr/>
          <p:nvPr/>
        </p:nvGraphicFramePr>
        <p:xfrm>
          <a:off x="378100" y="85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36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03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5600" b="1" i="1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Vizitas Aachen </a:t>
                      </a:r>
                      <a:endParaRPr sz="56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5600" b="1" i="1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lauko vaikų darželyje</a:t>
                      </a:r>
                      <a:endParaRPr sz="56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00" y="335025"/>
            <a:ext cx="3315825" cy="467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850" y="335025"/>
            <a:ext cx="3315813" cy="46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2"/>
          <p:cNvSpPr txBox="1"/>
          <p:nvPr/>
        </p:nvSpPr>
        <p:spPr>
          <a:xfrm>
            <a:off x="177625" y="606850"/>
            <a:ext cx="36633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400">
                <a:latin typeface="Times New Roman"/>
                <a:ea typeface="Times New Roman"/>
                <a:cs typeface="Times New Roman"/>
                <a:sym typeface="Times New Roman"/>
              </a:rPr>
              <a:t>Šį darželį vaikai lanko visus metus. Mūsų apsilankymo metu, dėl didelio vėjo     buvo ekstremali padėtis      ir darželis nedirbo.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675" y="78400"/>
            <a:ext cx="4018199" cy="490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50" y="1265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4975" y="152400"/>
            <a:ext cx="3590173" cy="478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41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47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3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2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3527" y="115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3" name="Google Shape;453;p58"/>
          <p:cNvGraphicFramePr/>
          <p:nvPr/>
        </p:nvGraphicFramePr>
        <p:xfrm>
          <a:off x="466925" y="60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4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6925">
                <a:tc>
                  <a:txBody>
                    <a:bodyPr/>
                    <a:lstStyle/>
                    <a:p>
                      <a:pPr marL="0" marR="139700" lvl="0" indent="0" algn="ctr" rtl="0">
                        <a:lnSpc>
                          <a:spcPct val="138461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None/>
                      </a:pP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4" name="Google Shape;454;p58"/>
          <p:cNvGraphicFramePr/>
          <p:nvPr/>
        </p:nvGraphicFramePr>
        <p:xfrm>
          <a:off x="378100" y="85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36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03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4300" b="1" i="1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Vizitas pas Alexandrą Weiβ, direktorę Montesori darželio (Elterninitiative Integratives Montessori Kinderhaus), Bad Honnef.</a:t>
                      </a: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9"/>
          <p:cNvSpPr txBox="1"/>
          <p:nvPr/>
        </p:nvSpPr>
        <p:spPr>
          <a:xfrm>
            <a:off x="229425" y="236825"/>
            <a:ext cx="5595000" cy="4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300" b="1" i="1">
                <a:latin typeface="Times New Roman"/>
                <a:ea typeface="Times New Roman"/>
                <a:cs typeface="Times New Roman"/>
                <a:sym typeface="Times New Roman"/>
              </a:rPr>
              <a:t>Montesori darželyje</a:t>
            </a:r>
            <a:endParaRPr sz="23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Darželyje yra 3 grupės po 15 vaikų, kur po 5 vaikus yra su spec. poreikiais vaikų,  su kuriais pedagogas dirba individualiai.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Dirba nuo 7.30- 17 val. Ilgai dirbantis.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Grupėje dirba 2-3 auklėtojos, kinezeterapeutas ir logopedas. Yra vaikų, su kuriais pedagogas dirba individualiai.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Darželis gyvuoja 30 metų. Šią įstaigą įsteigti inicijavo tėvai. Tėvai čia padeda: plauna indus, tvarko aplinką,vykdo nuolatinę pagalbą. Jie privalo po 16 valandų per metus padirbėti įstaigoje, jei to nenori daryti, papildomai sumoka į darželio kasą 160 eurų.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Jei šeima neturi jokių lengvatų, kas mėnesį už darželį moka po 80 – 100 eurų ir papildomai už maistą 98 /25 eurus. Nepriklausomai, ar vaikas lanko ar ne.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Vaikai maitinami 3 kartus per dieną. Pusryčiams vaikai atsineša savo dėžutes, o pietus gamina įstaigoje, po pietų duodami kokie nors užkandžiai.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425" y="162825"/>
            <a:ext cx="3185249" cy="4736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0"/>
          <p:cNvSpPr txBox="1"/>
          <p:nvPr/>
        </p:nvSpPr>
        <p:spPr>
          <a:xfrm>
            <a:off x="66600" y="51800"/>
            <a:ext cx="7911300" cy="51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300" b="1" i="1">
                <a:latin typeface="Times New Roman"/>
                <a:ea typeface="Times New Roman"/>
                <a:cs typeface="Times New Roman"/>
                <a:sym typeface="Times New Roman"/>
              </a:rPr>
              <a:t>Montessori darželyje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Darželis glaudžiai bendradarbiauja su mokykla, ten vykdomas sistemos tęstinumas.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Vaikai įtraukiami į sprendimų priėmimą remiantis paveikslėliais. (pvz., auklėtoja bendravo nemaloniai ir mes turime pasikalbėti).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Darželyje vaikai ugdomi ne tik pagal Montessori sistemą, bet ir stiprinama kalbėjimo kompetencija, mokoma gestų kalbos.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Vaikai diskutuoja ne tik su auklėtoja, bet ir su direktore apie aplinkas, kokia turėtų būti jų šventė.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Renkamas vaikų segtuvas. Į jį dedamos nuotraukos, vaikų darbai, auklėtojų įrašai. Jį pasiima į mokyklą.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Vykdomas ir vaikų pasiekimų vertinimas 2-3 kartus per metus, spec. poreikių vaikai 5 kartus. Po to vyksta pokalbiai su tėvais.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 Didelį dėmesį skiria tėvų bendravimui su vaikais.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Turi metinius planus. Mėnesio ar savaitės planų neturi. Per savaitę kartą visi susėda ir aptaria, kam ir į ką labiau atkreipti dėmesį.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0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47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00" y="220900"/>
            <a:ext cx="3548225" cy="47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500" y="155400"/>
            <a:ext cx="3548225" cy="473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0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152" y="1006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25" y="1080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7952" y="1080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3552" y="1080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425" y="1080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7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" y="1006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7727" y="1006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" y="1006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0152" y="1006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50" y="100575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75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00" y="192425"/>
            <a:ext cx="4356900" cy="32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8750" y="1605950"/>
            <a:ext cx="4218725" cy="316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50" y="115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127" y="115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2402" y="152400"/>
            <a:ext cx="537592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0725" y="152400"/>
            <a:ext cx="3310875" cy="44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75" y="363550"/>
            <a:ext cx="3385152" cy="45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4">
            <a:alphaModFix/>
          </a:blip>
          <a:srcRect t="-12880" b="12880"/>
          <a:stretch/>
        </p:blipFill>
        <p:spPr>
          <a:xfrm>
            <a:off x="4839800" y="-458500"/>
            <a:ext cx="3547277" cy="5374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727" y="107975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" name="Google Shape;542;p73"/>
          <p:cNvGraphicFramePr/>
          <p:nvPr/>
        </p:nvGraphicFramePr>
        <p:xfrm>
          <a:off x="466925" y="60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4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6925">
                <a:tc>
                  <a:txBody>
                    <a:bodyPr/>
                    <a:lstStyle/>
                    <a:p>
                      <a:pPr marL="0" marR="139700" lvl="0" indent="0" algn="ctr" rtl="0">
                        <a:lnSpc>
                          <a:spcPct val="138461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None/>
                      </a:pP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3" name="Google Shape;543;p73"/>
          <p:cNvGraphicFramePr/>
          <p:nvPr/>
        </p:nvGraphicFramePr>
        <p:xfrm>
          <a:off x="378100" y="116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36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88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3900" b="1" i="1">
                          <a:highlight>
                            <a:srgbClr val="FFFFFF"/>
                          </a:highlight>
                        </a:rPr>
                        <a:t>Vizitas Europaschule Gymnasium Schwertstraβe, Solingeno.</a:t>
                      </a:r>
                      <a:endParaRPr sz="3900" b="1" i="1"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3900" b="1" i="1">
                          <a:highlight>
                            <a:srgbClr val="FFFFFF"/>
                          </a:highlight>
                        </a:rPr>
                        <a:t>Anouk Bauer-Hadzic, koordinatorė</a:t>
                      </a:r>
                      <a:endParaRPr sz="3900" b="1" i="1">
                        <a:highlight>
                          <a:srgbClr val="FFFFFF"/>
                        </a:highlight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3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5"/>
          <p:cNvSpPr txBox="1"/>
          <p:nvPr/>
        </p:nvSpPr>
        <p:spPr>
          <a:xfrm>
            <a:off x="0" y="0"/>
            <a:ext cx="9144000" cy="51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</a:t>
            </a:r>
            <a:r>
              <a:rPr lang="lt" b="1">
                <a:latin typeface="Times New Roman"/>
                <a:ea typeface="Times New Roman"/>
                <a:cs typeface="Times New Roman"/>
                <a:sym typeface="Times New Roman"/>
              </a:rPr>
              <a:t>EUROPINĖ SOLINGO GIMNAZIJA. JOS PRIORITETAI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Tai Europashule tinklo mokykla Norfdhein- Westfalen žemėje.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Pilotinė mokykla skaitmeniniam ugdymui.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Bilingvistinė mokykla (daugiau savaitinių anglų kalbos  pamokų, biologijos, istorijos, geografijos mokomoji  kalba – anglų).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Daug dėmesio skiriama vertybiniam, tvaraus vystymosi, kalbiniam, STEAM udymui.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Europos tema integruojama į įvairius dalykus, dalyvaujama konkursuose, vykdomi tarptautiniai projektai šia tema, vykdomos  mainų programos.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Mokykla ieško partnerių Baltijos šalyse.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Po nuotolinio ugdymo pastebimos žinių spragos, socialiniai-emociniai sutrikimai, daug dirbama konsultuojant mokinius, kompensuojant praradimus, vyksta koučingo užsiėmimai, darbas su gabiais, SUP mokiniais.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Mokykloje veikia literatų būrelis, muzikos, mokyklos orkestro,  smuikininkų pamokos (mokykla smuikus duoda).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Didžiulis dėmesys kreipiamas į mentorystę - vykdoma pagal federacinės žemės schemą.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Nuolatos pabrėžiama, kad mentoriai ne vertintojai, o patarėjai, remiamasi geranoriškumo principu.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6"/>
          <p:cNvSpPr txBox="1"/>
          <p:nvPr/>
        </p:nvSpPr>
        <p:spPr>
          <a:xfrm>
            <a:off x="229475" y="229475"/>
            <a:ext cx="6837000" cy="49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500" b="1">
                <a:latin typeface="Times New Roman"/>
                <a:ea typeface="Times New Roman"/>
                <a:cs typeface="Times New Roman"/>
                <a:sym typeface="Times New Roman"/>
              </a:rPr>
              <a:t>Didžiulis dėmesys kreipiamas į mentorystę.                                                                           Ji vykdoma pagal federacinės žemės schemą.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Praktika po bakalauro studijų- 5 savaitės. Po magistro studijų - 1,5 metų.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Praktikos metu 4 dienas praktika mokyklose, 1 diena universitete, seminarų lankymas, ruošimasis pamokoms, kaip planuoti, kaip organizuoti pamokas.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*Dirba mokytojo darbą. Pradžioje stebi pamoką ir dėsto kartu su mokytoju.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Savarankiškai dėsto stebint mentoriui, kuris padeda.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Egzaminų pasiruošimo laikotarpis. Dirba savarankiškai prižiūrimas mokytojo ir ruošiasi egzaminams.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Egzamino metu parodo pamoką, pristatyto, kokius metodus naudojo pamokoje.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Times New Roman"/>
                <a:ea typeface="Times New Roman"/>
                <a:cs typeface="Times New Roman"/>
                <a:sym typeface="Times New Roman"/>
              </a:rPr>
              <a:t>* Mentoriu rašo rekomendaciją. Vertina mokyklos vadovai ir kolegos duoda įvertinimus. Vertina atstovas iš universiteto, išorinis vertintojas.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100">
                <a:highlight>
                  <a:srgbClr val="FFFFFF"/>
                </a:highlight>
              </a:rPr>
              <a:t> </a:t>
            </a:r>
            <a:endParaRPr sz="11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7"/>
          <p:cNvSpPr/>
          <p:nvPr/>
        </p:nvSpPr>
        <p:spPr>
          <a:xfrm>
            <a:off x="3109850" y="1218625"/>
            <a:ext cx="2753700" cy="26271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7"/>
          <p:cNvSpPr txBox="1"/>
          <p:nvPr/>
        </p:nvSpPr>
        <p:spPr>
          <a:xfrm>
            <a:off x="3347225" y="1653825"/>
            <a:ext cx="23424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200" b="1">
                <a:latin typeface="Times New Roman"/>
                <a:ea typeface="Times New Roman"/>
                <a:cs typeface="Times New Roman"/>
                <a:sym typeface="Times New Roman"/>
              </a:rPr>
              <a:t>Jauniems pradedantiesiems mokytojams rengiami seminarai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77"/>
          <p:cNvSpPr/>
          <p:nvPr/>
        </p:nvSpPr>
        <p:spPr>
          <a:xfrm>
            <a:off x="724550" y="1528725"/>
            <a:ext cx="2181600" cy="1672025"/>
          </a:xfrm>
          <a:prstGeom prst="flowChartOnlineStorag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7"/>
          <p:cNvSpPr txBox="1"/>
          <p:nvPr/>
        </p:nvSpPr>
        <p:spPr>
          <a:xfrm>
            <a:off x="724550" y="1653825"/>
            <a:ext cx="18075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9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Kaip dirbti su sudėtingomis ir triukšmingomis klasėmis?</a:t>
            </a:r>
            <a:endParaRPr sz="21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77"/>
          <p:cNvSpPr/>
          <p:nvPr/>
        </p:nvSpPr>
        <p:spPr>
          <a:xfrm rot="10800000">
            <a:off x="6481125" y="1608350"/>
            <a:ext cx="2181600" cy="1528700"/>
          </a:xfrm>
          <a:prstGeom prst="flowChartOnlineStorag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7"/>
          <p:cNvSpPr txBox="1"/>
          <p:nvPr/>
        </p:nvSpPr>
        <p:spPr>
          <a:xfrm>
            <a:off x="6815525" y="1743700"/>
            <a:ext cx="18075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1100"/>
              <a:t>·</a:t>
            </a:r>
            <a:r>
              <a:rPr lang="lt" sz="700"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lt" sz="19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lt" sz="19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Kaip teikti  informaciją tėvams?</a:t>
            </a:r>
            <a:endParaRPr sz="1900" b="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0" name="Google Shape;570;p77"/>
          <p:cNvSpPr/>
          <p:nvPr/>
        </p:nvSpPr>
        <p:spPr>
          <a:xfrm rot="5400001">
            <a:off x="3910822" y="-136901"/>
            <a:ext cx="1089981" cy="1471551"/>
          </a:xfrm>
          <a:prstGeom prst="flowChartOnlineStorag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7"/>
          <p:cNvSpPr txBox="1"/>
          <p:nvPr/>
        </p:nvSpPr>
        <p:spPr>
          <a:xfrm>
            <a:off x="3720025" y="127400"/>
            <a:ext cx="14715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5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Kaip pritaikyti mikrosoft pamokose?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77"/>
          <p:cNvSpPr/>
          <p:nvPr/>
        </p:nvSpPr>
        <p:spPr>
          <a:xfrm rot="-5400000">
            <a:off x="3901425" y="3447575"/>
            <a:ext cx="1226150" cy="1847200"/>
          </a:xfrm>
          <a:prstGeom prst="flowChartOnlineStorag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7"/>
          <p:cNvSpPr txBox="1"/>
          <p:nvPr/>
        </p:nvSpPr>
        <p:spPr>
          <a:xfrm>
            <a:off x="3590900" y="4004925"/>
            <a:ext cx="18471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1100"/>
              <a:t>   </a:t>
            </a:r>
            <a:r>
              <a:rPr lang="lt" sz="7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lt" sz="19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Yra patarėjų komanda</a:t>
            </a:r>
            <a:endParaRPr sz="1900" b="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4" name="Google Shape;574;p77"/>
          <p:cNvSpPr/>
          <p:nvPr/>
        </p:nvSpPr>
        <p:spPr>
          <a:xfrm rot="44">
            <a:off x="1442225" y="126562"/>
            <a:ext cx="1930775" cy="1226125"/>
          </a:xfrm>
          <a:prstGeom prst="flowChartOnlineStorag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77"/>
          <p:cNvSpPr txBox="1"/>
          <p:nvPr/>
        </p:nvSpPr>
        <p:spPr>
          <a:xfrm>
            <a:off x="1567200" y="178900"/>
            <a:ext cx="14715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1100"/>
              <a:t>·</a:t>
            </a:r>
            <a:r>
              <a:rPr lang="lt" sz="700"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lt" sz="19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Aptariami ugdymosi      keliai.</a:t>
            </a:r>
            <a:endParaRPr sz="1900" b="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6" name="Google Shape;576;p77"/>
          <p:cNvSpPr/>
          <p:nvPr/>
        </p:nvSpPr>
        <p:spPr>
          <a:xfrm rot="10799841">
            <a:off x="5637150" y="66981"/>
            <a:ext cx="1894975" cy="1373737"/>
          </a:xfrm>
          <a:prstGeom prst="flowChartOnlineStorag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77"/>
          <p:cNvSpPr txBox="1"/>
          <p:nvPr/>
        </p:nvSpPr>
        <p:spPr>
          <a:xfrm>
            <a:off x="5907850" y="-54250"/>
            <a:ext cx="16641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1300" b="1">
                <a:latin typeface="Times New Roman"/>
                <a:ea typeface="Times New Roman"/>
                <a:cs typeface="Times New Roman"/>
                <a:sym typeface="Times New Roman"/>
              </a:rPr>
              <a:t>·</a:t>
            </a:r>
            <a:r>
              <a:rPr lang="lt" sz="900" b="1"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lang="lt" sz="16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Kaip  parengti užduotis atitinkančias vaikų gebėjimus?</a:t>
            </a:r>
            <a:endParaRPr sz="1600" b="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8" name="Google Shape;578;p77"/>
          <p:cNvSpPr/>
          <p:nvPr/>
        </p:nvSpPr>
        <p:spPr>
          <a:xfrm rot="-48">
            <a:off x="1416450" y="3355638"/>
            <a:ext cx="1930775" cy="1293248"/>
          </a:xfrm>
          <a:prstGeom prst="flowChartOnlineStorag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7"/>
          <p:cNvSpPr/>
          <p:nvPr/>
        </p:nvSpPr>
        <p:spPr>
          <a:xfrm rot="10800000">
            <a:off x="5740650" y="3391850"/>
            <a:ext cx="2109950" cy="1377425"/>
          </a:xfrm>
          <a:prstGeom prst="flowChartOnlineStorag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7"/>
          <p:cNvSpPr txBox="1"/>
          <p:nvPr/>
        </p:nvSpPr>
        <p:spPr>
          <a:xfrm>
            <a:off x="1442225" y="3418775"/>
            <a:ext cx="1596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9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Aptariamos stiprybės ir silpnybės.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1" name="Google Shape;581;p77"/>
          <p:cNvSpPr txBox="1"/>
          <p:nvPr/>
        </p:nvSpPr>
        <p:spPr>
          <a:xfrm>
            <a:off x="5998025" y="3418775"/>
            <a:ext cx="1895100" cy="13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lt" sz="17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Kalbama apie pažymius, kaip fiksuoti popieriuje ar internete.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43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2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277" y="1126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8" name="Google Shape;598;p80"/>
          <p:cNvGraphicFramePr/>
          <p:nvPr/>
        </p:nvGraphicFramePr>
        <p:xfrm>
          <a:off x="466925" y="60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4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6925">
                <a:tc>
                  <a:txBody>
                    <a:bodyPr/>
                    <a:lstStyle/>
                    <a:p>
                      <a:pPr marL="0" marR="139700" lvl="0" indent="0" algn="ctr" rtl="0">
                        <a:lnSpc>
                          <a:spcPct val="138461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None/>
                      </a:pP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99" name="Google Shape;599;p80"/>
          <p:cNvGraphicFramePr/>
          <p:nvPr/>
        </p:nvGraphicFramePr>
        <p:xfrm>
          <a:off x="378100" y="116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36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88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lt" sz="57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Vizitas Carl Russ Schule Solingeno mokykloje</a:t>
                      </a:r>
                      <a:endParaRPr sz="60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1"/>
          <p:cNvSpPr txBox="1"/>
          <p:nvPr/>
        </p:nvSpPr>
        <p:spPr>
          <a:xfrm>
            <a:off x="452250" y="265050"/>
            <a:ext cx="8136900" cy="51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700" b="1">
                <a:latin typeface="Times New Roman"/>
                <a:ea typeface="Times New Roman"/>
                <a:cs typeface="Times New Roman"/>
                <a:sym typeface="Times New Roman"/>
              </a:rPr>
              <a:t>Tai specialiojo ugdymo mokykla.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700">
                <a:latin typeface="Times New Roman"/>
                <a:ea typeface="Times New Roman"/>
                <a:cs typeface="Times New Roman"/>
                <a:sym typeface="Times New Roman"/>
              </a:rPr>
              <a:t>* Mokiniai į mokyklą patenka su specialistų rekomendacijomis arba tėvų pageidavimu. Mokyklą  lanko vaikai,  turintys elgesio, emocijų sutrikimus.Mokykloje mokosi vaikai  nuo 1-10 klasės.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700">
                <a:latin typeface="Times New Roman"/>
                <a:ea typeface="Times New Roman"/>
                <a:cs typeface="Times New Roman"/>
                <a:sym typeface="Times New Roman"/>
              </a:rPr>
              <a:t>* Klasėse 8-16 mokinių. Visi mokytojai turi specialiojo pedagogo išsilavinimą ir vienas mokytojas vienai klasei dėsto visus dalykus. Taip kuriamas artimas ryšys tarp mokinių ir mokytojų.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700">
                <a:latin typeface="Times New Roman"/>
                <a:ea typeface="Times New Roman"/>
                <a:cs typeface="Times New Roman"/>
                <a:sym typeface="Times New Roman"/>
              </a:rPr>
              <a:t>* Baigę mokyklą mokiniai laiko 10A egzaminus ir dažniausiai toliau mokosi darbininkiškų profesijų.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700">
                <a:latin typeface="Times New Roman"/>
                <a:ea typeface="Times New Roman"/>
                <a:cs typeface="Times New Roman"/>
                <a:sym typeface="Times New Roman"/>
              </a:rPr>
              <a:t>* Prieš keletą metų buvo bandoma keisti švietimo sistemas pagal įtraukiojo ugdymo modelį, tačiau tai nepasitvirtino ir vaikai vėl grįžta į specialias mokyklas, tad  mokinių skaičius vis didėja.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274" y="392075"/>
            <a:ext cx="3417600" cy="45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075" y="392075"/>
            <a:ext cx="3417619" cy="455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07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2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8702" y="96675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50" y="18425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55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7" name="Google Shape;627;p85"/>
          <p:cNvGraphicFramePr/>
          <p:nvPr/>
        </p:nvGraphicFramePr>
        <p:xfrm>
          <a:off x="466925" y="60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4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16925">
                <a:tc>
                  <a:txBody>
                    <a:bodyPr/>
                    <a:lstStyle/>
                    <a:p>
                      <a:pPr marL="0" marR="139700" lvl="0" indent="0" algn="ctr" rtl="0">
                        <a:lnSpc>
                          <a:spcPct val="138461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None/>
                      </a:pPr>
                      <a:endParaRPr sz="43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14300" marR="114300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28" name="Google Shape;628;p85"/>
          <p:cNvGraphicFramePr/>
          <p:nvPr/>
        </p:nvGraphicFramePr>
        <p:xfrm>
          <a:off x="378100" y="116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{05F56993-0CA6-4C38-BFC3-A2F844FD6F73}</a:tableStyleId>
              </a:tblPr>
              <a:tblGrid>
                <a:gridCol w="836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88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57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Kelnas -  kultūros </a:t>
                      </a:r>
                      <a:endParaRPr sz="5700" b="1" i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lt" sz="57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centras </a:t>
                      </a:r>
                      <a:endParaRPr sz="6000" b="1" i="1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6"/>
          <p:cNvSpPr txBox="1"/>
          <p:nvPr/>
        </p:nvSpPr>
        <p:spPr>
          <a:xfrm>
            <a:off x="350325" y="302550"/>
            <a:ext cx="2746800" cy="4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600" b="1">
                <a:latin typeface="Times New Roman"/>
                <a:ea typeface="Times New Roman"/>
                <a:cs typeface="Times New Roman"/>
                <a:sym typeface="Times New Roman"/>
              </a:rPr>
              <a:t>Aplankėme  Gereono baziliką. Susipažinome su  jos istorija, architektūra, vitražais, saugomomis relikvijomis. </a:t>
            </a:r>
            <a:endParaRPr sz="2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" name="Google Shape;63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825" y="152400"/>
            <a:ext cx="6013776" cy="45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8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577" y="104625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9"/>
          <p:cNvSpPr txBox="1"/>
          <p:nvPr/>
        </p:nvSpPr>
        <p:spPr>
          <a:xfrm>
            <a:off x="191100" y="342375"/>
            <a:ext cx="2914200" cy="45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700" b="1">
                <a:latin typeface="Times New Roman"/>
                <a:ea typeface="Times New Roman"/>
                <a:cs typeface="Times New Roman"/>
                <a:sym typeface="Times New Roman"/>
              </a:rPr>
              <a:t>Apsilankėme Kelno filharmonijoje, kur klausėmės Kelno simfoninio orkestro </a:t>
            </a:r>
            <a:endParaRPr sz="27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700" b="1">
                <a:latin typeface="Times New Roman"/>
                <a:ea typeface="Times New Roman"/>
                <a:cs typeface="Times New Roman"/>
                <a:sym typeface="Times New Roman"/>
              </a:rPr>
              <a:t>filmo - koncerto  ,,Metropolis”.</a:t>
            </a:r>
            <a:endParaRPr sz="27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400" y="152400"/>
            <a:ext cx="5907850" cy="45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5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91"/>
          <p:cNvSpPr txBox="1"/>
          <p:nvPr/>
        </p:nvSpPr>
        <p:spPr>
          <a:xfrm>
            <a:off x="91200" y="0"/>
            <a:ext cx="9010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600" b="1">
                <a:latin typeface="Times New Roman"/>
                <a:ea typeface="Times New Roman"/>
                <a:cs typeface="Times New Roman"/>
                <a:sym typeface="Times New Roman"/>
              </a:rPr>
              <a:t>Lankėmės Kelno meno galerijoje</a:t>
            </a:r>
            <a:r>
              <a:rPr lang="lt" sz="2600" b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kur matėme  Renuaro, Monė, Munko, Van Gogo, Rubenso paveikslus</a:t>
            </a:r>
            <a:endParaRPr sz="2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4" name="Google Shape;66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325" y="1048787"/>
            <a:ext cx="2956750" cy="39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650" y="1048775"/>
            <a:ext cx="2890126" cy="39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3350" y="1048775"/>
            <a:ext cx="2890126" cy="385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675" y="235012"/>
            <a:ext cx="3505098" cy="46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250" y="288175"/>
            <a:ext cx="3505098" cy="467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9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6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0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1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877" y="1980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95"/>
          <p:cNvSpPr txBox="1"/>
          <p:nvPr/>
        </p:nvSpPr>
        <p:spPr>
          <a:xfrm>
            <a:off x="2919900" y="2463200"/>
            <a:ext cx="6453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4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AČIŪ UŽ DĖMESĮ!</a:t>
            </a:r>
            <a:endParaRPr sz="4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ctrTitle"/>
          </p:nvPr>
        </p:nvSpPr>
        <p:spPr>
          <a:xfrm>
            <a:off x="708900" y="836275"/>
            <a:ext cx="8112900" cy="3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43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Vokietijos švietimo sistemos pristatymas.</a:t>
            </a:r>
            <a:endParaRPr sz="43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43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Pradinių ir vidurinių mokyklų ugdymo planai.</a:t>
            </a:r>
            <a:endParaRPr sz="43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8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Rolf Fullmann, Kelno universitetas</a:t>
            </a:r>
            <a:endParaRPr sz="18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1600</Words>
  <Application>Microsoft Office PowerPoint</Application>
  <PresentationFormat>Demonstracija ekrane (16:9)</PresentationFormat>
  <Paragraphs>166</Paragraphs>
  <Slides>83</Slides>
  <Notes>83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83</vt:i4>
      </vt:variant>
    </vt:vector>
  </HeadingPairs>
  <TitlesOfParts>
    <vt:vector size="89" baseType="lpstr">
      <vt:lpstr>Times New Roman</vt:lpstr>
      <vt:lpstr>Roboto</vt:lpstr>
      <vt:lpstr>Arial</vt:lpstr>
      <vt:lpstr>Nunito</vt:lpstr>
      <vt:lpstr>Calibri</vt:lpstr>
      <vt:lpstr>Shift</vt:lpstr>
      <vt:lpstr>Nacionalinės švietimo agentūros įgyvendinamas projektas „TĘSK“  Pedagogų kvalifikacijos tobulinimo stažuotė Vokietijos švietimo institucijose 2022.02.13-19</vt:lpstr>
      <vt:lpstr>Kèlnas (vok. Köln) – ketvirtasis pagal dydį Vokietijos miestas, taip pat didžiausias  Šiaurės Reino-Vestfalijos žemės miestas.  Miestą garsina jo istorija, kultūra, architektūra ir tarptautinio svarbumo renginiai. 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Vokietijos švietimo sistemos pristatymas. Pradinių ir vidurinių mokyklų ugdymo planai.  Prof. Rolf Fullmann, Kelno universitetas</vt:lpstr>
      <vt:lpstr>„PowerPoint“ pateiktis</vt:lpstr>
      <vt:lpstr>Vokietijos švietimo sistemos </vt:lpstr>
      <vt:lpstr>Veiklų būsimiesiems ir pradedantiesiems mokytojams pavyzdžiai. Pasakų reikšmė  Vokietijos ikimokykliniame ir pradiniame ugdyme. Prof. Rolf Fullmann, Kelno universitetas</vt:lpstr>
      <vt:lpstr>„PowerPoint“ pateiktis</vt:lpstr>
      <vt:lpstr>„PowerPoint“ pateiktis</vt:lpstr>
      <vt:lpstr>Vizitas lauko vaikų darželyje “Lollypop”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 Mokytojų rengimas, egzaminavimas ir pradedančiųjų mokytojų situacija  Vokietijoje.         Dr. Füllmann ir Andreas Seidler, Kelno universiteto mokytojų egzaminų biuras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Nacionalinės švietimo agentūros įgyvendinamas projektas „TĘSK“  Pedagogų kvalifikacijos tobulinimo stažuotė Vokietijos švietimo institucijose 2022.02.13-19</dc:title>
  <dc:creator>admin</dc:creator>
  <cp:lastModifiedBy>UMF</cp:lastModifiedBy>
  <cp:revision>1</cp:revision>
  <dcterms:modified xsi:type="dcterms:W3CDTF">2022-03-21T07:35:41Z</dcterms:modified>
</cp:coreProperties>
</file>