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770" autoAdjust="0"/>
  </p:normalViewPr>
  <p:slideViewPr>
    <p:cSldViewPr snapToGrid="0">
      <p:cViewPr varScale="1">
        <p:scale>
          <a:sx n="92" d="100"/>
          <a:sy n="92" d="100"/>
        </p:scale>
        <p:origin x="-131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40403-1693-40B4-B23F-3CDFAFD49079}" type="datetimeFigureOut">
              <a:rPr lang="lt-LT" smtClean="0"/>
              <a:t>2021-06-03</a:t>
            </a:fld>
            <a:endParaRPr lang="lt-LT"/>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319737-AF91-493F-8599-F2794D307A3A}" type="slidenum">
              <a:rPr lang="lt-LT" smtClean="0"/>
              <a:t>‹#›</a:t>
            </a:fld>
            <a:endParaRPr lang="lt-L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altLang="lt-LT" dirty="0" smtClean="0">
                <a:latin typeface="Cambria" pitchFamily="18" charset="0"/>
                <a:ea typeface="Cambria" pitchFamily="18" charset="0"/>
                <a:cs typeface="Times New Roman" panose="02020603050405020304" pitchFamily="18" charset="0"/>
              </a:rPr>
              <a:t>Uždavinys 9–12 klasei</a:t>
            </a:r>
          </a:p>
          <a:p>
            <a:pPr marL="0" marR="0" lvl="0" indent="0" algn="l" defTabSz="914400" rtl="0" eaLnBrk="1" fontAlgn="auto" latinLnBrk="0" hangingPunct="1">
              <a:lnSpc>
                <a:spcPct val="100000"/>
              </a:lnSpc>
              <a:spcBef>
                <a:spcPts val="0"/>
              </a:spcBef>
              <a:spcAft>
                <a:spcPts val="0"/>
              </a:spcAft>
              <a:buClrTx/>
              <a:buSzTx/>
              <a:buFontTx/>
              <a:buNone/>
              <a:tabLst/>
              <a:defRPr/>
            </a:pPr>
            <a:r>
              <a:rPr lang="lt-LT" dirty="0" smtClean="0">
                <a:latin typeface="Cambria" pitchFamily="18" charset="0"/>
                <a:ea typeface="Cambria" pitchFamily="18" charset="0"/>
                <a:cs typeface="Times New Roman" panose="02020603050405020304" pitchFamily="18" charset="0"/>
              </a:rPr>
              <a:t>Mokiniai, žiūrėdami prevencinius filmus apie prekybą žmonėmis, atlikdami užduotis,  diskutuodami,  įgis arba praplės žinias apie prekybos žmonėmis formą – išnaudojimą darbe. </a:t>
            </a:r>
            <a:endParaRPr lang="lt-LT" altLang="lt-LT" dirty="0" smtClean="0">
              <a:latin typeface="Cambria" pitchFamily="18" charset="0"/>
              <a:ea typeface="Cambria" pitchFamily="18" charset="0"/>
              <a:cs typeface="Times New Roman" panose="02020603050405020304" pitchFamily="18" charset="0"/>
            </a:endParaRPr>
          </a:p>
          <a:p>
            <a:pPr marL="60960">
              <a:lnSpc>
                <a:spcPct val="107000"/>
              </a:lnSpc>
              <a:spcAft>
                <a:spcPts val="800"/>
              </a:spcAft>
            </a:pPr>
            <a:r>
              <a:rPr lang="lt-LT" sz="1200" dirty="0" smtClean="0">
                <a:effectLst/>
                <a:latin typeface="Cambria" pitchFamily="18" charset="0"/>
                <a:ea typeface="Cambria" pitchFamily="18" charset="0"/>
                <a:cs typeface="Times New Roman" panose="02020603050405020304" pitchFamily="18" charset="0"/>
              </a:rPr>
              <a:t>Priemonės</a:t>
            </a:r>
          </a:p>
          <a:p>
            <a:pPr marL="60960">
              <a:lnSpc>
                <a:spcPct val="107000"/>
              </a:lnSpc>
              <a:spcAft>
                <a:spcPts val="800"/>
              </a:spcAft>
            </a:pPr>
            <a:r>
              <a:rPr lang="lt-LT" sz="1200" dirty="0" smtClean="0">
                <a:effectLst/>
                <a:latin typeface="Cambria" pitchFamily="18" charset="0"/>
                <a:ea typeface="Cambria" pitchFamily="18" charset="0"/>
                <a:cs typeface="Times New Roman" panose="02020603050405020304" pitchFamily="18" charset="0"/>
              </a:rPr>
              <a:t>Prisijungimo nuoroda į užsiėmimą, </a:t>
            </a:r>
            <a:r>
              <a:rPr lang="lt-LT" sz="1200" dirty="0" err="1" smtClean="0">
                <a:effectLst/>
                <a:latin typeface="Cambria" pitchFamily="18" charset="0"/>
                <a:ea typeface="Cambria" pitchFamily="18" charset="0"/>
                <a:cs typeface="Times New Roman" panose="02020603050405020304" pitchFamily="18" charset="0"/>
              </a:rPr>
              <a:t>google</a:t>
            </a:r>
            <a:r>
              <a:rPr lang="lt-LT" sz="1200" dirty="0" smtClean="0">
                <a:effectLst/>
                <a:latin typeface="Cambria" pitchFamily="18" charset="0"/>
                <a:ea typeface="Cambria" pitchFamily="18" charset="0"/>
                <a:cs typeface="Times New Roman" panose="02020603050405020304" pitchFamily="18" charset="0"/>
              </a:rPr>
              <a:t> apklausos forma, 2 </a:t>
            </a:r>
            <a:r>
              <a:rPr lang="lt-LT" sz="1200" dirty="0" err="1" smtClean="0">
                <a:effectLst/>
                <a:latin typeface="Cambria" pitchFamily="18" charset="0"/>
                <a:ea typeface="Cambria" pitchFamily="18" charset="0"/>
                <a:cs typeface="Times New Roman" panose="02020603050405020304" pitchFamily="18" charset="0"/>
              </a:rPr>
              <a:t>videofilmukai</a:t>
            </a:r>
            <a:endParaRPr lang="lt-LT" sz="1200" dirty="0" smtClean="0">
              <a:effectLst/>
              <a:latin typeface="Cambria" pitchFamily="18" charset="0"/>
              <a:ea typeface="Cambria" pitchFamily="18" charset="0"/>
              <a:cs typeface="Times New Roman" panose="02020603050405020304" pitchFamily="18" charset="0"/>
            </a:endParaRPr>
          </a:p>
          <a:p>
            <a:pPr marL="60960" marR="0" lvl="0" indent="0" algn="l" defTabSz="914400" rtl="0" eaLnBrk="1" fontAlgn="auto" latinLnBrk="0" hangingPunct="1">
              <a:lnSpc>
                <a:spcPct val="107000"/>
              </a:lnSpc>
              <a:spcBef>
                <a:spcPts val="0"/>
              </a:spcBef>
              <a:spcAft>
                <a:spcPts val="800"/>
              </a:spcAft>
              <a:buClrTx/>
              <a:buSzTx/>
              <a:buFontTx/>
              <a:buNone/>
              <a:tabLst/>
              <a:defRPr/>
            </a:pPr>
            <a:r>
              <a:rPr kumimoji="0" lang="lt-LT" altLang="lt-LT" sz="1200" b="0" i="0" u="none" strike="noStrike" cap="none" normalizeH="0" baseline="0" dirty="0" smtClean="0">
                <a:ln>
                  <a:noFill/>
                </a:ln>
                <a:solidFill>
                  <a:schemeClr val="tx1"/>
                </a:solidFill>
                <a:effectLst/>
                <a:latin typeface="Cambria" pitchFamily="18" charset="0"/>
                <a:ea typeface="Cambria" pitchFamily="18" charset="0"/>
                <a:cs typeface="Times New Roman" panose="02020603050405020304" pitchFamily="18" charset="0"/>
              </a:rPr>
              <a:t>Darbo formos</a:t>
            </a:r>
          </a:p>
          <a:p>
            <a:pPr marL="60960" marR="0" lvl="0" indent="0" algn="l" defTabSz="914400" rtl="0" eaLnBrk="1" fontAlgn="auto" latinLnBrk="0" hangingPunct="1">
              <a:lnSpc>
                <a:spcPct val="107000"/>
              </a:lnSpc>
              <a:spcBef>
                <a:spcPts val="0"/>
              </a:spcBef>
              <a:spcAft>
                <a:spcPts val="800"/>
              </a:spcAft>
              <a:buClrTx/>
              <a:buSzTx/>
              <a:buFontTx/>
              <a:buNone/>
              <a:tabLst/>
              <a:defRPr/>
            </a:pPr>
            <a:r>
              <a:rPr lang="lt-LT" sz="1200" dirty="0" smtClean="0">
                <a:effectLst/>
                <a:latin typeface="Cambria" pitchFamily="18" charset="0"/>
                <a:ea typeface="Cambria" pitchFamily="18" charset="0"/>
                <a:cs typeface="Times New Roman" panose="02020603050405020304" pitchFamily="18" charset="0"/>
              </a:rPr>
              <a:t>Videofilmo peržiūra, klausimyno pildymas, diskusija, situacijos analizė, grupinis darbas</a:t>
            </a:r>
          </a:p>
          <a:p>
            <a:pPr marL="60960" marR="0" lvl="0" indent="0" algn="l" defTabSz="914400" rtl="0" eaLnBrk="1" fontAlgn="auto" latinLnBrk="0" hangingPunct="1">
              <a:lnSpc>
                <a:spcPct val="107000"/>
              </a:lnSpc>
              <a:spcBef>
                <a:spcPts val="0"/>
              </a:spcBef>
              <a:spcAft>
                <a:spcPts val="800"/>
              </a:spcAft>
              <a:buClrTx/>
              <a:buSzTx/>
              <a:buFontTx/>
              <a:buNone/>
              <a:tabLst/>
              <a:defRPr/>
            </a:pPr>
            <a:endParaRPr kumimoji="0" lang="lt-LT" altLang="lt-LT" sz="1200" b="0" i="0" u="none" strike="noStrike" cap="none" normalizeH="0" baseline="0" dirty="0" smtClean="0">
              <a:ln>
                <a:noFill/>
              </a:ln>
              <a:solidFill>
                <a:schemeClr val="tx1"/>
              </a:solidFill>
              <a:effectLst/>
              <a:latin typeface="Cambria" pitchFamily="18" charset="0"/>
              <a:ea typeface="Cambria" pitchFamily="18" charset="0"/>
              <a:cs typeface="Times New Roman" panose="02020603050405020304" pitchFamily="18" charset="0"/>
            </a:endParaRPr>
          </a:p>
          <a:p>
            <a:pPr marL="60960">
              <a:lnSpc>
                <a:spcPct val="107000"/>
              </a:lnSpc>
              <a:spcAft>
                <a:spcPts val="800"/>
              </a:spcAft>
            </a:pPr>
            <a:endParaRPr lang="lt-LT" sz="1200" dirty="0" smtClean="0">
              <a:effectLst/>
              <a:latin typeface="Cambria" pitchFamily="18" charset="0"/>
              <a:ea typeface="Cambria"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lt-LT" altLang="lt-LT" dirty="0" smtClean="0">
              <a:latin typeface="Cambria" pitchFamily="18" charset="0"/>
              <a:ea typeface="Cambria" pitchFamily="18" charset="0"/>
              <a:cs typeface="Times New Roman" panose="02020603050405020304" pitchFamily="18" charset="0"/>
            </a:endParaRPr>
          </a:p>
          <a:p>
            <a:endParaRPr lang="lt-LT" dirty="0"/>
          </a:p>
        </p:txBody>
      </p:sp>
      <p:sp>
        <p:nvSpPr>
          <p:cNvPr id="4" name="Slide Number Placeholder 3"/>
          <p:cNvSpPr>
            <a:spLocks noGrp="1"/>
          </p:cNvSpPr>
          <p:nvPr>
            <p:ph type="sldNum" sz="quarter" idx="10"/>
          </p:nvPr>
        </p:nvSpPr>
        <p:spPr/>
        <p:txBody>
          <a:bodyPr/>
          <a:lstStyle/>
          <a:p>
            <a:fld id="{E3319737-AF91-493F-8599-F2794D307A3A}" type="slidenum">
              <a:rPr lang="lt-LT" smtClean="0"/>
              <a:t>1</a:t>
            </a:fld>
            <a:endParaRPr lang="lt-L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t-LT" dirty="0"/>
          </a:p>
        </p:txBody>
      </p:sp>
      <p:sp>
        <p:nvSpPr>
          <p:cNvPr id="4" name="Slide Number Placeholder 3"/>
          <p:cNvSpPr>
            <a:spLocks noGrp="1"/>
          </p:cNvSpPr>
          <p:nvPr>
            <p:ph type="sldNum" sz="quarter" idx="10"/>
          </p:nvPr>
        </p:nvSpPr>
        <p:spPr/>
        <p:txBody>
          <a:bodyPr/>
          <a:lstStyle/>
          <a:p>
            <a:fld id="{E3319737-AF91-493F-8599-F2794D307A3A}" type="slidenum">
              <a:rPr lang="lt-LT" smtClean="0"/>
              <a:t>2</a:t>
            </a:fld>
            <a:endParaRPr lang="lt-L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t-LT" dirty="0" smtClean="0"/>
              <a:t>Spauskite nuorodą. Filmukas</a:t>
            </a:r>
            <a:r>
              <a:rPr lang="lt-LT" baseline="0" dirty="0" smtClean="0"/>
              <a:t> turi pasileisti automatiškai. </a:t>
            </a:r>
            <a:endParaRPr lang="lt-LT" dirty="0"/>
          </a:p>
        </p:txBody>
      </p:sp>
      <p:sp>
        <p:nvSpPr>
          <p:cNvPr id="4" name="Slide Number Placeholder 3"/>
          <p:cNvSpPr>
            <a:spLocks noGrp="1"/>
          </p:cNvSpPr>
          <p:nvPr>
            <p:ph type="sldNum" sz="quarter" idx="10"/>
          </p:nvPr>
        </p:nvSpPr>
        <p:spPr/>
        <p:txBody>
          <a:bodyPr/>
          <a:lstStyle/>
          <a:p>
            <a:fld id="{E3319737-AF91-493F-8599-F2794D307A3A}" type="slidenum">
              <a:rPr lang="lt-LT" smtClean="0"/>
              <a:t>3</a:t>
            </a:fld>
            <a:endParaRPr lang="lt-L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lt-LT" dirty="0" smtClean="0">
                <a:latin typeface="Cambria" pitchFamily="18" charset="0"/>
                <a:ea typeface="Cambria" pitchFamily="18" charset="0"/>
              </a:rPr>
              <a:t>jį galima rodyti iškart po pirmojo FILMUKO ir klausimyną pildyti iškart po PERŽIŪROS. </a:t>
            </a:r>
          </a:p>
          <a:p>
            <a:pPr marL="0" indent="0">
              <a:buNone/>
            </a:pPr>
            <a:r>
              <a:rPr lang="lt-LT" dirty="0" smtClean="0">
                <a:latin typeface="Cambria" pitchFamily="18" charset="0"/>
                <a:ea typeface="Cambria" pitchFamily="18" charset="0"/>
              </a:rPr>
              <a:t>arba – rodyti jau po diskusijos.  </a:t>
            </a:r>
          </a:p>
          <a:p>
            <a:endParaRPr lang="lt-LT" dirty="0"/>
          </a:p>
        </p:txBody>
      </p:sp>
      <p:sp>
        <p:nvSpPr>
          <p:cNvPr id="4" name="Slide Number Placeholder 3"/>
          <p:cNvSpPr>
            <a:spLocks noGrp="1"/>
          </p:cNvSpPr>
          <p:nvPr>
            <p:ph type="sldNum" sz="quarter" idx="10"/>
          </p:nvPr>
        </p:nvSpPr>
        <p:spPr/>
        <p:txBody>
          <a:bodyPr/>
          <a:lstStyle/>
          <a:p>
            <a:fld id="{E3319737-AF91-493F-8599-F2794D307A3A}" type="slidenum">
              <a:rPr lang="lt-LT" smtClean="0"/>
              <a:t>5</a:t>
            </a:fld>
            <a:endParaRPr lang="lt-L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t-LT" dirty="0" smtClean="0"/>
              <a:t>Parodykite pradžioje tik šį</a:t>
            </a:r>
            <a:r>
              <a:rPr lang="lt-LT" baseline="0" dirty="0" smtClean="0"/>
              <a:t> situacijos aprašymą. Situacijos atomazga yra kitoje skaidrėje.</a:t>
            </a:r>
            <a:endParaRPr lang="lt-LT" dirty="0"/>
          </a:p>
        </p:txBody>
      </p:sp>
      <p:sp>
        <p:nvSpPr>
          <p:cNvPr id="4" name="Slide Number Placeholder 3"/>
          <p:cNvSpPr>
            <a:spLocks noGrp="1"/>
          </p:cNvSpPr>
          <p:nvPr>
            <p:ph type="sldNum" sz="quarter" idx="10"/>
          </p:nvPr>
        </p:nvSpPr>
        <p:spPr/>
        <p:txBody>
          <a:bodyPr/>
          <a:lstStyle/>
          <a:p>
            <a:fld id="{E3319737-AF91-493F-8599-F2794D307A3A}" type="slidenum">
              <a:rPr lang="lt-LT" smtClean="0"/>
              <a:t>7</a:t>
            </a:fld>
            <a:endParaRPr lang="lt-L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t-LT" dirty="0"/>
          </a:p>
        </p:txBody>
      </p:sp>
      <p:sp>
        <p:nvSpPr>
          <p:cNvPr id="4" name="Slide Number Placeholder 3"/>
          <p:cNvSpPr>
            <a:spLocks noGrp="1"/>
          </p:cNvSpPr>
          <p:nvPr>
            <p:ph type="sldNum" sz="quarter" idx="10"/>
          </p:nvPr>
        </p:nvSpPr>
        <p:spPr/>
        <p:txBody>
          <a:bodyPr/>
          <a:lstStyle/>
          <a:p>
            <a:fld id="{E3319737-AF91-493F-8599-F2794D307A3A}" type="slidenum">
              <a:rPr lang="lt-LT" smtClean="0"/>
              <a:t>8</a:t>
            </a:fld>
            <a:endParaRPr lang="lt-L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lt-LT"/>
              <a:t>Spustelėję redag. ruoš. pavad. stilių</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Spustelėję redag. ruoš. paantrš. stilių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nė nuotrauka su antrašt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lt-LT"/>
              <a:t>Spustelėję redag. ruoš. pavad. stilių</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 norėdami įtraukti pav.</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lt-LT"/>
              <a:t>Spustelėję redag. ruoš. pavad. stilių</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lt-LT"/>
              <a:t>Spustelėję redag. ruoš. pavad. stilių</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lt-LT"/>
              <a:t>Spustelėję redag. ruoš. pavad. stilių</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lpeli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lt-LT"/>
              <a:t>Spustelėję redag. ruoš. pavad. stilių</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3" name="Date Placeholder 2"/>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aveikslėlis skiltyj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lt-LT"/>
              <a:t>Spustelėję redag. ruoš. pavad. stilių</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 norėdami įtraukti pav.</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 norėdami įtraukti pav.</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 norėdami įtraukti pav.</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3" name="Date Placeholder 2"/>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t-LT"/>
              <a:t>Spustelėję redag. ruoš. pavad. stilių</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lt-LT"/>
              <a:t>Spustelėję redag. ruoš. pavad. stilių</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t-LT"/>
              <a:t>Spustelėję redag. ruoš. pavad. stilių</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lt-LT"/>
              <a:t>Spustelėję redag. ruoš. pavad. stilių</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Spustelėję redag. ruoš. teksto stilių</a:t>
            </a:r>
          </a:p>
        </p:txBody>
      </p:sp>
      <p:sp>
        <p:nvSpPr>
          <p:cNvPr id="4" name="Date Placeholder 3"/>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lt-LT"/>
              <a:t>Spustelėję redag. ruoš. pavad. stilių</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lt-LT"/>
              <a:t>Spustelėję redag. ruoš. pavad. stilių</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12" name="Content Placeholder 3"/>
          <p:cNvSpPr>
            <a:spLocks noGrp="1"/>
          </p:cNvSpPr>
          <p:nvPr>
            <p:ph sz="quarter" idx="13"/>
          </p:nvPr>
        </p:nvSpPr>
        <p:spPr>
          <a:xfrm>
            <a:off x="913774" y="3051012"/>
            <a:ext cx="5106027" cy="2740187"/>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13" name="Content Placeholder 5"/>
          <p:cNvSpPr>
            <a:spLocks noGrp="1"/>
          </p:cNvSpPr>
          <p:nvPr>
            <p:ph sz="quarter" idx="14"/>
          </p:nvPr>
        </p:nvSpPr>
        <p:spPr>
          <a:xfrm>
            <a:off x="6172200" y="3051012"/>
            <a:ext cx="5105401" cy="2740187"/>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t-LT"/>
              <a:t>Spustelėję redag. ruoš. pavad. stilių</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lt-LT"/>
              <a:t>Spustelėję redag. ruoš. pavad. stilių</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lt-LT"/>
              <a:t>Spustelėję redag. ruoš. pavad. stilių</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 norėdami įtraukti pav.</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48A87A34-81AB-432B-8DAE-1953F412C126}"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xmlns=""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lt-LT"/>
              <a:t>Spustelėję redag. ruoš. pavad. stilių</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6/2/2021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zKxGiAxO4w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_HTzjp3HNL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r>
              <a:rPr lang="lt-LT" dirty="0">
                <a:latin typeface="Cambria" pitchFamily="18" charset="0"/>
                <a:ea typeface="Cambria" pitchFamily="18" charset="0"/>
              </a:rPr>
              <a:t>Prieš važiuodamas – žinok...</a:t>
            </a:r>
            <a:br>
              <a:rPr lang="lt-LT" dirty="0">
                <a:latin typeface="Cambria" pitchFamily="18" charset="0"/>
                <a:ea typeface="Cambria" pitchFamily="18" charset="0"/>
              </a:rPr>
            </a:br>
            <a:endParaRPr lang="lt-LT" dirty="0">
              <a:latin typeface="Cambria" pitchFamily="18" charset="0"/>
              <a:ea typeface="Cambria" pitchFamily="18" charset="0"/>
            </a:endParaRPr>
          </a:p>
        </p:txBody>
      </p:sp>
      <p:sp>
        <p:nvSpPr>
          <p:cNvPr id="3" name="Antrinis pavadinimas 2"/>
          <p:cNvSpPr>
            <a:spLocks noGrp="1"/>
          </p:cNvSpPr>
          <p:nvPr>
            <p:ph type="subTitle" idx="1"/>
          </p:nvPr>
        </p:nvSpPr>
        <p:spPr/>
        <p:txBody>
          <a:bodyPr/>
          <a:lstStyle/>
          <a:p>
            <a:endParaRPr lang="lt-LT" dirty="0"/>
          </a:p>
        </p:txBody>
      </p:sp>
    </p:spTree>
    <p:extLst>
      <p:ext uri="{BB962C8B-B14F-4D97-AF65-F5344CB8AC3E}">
        <p14:creationId xmlns:p14="http://schemas.microsoft.com/office/powerpoint/2010/main" xmlns="" val="2384612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PAMOKOS PLANAS</a:t>
            </a:r>
            <a:endParaRPr lang="lt-LT" dirty="0"/>
          </a:p>
        </p:txBody>
      </p:sp>
      <p:sp>
        <p:nvSpPr>
          <p:cNvPr id="3" name="Turinio vietos rezervavimo ženklas 2"/>
          <p:cNvSpPr>
            <a:spLocks noGrp="1"/>
          </p:cNvSpPr>
          <p:nvPr>
            <p:ph sz="quarter" idx="13"/>
          </p:nvPr>
        </p:nvSpPr>
        <p:spPr/>
        <p:txBody>
          <a:bodyPr/>
          <a:lstStyle/>
          <a:p>
            <a:r>
              <a:rPr lang="lt-LT" dirty="0">
                <a:latin typeface="Cambria" pitchFamily="18" charset="0"/>
                <a:ea typeface="Cambria" pitchFamily="18" charset="0"/>
                <a:cs typeface="Times New Roman" pitchFamily="18" charset="0"/>
              </a:rPr>
              <a:t>1. Užsiėmimo pristatymo planas (3 min.)</a:t>
            </a:r>
          </a:p>
          <a:p>
            <a:r>
              <a:rPr lang="lt-LT" dirty="0">
                <a:latin typeface="Cambria" pitchFamily="18" charset="0"/>
                <a:ea typeface="Cambria" pitchFamily="18" charset="0"/>
                <a:cs typeface="Times New Roman" pitchFamily="18" charset="0"/>
              </a:rPr>
              <a:t>2.  Filmuko „Prieš važiuodamas – </a:t>
            </a:r>
            <a:r>
              <a:rPr lang="lt-LT" dirty="0" smtClean="0">
                <a:latin typeface="Cambria" pitchFamily="18" charset="0"/>
                <a:ea typeface="Cambria" pitchFamily="18" charset="0"/>
                <a:cs typeface="Times New Roman" pitchFamily="18" charset="0"/>
              </a:rPr>
              <a:t>žinok 1“ pristatymas ir peržiūra (5 </a:t>
            </a:r>
            <a:r>
              <a:rPr lang="lt-LT" dirty="0">
                <a:latin typeface="Cambria" pitchFamily="18" charset="0"/>
                <a:ea typeface="Cambria" pitchFamily="18" charset="0"/>
                <a:cs typeface="Times New Roman" pitchFamily="18" charset="0"/>
              </a:rPr>
              <a:t>min</a:t>
            </a:r>
            <a:r>
              <a:rPr lang="lt-LT" dirty="0" smtClean="0">
                <a:latin typeface="Cambria" pitchFamily="18" charset="0"/>
                <a:ea typeface="Cambria" pitchFamily="18" charset="0"/>
                <a:cs typeface="Times New Roman" pitchFamily="18" charset="0"/>
              </a:rPr>
              <a:t>.)</a:t>
            </a:r>
          </a:p>
          <a:p>
            <a:r>
              <a:rPr lang="lt-LT" dirty="0" smtClean="0">
                <a:latin typeface="Cambria" pitchFamily="18" charset="0"/>
                <a:ea typeface="Cambria" pitchFamily="18" charset="0"/>
                <a:cs typeface="Times New Roman" pitchFamily="18" charset="0"/>
              </a:rPr>
              <a:t>3. Klausimyno pildymas  (esant poreikiui)(5 – 10 min.)</a:t>
            </a:r>
            <a:endParaRPr lang="lt-LT" dirty="0">
              <a:latin typeface="Cambria" pitchFamily="18" charset="0"/>
              <a:ea typeface="Cambria" pitchFamily="18" charset="0"/>
              <a:cs typeface="Times New Roman" pitchFamily="18" charset="0"/>
            </a:endParaRPr>
          </a:p>
          <a:p>
            <a:r>
              <a:rPr lang="lt-LT" dirty="0">
                <a:latin typeface="Cambria" pitchFamily="18" charset="0"/>
                <a:ea typeface="Cambria" pitchFamily="18" charset="0"/>
                <a:cs typeface="Times New Roman" pitchFamily="18" charset="0"/>
              </a:rPr>
              <a:t>3. </a:t>
            </a:r>
            <a:r>
              <a:rPr lang="lt-LT" dirty="0" smtClean="0">
                <a:latin typeface="Cambria" pitchFamily="18" charset="0"/>
                <a:ea typeface="Cambria" pitchFamily="18" charset="0"/>
                <a:cs typeface="Times New Roman" pitchFamily="18" charset="0"/>
              </a:rPr>
              <a:t>Diskusija  </a:t>
            </a:r>
            <a:r>
              <a:rPr lang="lt-LT" dirty="0">
                <a:latin typeface="Cambria" pitchFamily="18" charset="0"/>
                <a:ea typeface="Cambria" pitchFamily="18" charset="0"/>
                <a:cs typeface="Times New Roman" pitchFamily="18" charset="0"/>
              </a:rPr>
              <a:t>(</a:t>
            </a:r>
            <a:r>
              <a:rPr lang="lt-LT" dirty="0" smtClean="0">
                <a:latin typeface="Cambria" pitchFamily="18" charset="0"/>
                <a:ea typeface="Cambria" pitchFamily="18" charset="0"/>
                <a:cs typeface="Times New Roman" pitchFamily="18" charset="0"/>
              </a:rPr>
              <a:t>10 </a:t>
            </a:r>
            <a:r>
              <a:rPr lang="lt-LT" dirty="0">
                <a:latin typeface="Cambria" pitchFamily="18" charset="0"/>
                <a:ea typeface="Cambria" pitchFamily="18" charset="0"/>
                <a:cs typeface="Times New Roman" pitchFamily="18" charset="0"/>
              </a:rPr>
              <a:t>min.) </a:t>
            </a:r>
          </a:p>
          <a:p>
            <a:r>
              <a:rPr lang="lt-LT" dirty="0">
                <a:latin typeface="Cambria" pitchFamily="18" charset="0"/>
                <a:ea typeface="Cambria" pitchFamily="18" charset="0"/>
                <a:cs typeface="Times New Roman" pitchFamily="18" charset="0"/>
              </a:rPr>
              <a:t>4. Situacijos pristatymas ir analizė (esant poreikiui</a:t>
            </a:r>
            <a:r>
              <a:rPr lang="lt-LT" dirty="0" smtClean="0">
                <a:latin typeface="Cambria" pitchFamily="18" charset="0"/>
                <a:ea typeface="Cambria" pitchFamily="18" charset="0"/>
                <a:cs typeface="Times New Roman" pitchFamily="18" charset="0"/>
              </a:rPr>
              <a:t>) (10 min.)</a:t>
            </a:r>
            <a:endParaRPr lang="lt-LT" dirty="0">
              <a:latin typeface="Cambria" pitchFamily="18" charset="0"/>
              <a:ea typeface="Cambria" pitchFamily="18" charset="0"/>
              <a:cs typeface="Times New Roman" pitchFamily="18" charset="0"/>
            </a:endParaRPr>
          </a:p>
          <a:p>
            <a:r>
              <a:rPr lang="lt-LT" dirty="0">
                <a:latin typeface="Cambria" pitchFamily="18" charset="0"/>
                <a:ea typeface="Cambria" pitchFamily="18" charset="0"/>
                <a:cs typeface="Times New Roman" pitchFamily="18" charset="0"/>
              </a:rPr>
              <a:t> 5. </a:t>
            </a:r>
            <a:r>
              <a:rPr lang="lt-LT" dirty="0" smtClean="0">
                <a:latin typeface="Cambria" pitchFamily="18" charset="0"/>
                <a:ea typeface="Cambria" pitchFamily="18" charset="0"/>
                <a:cs typeface="Times New Roman" pitchFamily="18" charset="0"/>
              </a:rPr>
              <a:t> 2 </a:t>
            </a:r>
            <a:r>
              <a:rPr lang="lt-LT" dirty="0">
                <a:latin typeface="Cambria" pitchFamily="18" charset="0"/>
                <a:ea typeface="Cambria" pitchFamily="18" charset="0"/>
                <a:cs typeface="Times New Roman" pitchFamily="18" charset="0"/>
              </a:rPr>
              <a:t>Filmuko  „Prieš važiuodamas – </a:t>
            </a:r>
            <a:r>
              <a:rPr lang="lt-LT" dirty="0" smtClean="0">
                <a:latin typeface="Cambria" pitchFamily="18" charset="0"/>
                <a:ea typeface="Cambria" pitchFamily="18" charset="0"/>
                <a:cs typeface="Times New Roman" pitchFamily="18" charset="0"/>
              </a:rPr>
              <a:t>žinok 2“  pristatymas ir peržiūra (2  </a:t>
            </a:r>
            <a:r>
              <a:rPr lang="lt-LT" dirty="0">
                <a:latin typeface="Cambria" pitchFamily="18" charset="0"/>
                <a:ea typeface="Cambria" pitchFamily="18" charset="0"/>
                <a:cs typeface="Times New Roman" pitchFamily="18" charset="0"/>
              </a:rPr>
              <a:t>min.) </a:t>
            </a:r>
          </a:p>
          <a:p>
            <a:r>
              <a:rPr lang="lt-LT" dirty="0">
                <a:latin typeface="Cambria" pitchFamily="18" charset="0"/>
                <a:ea typeface="Cambria" pitchFamily="18" charset="0"/>
                <a:cs typeface="Times New Roman" pitchFamily="18" charset="0"/>
              </a:rPr>
              <a:t>6. Refleksija </a:t>
            </a:r>
            <a:r>
              <a:rPr lang="lt-LT" dirty="0" smtClean="0">
                <a:latin typeface="Cambria" pitchFamily="18" charset="0"/>
                <a:ea typeface="Cambria" pitchFamily="18" charset="0"/>
                <a:cs typeface="Times New Roman" pitchFamily="18" charset="0"/>
              </a:rPr>
              <a:t>ir užbaigimas (5 </a:t>
            </a:r>
            <a:r>
              <a:rPr lang="lt-LT" dirty="0">
                <a:latin typeface="Cambria" pitchFamily="18" charset="0"/>
                <a:ea typeface="Cambria" pitchFamily="18" charset="0"/>
                <a:cs typeface="Times New Roman" pitchFamily="18" charset="0"/>
              </a:rPr>
              <a:t>min.)</a:t>
            </a:r>
          </a:p>
        </p:txBody>
      </p:sp>
    </p:spTree>
    <p:extLst>
      <p:ext uri="{BB962C8B-B14F-4D97-AF65-F5344CB8AC3E}">
        <p14:creationId xmlns:p14="http://schemas.microsoft.com/office/powerpoint/2010/main" xmlns="" val="1941125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1 </a:t>
            </a:r>
            <a:r>
              <a:rPr lang="lt-LT" dirty="0" err="1"/>
              <a:t>filmukAS</a:t>
            </a:r>
            <a:r>
              <a:rPr lang="lt-LT" dirty="0"/>
              <a:t> „Prieš važiuodamas – </a:t>
            </a:r>
            <a:r>
              <a:rPr lang="lt-LT" dirty="0" smtClean="0"/>
              <a:t>žinok 1“ </a:t>
            </a:r>
            <a:endParaRPr lang="lt-LT" dirty="0"/>
          </a:p>
        </p:txBody>
      </p:sp>
      <p:sp>
        <p:nvSpPr>
          <p:cNvPr id="3" name="Turinio vietos rezervavimo ženklas 2"/>
          <p:cNvSpPr>
            <a:spLocks noGrp="1"/>
          </p:cNvSpPr>
          <p:nvPr>
            <p:ph sz="quarter" idx="13"/>
          </p:nvPr>
        </p:nvSpPr>
        <p:spPr/>
        <p:txBody>
          <a:bodyPr/>
          <a:lstStyle/>
          <a:p>
            <a:pPr marL="0" indent="0">
              <a:buNone/>
            </a:pPr>
            <a:endParaRPr lang="lt-LT" dirty="0" smtClean="0">
              <a:hlinkClick r:id="rId3"/>
            </a:endParaRPr>
          </a:p>
          <a:p>
            <a:pPr marL="0" indent="0">
              <a:buNone/>
            </a:pPr>
            <a:endParaRPr lang="lt-LT" dirty="0" smtClean="0">
              <a:hlinkClick r:id="rId3"/>
            </a:endParaRPr>
          </a:p>
          <a:p>
            <a:pPr marL="0" indent="0" algn="ctr">
              <a:buNone/>
            </a:pPr>
            <a:r>
              <a:rPr lang="lt-LT" dirty="0" smtClean="0">
                <a:hlinkClick r:id="rId3"/>
              </a:rPr>
              <a:t>https</a:t>
            </a:r>
            <a:r>
              <a:rPr lang="lt-LT" dirty="0" smtClean="0">
                <a:hlinkClick r:id="rId3"/>
              </a:rPr>
              <a:t>://</a:t>
            </a:r>
            <a:r>
              <a:rPr lang="lt-LT" dirty="0" smtClean="0">
                <a:hlinkClick r:id="rId3"/>
              </a:rPr>
              <a:t>www.youtube.com/watch?v=zKxGiAxO4wE</a:t>
            </a:r>
            <a:endParaRPr lang="lt-LT" dirty="0" smtClean="0"/>
          </a:p>
          <a:p>
            <a:pPr marL="0" indent="0">
              <a:buNone/>
            </a:pPr>
            <a:endParaRPr lang="lt-LT" dirty="0"/>
          </a:p>
        </p:txBody>
      </p:sp>
    </p:spTree>
    <p:extLst>
      <p:ext uri="{BB962C8B-B14F-4D97-AF65-F5344CB8AC3E}">
        <p14:creationId xmlns:p14="http://schemas.microsoft.com/office/powerpoint/2010/main" xmlns="" val="291302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Galimi klausimai diskusijai:</a:t>
            </a:r>
            <a:r>
              <a:rPr lang="en-GB" dirty="0"/>
              <a:t> </a:t>
            </a:r>
            <a:r>
              <a:rPr lang="lt-LT" dirty="0"/>
              <a:t/>
            </a:r>
            <a:br>
              <a:rPr lang="lt-LT" dirty="0"/>
            </a:br>
            <a:endParaRPr lang="lt-LT" dirty="0"/>
          </a:p>
        </p:txBody>
      </p:sp>
      <p:sp>
        <p:nvSpPr>
          <p:cNvPr id="3" name="Turinio vietos rezervavimo ženklas 2"/>
          <p:cNvSpPr>
            <a:spLocks noGrp="1"/>
          </p:cNvSpPr>
          <p:nvPr>
            <p:ph sz="quarter" idx="13"/>
          </p:nvPr>
        </p:nvSpPr>
        <p:spPr/>
        <p:txBody>
          <a:bodyPr>
            <a:normAutofit/>
          </a:bodyPr>
          <a:lstStyle/>
          <a:p>
            <a:pPr lvl="0" fontAlgn="base"/>
            <a:r>
              <a:rPr lang="lt-LT" dirty="0">
                <a:latin typeface="Cambria" pitchFamily="18" charset="0"/>
                <a:ea typeface="Cambria" pitchFamily="18" charset="0"/>
                <a:cs typeface="Times New Roman" pitchFamily="18" charset="0"/>
              </a:rPr>
              <a:t>Koks įspūdis, kokios mintys ar jausmai kilo žiūrint filmuką?</a:t>
            </a:r>
            <a:r>
              <a:rPr lang="en-GB" dirty="0">
                <a:latin typeface="Cambria" pitchFamily="18" charset="0"/>
                <a:ea typeface="Cambria" pitchFamily="18" charset="0"/>
                <a:cs typeface="Times New Roman" pitchFamily="18" charset="0"/>
              </a:rPr>
              <a:t> </a:t>
            </a:r>
            <a:endParaRPr lang="lt-LT" dirty="0">
              <a:latin typeface="Cambria" pitchFamily="18" charset="0"/>
              <a:ea typeface="Cambria" pitchFamily="18" charset="0"/>
              <a:cs typeface="Times New Roman" pitchFamily="18" charset="0"/>
            </a:endParaRPr>
          </a:p>
          <a:p>
            <a:pPr lvl="0" fontAlgn="base"/>
            <a:r>
              <a:rPr lang="lt-LT" dirty="0">
                <a:latin typeface="Cambria" pitchFamily="18" charset="0"/>
                <a:ea typeface="Cambria" pitchFamily="18" charset="0"/>
                <a:cs typeface="Times New Roman" pitchFamily="18" charset="0"/>
              </a:rPr>
              <a:t>Ar esate girdėję apie panašias situacijas (kuomet nukenčia žmonės, išvykę dirbti į užsienį)?</a:t>
            </a:r>
            <a:r>
              <a:rPr lang="en-GB" dirty="0">
                <a:latin typeface="Cambria" pitchFamily="18" charset="0"/>
                <a:ea typeface="Cambria" pitchFamily="18" charset="0"/>
                <a:cs typeface="Times New Roman" pitchFamily="18" charset="0"/>
              </a:rPr>
              <a:t> </a:t>
            </a:r>
            <a:endParaRPr lang="lt-LT" dirty="0">
              <a:latin typeface="Cambria" pitchFamily="18" charset="0"/>
              <a:ea typeface="Cambria" pitchFamily="18" charset="0"/>
              <a:cs typeface="Times New Roman" pitchFamily="18" charset="0"/>
            </a:endParaRPr>
          </a:p>
          <a:p>
            <a:pPr lvl="0" fontAlgn="base"/>
            <a:r>
              <a:rPr lang="lt-LT" dirty="0">
                <a:latin typeface="Cambria" pitchFamily="18" charset="0"/>
                <a:ea typeface="Cambria" pitchFamily="18" charset="0"/>
                <a:cs typeface="Times New Roman" pitchFamily="18" charset="0"/>
              </a:rPr>
              <a:t>Kaip, jūsų manymu, BŪTŲ galima išvengti Apgaulės išvykus dirbti į užsienį?</a:t>
            </a:r>
            <a:r>
              <a:rPr lang="en-GB" dirty="0">
                <a:latin typeface="Cambria" pitchFamily="18" charset="0"/>
                <a:ea typeface="Cambria" pitchFamily="18" charset="0"/>
                <a:cs typeface="Times New Roman" pitchFamily="18" charset="0"/>
              </a:rPr>
              <a:t> </a:t>
            </a:r>
            <a:endParaRPr lang="lt-LT" dirty="0">
              <a:latin typeface="Cambria" pitchFamily="18" charset="0"/>
              <a:ea typeface="Cambria" pitchFamily="18" charset="0"/>
              <a:cs typeface="Times New Roman" pitchFamily="18" charset="0"/>
            </a:endParaRPr>
          </a:p>
          <a:p>
            <a:pPr lvl="0" fontAlgn="base"/>
            <a:r>
              <a:rPr lang="lt-LT" dirty="0">
                <a:latin typeface="Cambria" pitchFamily="18" charset="0"/>
                <a:ea typeface="Cambria" pitchFamily="18" charset="0"/>
                <a:cs typeface="Times New Roman" pitchFamily="18" charset="0"/>
              </a:rPr>
              <a:t>Kaip elgtis pakliuvus į prekiautojų žmonėmis pinkles? Kur kreiptis? Kas galėtų padėti ištrūkti?</a:t>
            </a:r>
            <a:r>
              <a:rPr lang="en-GB" dirty="0">
                <a:latin typeface="Cambria" pitchFamily="18" charset="0"/>
                <a:ea typeface="Cambria" pitchFamily="18" charset="0"/>
                <a:cs typeface="Times New Roman" pitchFamily="18" charset="0"/>
              </a:rPr>
              <a:t> </a:t>
            </a:r>
            <a:endParaRPr lang="lt-LT" dirty="0">
              <a:latin typeface="Cambria" pitchFamily="18" charset="0"/>
              <a:ea typeface="Cambria" pitchFamily="18" charset="0"/>
              <a:cs typeface="Times New Roman" pitchFamily="18" charset="0"/>
            </a:endParaRPr>
          </a:p>
          <a:p>
            <a:endParaRPr lang="lt-LT" dirty="0"/>
          </a:p>
        </p:txBody>
      </p:sp>
    </p:spTree>
    <p:extLst>
      <p:ext uri="{BB962C8B-B14F-4D97-AF65-F5344CB8AC3E}">
        <p14:creationId xmlns:p14="http://schemas.microsoft.com/office/powerpoint/2010/main" xmlns="" val="1415621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2 filmukas „Prieš važiuodamas – </a:t>
            </a:r>
            <a:r>
              <a:rPr lang="lt-LT" dirty="0" smtClean="0"/>
              <a:t>žinok 2“</a:t>
            </a:r>
            <a:endParaRPr lang="lt-LT" dirty="0"/>
          </a:p>
        </p:txBody>
      </p:sp>
      <p:sp>
        <p:nvSpPr>
          <p:cNvPr id="3" name="Turinio vietos rezervavimo ženklas 2"/>
          <p:cNvSpPr>
            <a:spLocks noGrp="1"/>
          </p:cNvSpPr>
          <p:nvPr>
            <p:ph sz="quarter" idx="13"/>
          </p:nvPr>
        </p:nvSpPr>
        <p:spPr/>
        <p:txBody>
          <a:bodyPr/>
          <a:lstStyle/>
          <a:p>
            <a:pPr marL="0" indent="0">
              <a:buNone/>
            </a:pPr>
            <a:endParaRPr lang="lt-LT" dirty="0" smtClean="0">
              <a:latin typeface="Cambria" pitchFamily="18" charset="0"/>
              <a:ea typeface="Cambria" pitchFamily="18" charset="0"/>
            </a:endParaRPr>
          </a:p>
          <a:p>
            <a:pPr marL="0" indent="0">
              <a:buNone/>
            </a:pPr>
            <a:endParaRPr lang="lt-LT" dirty="0" smtClean="0">
              <a:latin typeface="Cambria" pitchFamily="18" charset="0"/>
              <a:ea typeface="Cambria" pitchFamily="18" charset="0"/>
              <a:hlinkClick r:id="rId3"/>
            </a:endParaRPr>
          </a:p>
          <a:p>
            <a:pPr marL="0" indent="0" algn="ctr">
              <a:buNone/>
            </a:pPr>
            <a:r>
              <a:rPr lang="lt-LT" dirty="0" smtClean="0">
                <a:latin typeface="Cambria" pitchFamily="18" charset="0"/>
                <a:ea typeface="Cambria" pitchFamily="18" charset="0"/>
                <a:hlinkClick r:id="rId3"/>
              </a:rPr>
              <a:t>https</a:t>
            </a:r>
            <a:r>
              <a:rPr lang="lt-LT" dirty="0" smtClean="0">
                <a:latin typeface="Cambria" pitchFamily="18" charset="0"/>
                <a:ea typeface="Cambria" pitchFamily="18" charset="0"/>
                <a:hlinkClick r:id="rId3"/>
              </a:rPr>
              <a:t>://www.youtube.com/watch?v=_</a:t>
            </a:r>
            <a:r>
              <a:rPr lang="lt-LT" dirty="0" smtClean="0">
                <a:latin typeface="Cambria" pitchFamily="18" charset="0"/>
                <a:ea typeface="Cambria" pitchFamily="18" charset="0"/>
                <a:hlinkClick r:id="rId3"/>
              </a:rPr>
              <a:t>HTzjp3HNL8</a:t>
            </a:r>
            <a:endParaRPr lang="lt-LT" dirty="0" smtClean="0">
              <a:latin typeface="Cambria" pitchFamily="18" charset="0"/>
              <a:ea typeface="Cambria" pitchFamily="18" charset="0"/>
            </a:endParaRPr>
          </a:p>
          <a:p>
            <a:pPr marL="0" indent="0">
              <a:buNone/>
            </a:pPr>
            <a:endParaRPr lang="lt-LT" dirty="0">
              <a:latin typeface="Cambria" pitchFamily="18" charset="0"/>
              <a:ea typeface="Cambria" pitchFamily="18" charset="0"/>
            </a:endParaRPr>
          </a:p>
        </p:txBody>
      </p:sp>
    </p:spTree>
    <p:extLst>
      <p:ext uri="{BB962C8B-B14F-4D97-AF65-F5344CB8AC3E}">
        <p14:creationId xmlns:p14="http://schemas.microsoft.com/office/powerpoint/2010/main" xmlns="" val="1953213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fontScale="90000"/>
          </a:bodyPr>
          <a:lstStyle/>
          <a:p>
            <a:r>
              <a:rPr lang="lt-LT" dirty="0"/>
              <a:t>2 variantas</a:t>
            </a:r>
            <a:br>
              <a:rPr lang="lt-LT" dirty="0"/>
            </a:br>
            <a:r>
              <a:rPr lang="lt-LT" dirty="0"/>
              <a:t/>
            </a:r>
            <a:br>
              <a:rPr lang="lt-LT" dirty="0"/>
            </a:br>
            <a:r>
              <a:rPr lang="lt-LT" sz="2000" b="1" u="sng" dirty="0"/>
              <a:t>Didelis išnaudojimas darbe ir teisė </a:t>
            </a:r>
            <a:r>
              <a:rPr lang="lt-LT" dirty="0"/>
              <a:t/>
            </a:r>
            <a:br>
              <a:rPr lang="lt-LT" dirty="0"/>
            </a:br>
            <a:endParaRPr lang="lt-LT" dirty="0"/>
          </a:p>
        </p:txBody>
      </p:sp>
      <p:sp>
        <p:nvSpPr>
          <p:cNvPr id="3" name="Turinio vietos rezervavimo ženklas 2"/>
          <p:cNvSpPr>
            <a:spLocks noGrp="1"/>
          </p:cNvSpPr>
          <p:nvPr>
            <p:ph sz="quarter" idx="13"/>
          </p:nvPr>
        </p:nvSpPr>
        <p:spPr/>
        <p:txBody>
          <a:bodyPr/>
          <a:lstStyle/>
          <a:p>
            <a:pPr marL="0" indent="0" algn="ctr">
              <a:buNone/>
            </a:pPr>
            <a:r>
              <a:rPr lang="lt-LT" dirty="0">
                <a:latin typeface="Cambria" pitchFamily="18" charset="0"/>
                <a:ea typeface="Cambria" pitchFamily="18" charset="0"/>
              </a:rPr>
              <a:t>Didelis išnaudojimas darbe reiškia bet kokį išnaudojimą, kuris laikomas nusikaltimu pagal ES valstybės narės, kurioje darbuotojai yra išnaudojami, teisės aktus. </a:t>
            </a:r>
          </a:p>
        </p:txBody>
      </p:sp>
    </p:spTree>
    <p:extLst>
      <p:ext uri="{BB962C8B-B14F-4D97-AF65-F5344CB8AC3E}">
        <p14:creationId xmlns:p14="http://schemas.microsoft.com/office/powerpoint/2010/main" xmlns="" val="4031554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Situacija</a:t>
            </a:r>
          </a:p>
        </p:txBody>
      </p:sp>
      <p:sp>
        <p:nvSpPr>
          <p:cNvPr id="3" name="Turinio vietos rezervavimo ženklas 2"/>
          <p:cNvSpPr>
            <a:spLocks noGrp="1"/>
          </p:cNvSpPr>
          <p:nvPr>
            <p:ph sz="quarter" idx="13"/>
          </p:nvPr>
        </p:nvSpPr>
        <p:spPr/>
        <p:txBody>
          <a:bodyPr>
            <a:normAutofit fontScale="85000" lnSpcReduction="10000"/>
          </a:bodyPr>
          <a:lstStyle/>
          <a:p>
            <a:pPr marL="0" indent="0">
              <a:buNone/>
            </a:pPr>
            <a:r>
              <a:rPr lang="lt-LT" dirty="0">
                <a:latin typeface="Cambria" pitchFamily="18" charset="0"/>
                <a:ea typeface="Cambria" pitchFamily="18" charset="0"/>
              </a:rPr>
              <a:t>Pora iš Bulgarijos dirbo vaisių ir daržovių derliaus nuėmimo darbus viename Prancūzijos ūkyje. Jie buvo komandiruoti bulgarų darbdavio ir teisėtai įsidarbino pagal jų gimtąja kalba sudarytą darbo sutartį;</a:t>
            </a:r>
          </a:p>
          <a:p>
            <a:pPr marL="0" indent="0">
              <a:buNone/>
            </a:pPr>
            <a:r>
              <a:rPr lang="lt-LT" dirty="0">
                <a:latin typeface="Cambria" pitchFamily="18" charset="0"/>
                <a:ea typeface="Cambria" pitchFamily="18" charset="0"/>
              </a:rPr>
              <a:t> be to, jie turėjo teisę gyventi ir dirbti Prancūzijoje. </a:t>
            </a:r>
          </a:p>
          <a:p>
            <a:pPr marL="0" indent="0">
              <a:buNone/>
            </a:pPr>
            <a:r>
              <a:rPr lang="lt-LT" dirty="0">
                <a:latin typeface="Cambria" pitchFamily="18" charset="0"/>
                <a:ea typeface="Cambria" pitchFamily="18" charset="0"/>
              </a:rPr>
              <a:t>Tačiau jie </a:t>
            </a:r>
            <a:r>
              <a:rPr lang="lt-LT" dirty="0" err="1">
                <a:latin typeface="Cambria" pitchFamily="18" charset="0"/>
                <a:ea typeface="Cambria" pitchFamily="18" charset="0"/>
              </a:rPr>
              <a:t>patEKO</a:t>
            </a:r>
            <a:r>
              <a:rPr lang="lt-LT" dirty="0">
                <a:latin typeface="Cambria" pitchFamily="18" charset="0"/>
                <a:ea typeface="Cambria" pitchFamily="18" charset="0"/>
              </a:rPr>
              <a:t> Į ITIN išnaudojamo darbo ir gyvenimo sąlygas: jiems buvo sumokėta tik už šešias savaites, nepaisant to, kad jie penkis mėnesius dirbo PO 15–16 valandų per parą. jų grįžtamojo skrydžio bilietų kaina taip pat buvo išskaičiuota iš jų darbo užmokesčio.</a:t>
            </a:r>
          </a:p>
          <a:p>
            <a:pPr marL="0" indent="0">
              <a:buNone/>
            </a:pPr>
            <a:r>
              <a:rPr lang="lt-LT" dirty="0">
                <a:latin typeface="Cambria" pitchFamily="18" charset="0"/>
                <a:ea typeface="Cambria" pitchFamily="18" charset="0"/>
              </a:rPr>
              <a:t> </a:t>
            </a:r>
          </a:p>
          <a:p>
            <a:pPr marL="0" indent="0">
              <a:buNone/>
            </a:pPr>
            <a:r>
              <a:rPr lang="lt-LT" dirty="0">
                <a:latin typeface="Cambria" pitchFamily="18" charset="0"/>
                <a:ea typeface="Cambria" pitchFamily="18" charset="0"/>
              </a:rPr>
              <a:t>KLAUSIMAS: Kaip manote, kokios pagalbos ir kur jie galėtų kreiptis? </a:t>
            </a:r>
          </a:p>
        </p:txBody>
      </p:sp>
    </p:spTree>
    <p:extLst>
      <p:ext uri="{BB962C8B-B14F-4D97-AF65-F5344CB8AC3E}">
        <p14:creationId xmlns:p14="http://schemas.microsoft.com/office/powerpoint/2010/main" xmlns="" val="347614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endParaRPr lang="lt-LT" dirty="0"/>
          </a:p>
        </p:txBody>
      </p:sp>
      <p:sp>
        <p:nvSpPr>
          <p:cNvPr id="3" name="Turinio vietos rezervavimo ženklas 2"/>
          <p:cNvSpPr>
            <a:spLocks noGrp="1"/>
          </p:cNvSpPr>
          <p:nvPr>
            <p:ph sz="quarter" idx="13"/>
          </p:nvPr>
        </p:nvSpPr>
        <p:spPr/>
        <p:txBody>
          <a:bodyPr/>
          <a:lstStyle/>
          <a:p>
            <a:pPr marL="0" indent="0">
              <a:buNone/>
            </a:pPr>
            <a:r>
              <a:rPr lang="lt-LT" dirty="0">
                <a:latin typeface="Cambria" pitchFamily="18" charset="0"/>
                <a:ea typeface="Cambria" pitchFamily="18" charset="0"/>
              </a:rPr>
              <a:t>Pora apie savo atvejį pranešė Nacionalinei kovos su prekyba žmonėmis komisijai, kuri paprašė Kovos su organizuotu nusikalstamumu centrinio biuro vietos skyriaus išnagrinėti bulgarų darbdavio vykdytą išnaudojimą darbe ir tokiam išnaudojimui užkirsti kelią ateityje.</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xmlns="" val="844889362"/>
      </p:ext>
    </p:extLst>
  </p:cSld>
  <p:clrMapOvr>
    <a:masterClrMapping/>
  </p:clrMapOvr>
</p:sld>
</file>

<file path=ppt/theme/theme1.xml><?xml version="1.0" encoding="utf-8"?>
<a:theme xmlns:a="http://schemas.openxmlformats.org/drawingml/2006/main" name="Lašelis">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Lašelis</Template>
  <TotalTime>1657</TotalTime>
  <Words>401</Words>
  <Application>Microsoft Office PowerPoint</Application>
  <PresentationFormat>Custom</PresentationFormat>
  <Paragraphs>49</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Lašelis</vt:lpstr>
      <vt:lpstr>Prieš važiuodamas – žinok... </vt:lpstr>
      <vt:lpstr>PAMOKOS PLANAS</vt:lpstr>
      <vt:lpstr>1 filmukAS „Prieš važiuodamas – žinok 1“ </vt:lpstr>
      <vt:lpstr>Galimi klausimai diskusijai:  </vt:lpstr>
      <vt:lpstr>2 filmukas „Prieš važiuodamas – žinok 2“</vt:lpstr>
      <vt:lpstr>2 variantas  Didelis išnaudojimas darbe ir teisė  </vt:lpstr>
      <vt:lpstr>Situacija</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Prieš važiuodamas žinok...</dc:title>
  <dc:creator>Virginija</dc:creator>
  <cp:lastModifiedBy>Rytis</cp:lastModifiedBy>
  <cp:revision>79</cp:revision>
  <dcterms:created xsi:type="dcterms:W3CDTF">2021-04-02T10:19:15Z</dcterms:created>
  <dcterms:modified xsi:type="dcterms:W3CDTF">2021-06-03T09:18:30Z</dcterms:modified>
</cp:coreProperties>
</file>