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3" r:id="rId1"/>
  </p:sldMasterIdLst>
  <p:sldIdLst>
    <p:sldId id="256" r:id="rId2"/>
    <p:sldId id="290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0" r:id="rId16"/>
    <p:sldId id="272" r:id="rId17"/>
    <p:sldId id="274" r:id="rId18"/>
    <p:sldId id="276" r:id="rId19"/>
    <p:sldId id="277" r:id="rId20"/>
    <p:sldId id="278" r:id="rId21"/>
    <p:sldId id="282" r:id="rId22"/>
    <p:sldId id="279" r:id="rId23"/>
    <p:sldId id="280" r:id="rId24"/>
    <p:sldId id="281" r:id="rId25"/>
    <p:sldId id="289" r:id="rId26"/>
    <p:sldId id="283" r:id="rId27"/>
    <p:sldId id="284" r:id="rId28"/>
    <p:sldId id="285" r:id="rId29"/>
    <p:sldId id="286" r:id="rId30"/>
    <p:sldId id="287" r:id="rId31"/>
    <p:sldId id="288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Vidutinis stilius 2 – paryškinima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Šviesus stilius 2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Šviesus stilius 2 – paryškinima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56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011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683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04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093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97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27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555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4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634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40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6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kiis.lki.lt/" TargetMode="External"/><Relationship Id="rId2" Type="http://schemas.openxmlformats.org/officeDocument/2006/relationships/hyperlink" Target="http://www.vlkk.lt/vlkk-nutarimai/nutarimai/nutarimo-del-lietuviu-kalbos-taisykl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odas.ugdome.lt/metodiniai-dokumentai/perziura/10600" TargetMode="External"/><Relationship Id="rId5" Type="http://schemas.openxmlformats.org/officeDocument/2006/relationships/hyperlink" Target="http://www.vlkk.lt/aktualiausios-temos/didziosios-klaidos/zodyno" TargetMode="External"/><Relationship Id="rId4" Type="http://schemas.openxmlformats.org/officeDocument/2006/relationships/hyperlink" Target="http://bkz.lki.lt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lkk.lt/vlkk-nutarimai/nutarimai/nutarimo-del-lietuviu-kalbos-taisykl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309084A-572D-485A-91E5-15D10DA15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451" y="802298"/>
            <a:ext cx="11375472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Arial Black" panose="020B0A04020102020204" pitchFamily="34" charset="0"/>
              </a:rPr>
              <a:t>LIETUVIŲ KALBOS IR </a:t>
            </a:r>
            <a:r>
              <a:rPr lang="en-US" sz="4800" b="1" dirty="0" smtClean="0">
                <a:latin typeface="Arial Black" panose="020B0A04020102020204" pitchFamily="34" charset="0"/>
              </a:rPr>
              <a:t>LITERATŪROS</a:t>
            </a:r>
            <a:r>
              <a:rPr lang="lt-LT" sz="4800" b="1" dirty="0" smtClean="0">
                <a:latin typeface="Arial Black" panose="020B0A04020102020204" pitchFamily="34" charset="0"/>
              </a:rPr>
              <a:t/>
            </a:r>
            <a:br>
              <a:rPr lang="lt-LT" sz="4800" b="1" dirty="0" smtClean="0">
                <a:latin typeface="Arial Black" panose="020B0A04020102020204" pitchFamily="34" charset="0"/>
              </a:rPr>
            </a:br>
            <a:r>
              <a:rPr lang="en-US" sz="4800" b="1" dirty="0" smtClean="0">
                <a:latin typeface="Arial Black" panose="020B0A04020102020204" pitchFamily="34" charset="0"/>
              </a:rPr>
              <a:t> </a:t>
            </a:r>
            <a:r>
              <a:rPr lang="lt-LT" sz="4800" b="1" dirty="0" smtClean="0">
                <a:latin typeface="Arial Black" panose="020B0A04020102020204" pitchFamily="34" charset="0"/>
              </a:rPr>
              <a:t>baigiamųjų darbų </a:t>
            </a:r>
            <a:r>
              <a:rPr lang="en-US" sz="4800" b="1" dirty="0" err="1" smtClean="0">
                <a:latin typeface="Arial Black" panose="020B0A04020102020204" pitchFamily="34" charset="0"/>
              </a:rPr>
              <a:t>vertinimo</a:t>
            </a:r>
            <a:r>
              <a:rPr lang="en-US" sz="4800" b="1" dirty="0" smtClean="0">
                <a:latin typeface="Arial Black" panose="020B0A04020102020204" pitchFamily="34" charset="0"/>
              </a:rPr>
              <a:t> </a:t>
            </a:r>
            <a:r>
              <a:rPr lang="en-US" sz="4800" b="1" dirty="0" err="1" smtClean="0">
                <a:latin typeface="Arial Black" panose="020B0A04020102020204" pitchFamily="34" charset="0"/>
              </a:rPr>
              <a:t>gairės</a:t>
            </a:r>
            <a:r>
              <a:rPr lang="lt-LT" sz="4800" b="1" dirty="0" smtClean="0">
                <a:latin typeface="Arial Black" panose="020B0A04020102020204" pitchFamily="34" charset="0"/>
              </a:rPr>
              <a:t/>
            </a:r>
            <a:br>
              <a:rPr lang="lt-LT" sz="4800" b="1" dirty="0" smtClean="0">
                <a:latin typeface="Arial Black" panose="020B0A04020102020204" pitchFamily="34" charset="0"/>
              </a:rPr>
            </a:br>
            <a:r>
              <a:rPr lang="lt-LT" sz="3600" b="1" dirty="0" smtClean="0">
                <a:latin typeface="Arial Black" panose="020B0A04020102020204" pitchFamily="34" charset="0"/>
              </a:rPr>
              <a:t>(sutrumpintas variantas)</a:t>
            </a:r>
            <a:endParaRPr 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69F1593B-C5A5-4DC0-BA29-6321E5C6B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064" y="3892492"/>
            <a:ext cx="10341788" cy="1006679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2021 </a:t>
            </a:r>
            <a:r>
              <a:rPr lang="en-US" sz="4800" cap="none" dirty="0">
                <a:latin typeface="Arial Black" panose="020B0A04020102020204" pitchFamily="34" charset="0"/>
              </a:rPr>
              <a:t>m. </a:t>
            </a:r>
          </a:p>
        </p:txBody>
      </p:sp>
    </p:spTree>
    <p:extLst>
      <p:ext uri="{BB962C8B-B14F-4D97-AF65-F5344CB8AC3E}">
        <p14:creationId xmlns:p14="http://schemas.microsoft.com/office/powerpoint/2010/main" val="3653282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CD03745-B310-4A2E-A055-F007AC9D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419" y="149475"/>
            <a:ext cx="9603275" cy="538424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(4)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7530A06-9F77-430E-90B5-04F7EA7B1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510" y="1057013"/>
            <a:ext cx="11475855" cy="43338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5.1.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Išplėsta dalyvinė, pusdalyvinė ar padalyvinė aplinkybė arba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dvi ir daugiau neišplėstų gali būti</a:t>
            </a:r>
            <a:r>
              <a:rPr lang="lt-LT" sz="2800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išskiriamos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kableliais.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Liucė valgomajame dengė stalą, bet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(,) išgirdusi svečią(,)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tuoj išbėgo jo pasitikti. 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Lyjant ar sningant(,)</a:t>
            </a:r>
            <a:r>
              <a:rPr lang="lt-LT" sz="28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nemalonu keliauti.</a:t>
            </a:r>
            <a:endParaRPr lang="en-US" sz="2800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5.2.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Dalyvinėms, pusdalyvinėms ar padalyvinėms artimos aplinkybės su dalelyčių samplaikomis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nors ir, kad ir ar dalelyte irgi 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ir pan. gali būti išskiriamos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kableliais.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Tais metais 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(,) nors ir negausiai (,)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jis vėl pradėjo kurti.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80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5EB298C-5C19-4DEC-B0F9-B2D3518A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192123"/>
            <a:ext cx="9603275" cy="789389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(5)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C781669-04F4-4750-A9C0-DFE1D0AEB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27" y="696286"/>
            <a:ext cx="11694252" cy="47700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6.2.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Neskiriamas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 pažymimojo žodžio einantis nederinamasis pažyminys, išreikštas prielinksnine konstrukcija, </a:t>
            </a:r>
            <a:r>
              <a:rPr lang="lt-LT" sz="2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įnagininku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padalyvine žodžių grupe arba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prasidedantis žodžiais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vardu, pavarde, pravarde, tema, antrašte, pavadinimu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i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Viename sodžiuje gyveno neturtėlis žmogus 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vardu Petras Banys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800" i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6.7. 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 dalelytėmis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nors (ir), kad ir, kaip 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 pan.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einantis pažyminys arba priedėlis išskiriamas kableliais,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jei norima parodyti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antrinę aplinkybinę reikšmę ar jis suprantamas kaip neišplėtotas savarankiškas teiginys ir pasakoma išskiriamąja intonacija.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Visą dieną 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(,) nors ir iškankinti ligų (,)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kaliniai rovė kelmus. 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žemės kampelio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(,) kaip didžiausios šventenybės(,)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nusilenkia paliesti net rūsčiausios širdies žmonės.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60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DF8CDFC-4BCA-42C7-86DE-39C03FFF4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92" y="116622"/>
            <a:ext cx="10627015" cy="1049235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(6)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D66DD7B-2DD8-4786-879E-E92C3014A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41" y="805343"/>
            <a:ext cx="10627014" cy="46610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7.2.  Palyginimai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prie aukštesniojo laipsnio būdvardžių, dalyvių ar </a:t>
            </a:r>
            <a:r>
              <a:rPr lang="lt-LT" sz="2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prieveiksmių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lt-LT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reiškiantys ne kiekį,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bendresnį lyginimą,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gali būti išskiriami</a:t>
            </a:r>
            <a:r>
              <a:rPr lang="en-US" sz="28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Renginys bus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ilgesnis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nei pernai metais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 įdomesnis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8.2.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Įterpinys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gali būti išskiriamas</a:t>
            </a:r>
            <a:r>
              <a:rPr lang="lt-LT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kartu su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sujungiamuoju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jungtuku,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išskyrus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ar, arba, nei</a:t>
            </a:r>
            <a:r>
              <a:rPr lang="en-US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b="1" i="1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lt-LT" sz="2800" i="1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Ir(,) svarbiausia – mokykla buvo pustuštė.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Įterpinys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skiriamas kartu</a:t>
            </a:r>
            <a:r>
              <a:rPr lang="lt-LT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 jungiamosios paskirties neturinčiu jungtuku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211455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Tai šiandienę visuomenę vis labiau verčia žinių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 tiksliau – 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žinojimo visuomene. 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32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CA25F89-6676-463D-9685-6B58C90E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339" y="166956"/>
            <a:ext cx="10811573" cy="554497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(7)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9F2C395-FCAC-4F26-8714-0F424E6C3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39" y="721453"/>
            <a:ext cx="11534863" cy="52515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11.5.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Veiksmažodžiai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nėra, yra, neturi, turi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 po jų einančio įvardžio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kas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linksnių formos, </a:t>
            </a:r>
            <a:r>
              <a:rPr lang="lt-LT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prieveiksmiai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kur, kada</a:t>
            </a:r>
            <a:r>
              <a:rPr lang="lt-LT" sz="24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 pan. su bendratimi ar su apstabarėjusia asmenuojamąja forma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gali būti</a:t>
            </a:r>
            <a:r>
              <a:rPr lang="lt-LT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suprantami arba kaip apstabarėjusios vientisos konstrukcijos – tada rašoma be skyrybos ženklų, arba kaip savarankiški tariniai – tada rašomas kablelis, atskiriant nepilnos sandaros šalutinius dėmenis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Matyt,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nėra(,) kas pasako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jam visą tiesą.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Netikiu, kad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nebūtų(,) kam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nors retkarčiais pas ją užeiti.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11.7.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Šalutinis dėmuo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gali būti neišskiriamas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jei prieš jį eina dalelytė, panaikinanti šalutinio dėmens </a:t>
            </a:r>
            <a:r>
              <a:rPr lang="lt-LT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intonacinį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savarankiškumą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Neišmaniau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(,) net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ką jam patarti(,) ir sutrikusi tylėjau.</a:t>
            </a:r>
            <a:endParaRPr lang="en-US" sz="2400" i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3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60C0C06-09B6-4580-9B2D-FE411FE56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786" y="234067"/>
            <a:ext cx="10434070" cy="1049235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(8)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EB1207C-EEDC-404A-8B69-1EC5AEC76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9" y="780176"/>
            <a:ext cx="11601974" cy="49411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15.6.</a:t>
            </a:r>
            <a:r>
              <a:rPr lang="en-US" sz="3000" b="1" kern="1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30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Jei autoriaus žodžiai nepratęsia tiesioginės kalbos, </a:t>
            </a:r>
            <a:r>
              <a:rPr lang="lt-LT" sz="3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 tiesioginės kalbos prieš autoriaus žodžius </a:t>
            </a:r>
            <a:r>
              <a:rPr lang="lt-LT" sz="30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galima rašyti</a:t>
            </a:r>
            <a:r>
              <a:rPr lang="lt-LT" sz="3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3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tašką ir didžiąja raide pradėti autoriaus žodžius</a:t>
            </a:r>
            <a:r>
              <a:rPr lang="en-US" sz="3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30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lt-LT" sz="30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„Aš nesakau, kad taip dariau iš meilės. / Iš pareigos dariau.“ </a:t>
            </a:r>
            <a:r>
              <a:rPr lang="en-US" sz="30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lt-LT" sz="30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Įsipareigojimo tema svarbi visoje Justino Marcinkevičiaus kūryboje.</a:t>
            </a:r>
            <a:endParaRPr lang="en-US" sz="3000" i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lt-LT" sz="30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Dalelytė </a:t>
            </a:r>
            <a:r>
              <a:rPr lang="lt-LT" sz="30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taip pat</a:t>
            </a:r>
            <a:r>
              <a:rPr lang="lt-LT" sz="30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30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nelaikoma modaliniu žodžiu</a:t>
            </a:r>
            <a:r>
              <a:rPr lang="lt-LT" sz="3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todėl jos skyrimas </a:t>
            </a:r>
            <a:r>
              <a:rPr lang="lt-LT" sz="30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yra skyrybos klaida</a:t>
            </a:r>
            <a:r>
              <a:rPr lang="en-US" sz="3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30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</a:t>
            </a:r>
            <a:r>
              <a:rPr lang="lt-LT" sz="30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Taip pat</a:t>
            </a:r>
            <a:r>
              <a:rPr lang="lt-LT" sz="3000" i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lt-LT" sz="30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kareiviai pasiima šeimos nuotrauką, kad tada, kai atrodys, jog viskas prarasta, širdyje  pajustų nors lašelį šilumos ir suprastų, kad yra dėl ko stengtis.</a:t>
            </a:r>
            <a:endParaRPr lang="en-US" sz="30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03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5F664DD-F5F8-404E-AE14-B2B75268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74" y="242457"/>
            <a:ext cx="9603275" cy="571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SKYRYBOS VERTINIMO SUSITARIMAI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FDA40DF-1B8E-430A-A67E-4F762146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15" y="1031846"/>
            <a:ext cx="10836740" cy="473978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XIX a. 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pab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XX a. pr.</a:t>
            </a:r>
            <a:r>
              <a:rPr lang="lt-LT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rašytoja Šatrijos Ragana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lt-LT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epabrėžiamos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ribos, apytiksliai nusakomas laikas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todėl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kablelis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gali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būti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Skyrybos </a:t>
            </a:r>
            <a:r>
              <a:rPr lang="lt-LT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ženkl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rašymas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eilutės pradžioje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viena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skyrybos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klaida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visame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darbe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Nemotyvuotos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kabutės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nelietuviškos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kabutės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viena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skyrybos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klaida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visame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darbe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Kaip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įterpinys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visame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darbe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skiriamas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tačiau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viena</a:t>
            </a:r>
            <a:r>
              <a:rPr lang="en-US" sz="24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skyrybos</a:t>
            </a:r>
            <a:r>
              <a:rPr lang="en-US" sz="24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klaida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visame</a:t>
            </a:r>
            <a:r>
              <a:rPr lang="en-US" sz="2400" dirty="0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darbe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2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107AE42-273D-4569-8E0F-1BB441A7D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25" y="225678"/>
            <a:ext cx="11711030" cy="675659"/>
          </a:xfrm>
        </p:spPr>
        <p:txBody>
          <a:bodyPr>
            <a:noAutofit/>
          </a:bodyPr>
          <a:lstStyle/>
          <a:p>
            <a:pPr algn="ctr"/>
            <a:r>
              <a:rPr lang="lt-LT" b="1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CITATŲ SKYRYBA </a:t>
            </a:r>
            <a:r>
              <a:rPr lang="en-US" b="1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(1</a:t>
            </a:r>
            <a:r>
              <a:rPr lang="lt-LT" b="1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  <a:r>
              <a:rPr lang="en-US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/>
            </a:r>
            <a:br>
              <a:rPr lang="en-US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8051662-810C-4927-A284-7870838B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06" y="901337"/>
            <a:ext cx="11232857" cy="5120639"/>
          </a:xfrm>
        </p:spPr>
        <p:txBody>
          <a:bodyPr>
            <a:normAutofit fontScale="850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spc="25" dirty="0" err="1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Detaliau</a:t>
            </a:r>
            <a:r>
              <a:rPr lang="en-US" sz="2400" b="1" spc="25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b="1" spc="25" dirty="0" smtClean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apie </a:t>
            </a:r>
            <a:r>
              <a:rPr lang="en-US" sz="2400" b="1" spc="25" dirty="0" err="1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citatų</a:t>
            </a:r>
            <a:r>
              <a:rPr lang="en-US" sz="2400" b="1" spc="25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spc="25" dirty="0" err="1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skyrybą</a:t>
            </a:r>
            <a:r>
              <a:rPr lang="en-US" sz="2400" b="1" spc="25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spc="25" dirty="0" err="1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žr</a:t>
            </a:r>
            <a:r>
              <a:rPr lang="en-US" sz="2400" b="1" spc="25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en-US" sz="2400" b="1" i="1" spc="25" dirty="0" err="1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Gairėse</a:t>
            </a:r>
            <a:r>
              <a:rPr lang="en-US" sz="2400" b="1" i="1" spc="25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lt-LT" sz="2400" b="1" i="1" spc="25" dirty="0" smtClean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i="1" spc="25" dirty="0" smtClean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spc="25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</a:t>
            </a:r>
            <a:r>
              <a:rPr lang="en-US" sz="2400" b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lt-LT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Kai </a:t>
            </a:r>
            <a:r>
              <a:rPr lang="lt-LT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citatą sudaro atskiras sakinys ar keli sakiniai</a:t>
            </a:r>
            <a:r>
              <a:rPr lang="lt-LT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 įvadinių žodžių </a:t>
            </a:r>
            <a:r>
              <a:rPr lang="lt-LT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dedamas dvitaškis</a:t>
            </a:r>
            <a:r>
              <a:rPr lang="lt-LT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 o citata (</a:t>
            </a:r>
            <a:r>
              <a:rPr lang="lt-LT" sz="2400" b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pradedama rašyti didžiąja raide</a:t>
            </a:r>
            <a:r>
              <a:rPr lang="lt-LT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 paprastai rašoma toje pačioje eilutėje. </a:t>
            </a:r>
            <a:r>
              <a:rPr lang="lt-LT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Sakinio galo ženklai citatos sakinio pabaigoje rašomi prieš uždaromąsias kabutes.</a:t>
            </a:r>
            <a:r>
              <a:rPr lang="lt-LT" sz="2400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 </a:t>
            </a:r>
            <a:r>
              <a:rPr lang="lt-LT" sz="240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Ciceronas sakė: „Įžangai reikia kuo daugiau svarumo ir kuo mažiau spindesio</a:t>
            </a:r>
            <a:r>
              <a:rPr lang="lt-LT" sz="2400" b="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2400" b="1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“</a:t>
            </a:r>
            <a:endParaRPr lang="en-US" sz="2400" b="1" i="1" spc="25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2.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Vietoj praleistos ilgesnės teksto dalies turi būti rašomas kupiūros ženklas.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Sakinio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pradžioje ir pabaigoje</a:t>
            </a:r>
            <a:r>
              <a:rPr lang="lt-LT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kupiūra gali būti žymima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</a:t>
            </a:r>
            <a:r>
              <a:rPr lang="lt-LT" sz="24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[...]      &lt;...&gt;     (...)      /.../      ... 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Sakinio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viduryje</a:t>
            </a:r>
            <a:r>
              <a:rPr lang="lt-LT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kupiūra gali būti žymima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[...]       &lt;...&gt;     (...)      /.../   </a:t>
            </a:r>
            <a:endParaRPr lang="en-US" sz="2400" b="1" dirty="0">
              <a:solidFill>
                <a:srgbClr val="C0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Vyras ilgai svajoja apie ją, o užmigęs sapnuoja, kad sunkiai ieško pamesto panelės perlo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(,,&lt;...&gt;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gaudo rieškučiomis Pietų vandenyne perlus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“).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28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810EB35-352A-4702-8FB4-EF7BE7957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18" y="183733"/>
            <a:ext cx="10610236" cy="629999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CITATŲ SKYRYBA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(2)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CC33033-B702-4E9D-A97B-675AA47EB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5" y="813732"/>
            <a:ext cx="11006356" cy="493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3.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Pabaigoje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nereikia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kupiūros ženklo, net ir daugtaškio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gali nebūti</a:t>
            </a:r>
            <a:r>
              <a:rPr lang="lt-LT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</a:t>
            </a:r>
            <a:r>
              <a:rPr lang="lt-LT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tačiau klaida nelaikome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Antrasis segmentas prasideda žodžiais: ,,Išaušus ir visą dieną...“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4.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Cituojant skliaustuose visą sakinį atsiranda du ženklai sakinio pabaigoje.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Po skliausto taškas būtinas,</a:t>
            </a:r>
            <a:r>
              <a:rPr lang="lt-LT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skliaustuose prieš kabutes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nelaikyti klaida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jei taško nėra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Valdininkas šiandien kitoks nei įprastai („&lt;...&gt; visas išblyškęs. Niekas jo nė pažinti negalėjo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.“).</a:t>
            </a:r>
            <a:endParaRPr lang="en-US" sz="2400" b="1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16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F50B066-AD07-486B-B757-466361D8D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759" y="124308"/>
            <a:ext cx="11325137" cy="655870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CITATŲ SKYRYBA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(3)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10F7F9D-B163-4862-AA9E-79F233D21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6" y="1140904"/>
            <a:ext cx="11546667" cy="432544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5. </a:t>
            </a:r>
            <a:r>
              <a:rPr lang="lt-LT" sz="2400" b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lt-LT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itata, </a:t>
            </a:r>
            <a:r>
              <a:rPr lang="lt-LT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sudaranti autoriaus sakinio dalį</a:t>
            </a:r>
            <a:r>
              <a:rPr lang="lt-LT" sz="2400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lt-LT" sz="2400" b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rašoma</a:t>
            </a:r>
            <a:r>
              <a:rPr lang="lt-LT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toje pačioje eilutėje</a:t>
            </a:r>
            <a:r>
              <a:rPr lang="lt-LT" sz="2400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lt-LT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ji</a:t>
            </a:r>
            <a:r>
              <a:rPr lang="lt-LT" sz="2400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pradedama mažąja raide</a:t>
            </a:r>
            <a:r>
              <a:rPr lang="lt-LT" sz="2400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lt-LT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galima ir didžiąja</a:t>
            </a:r>
            <a:r>
              <a:rPr lang="lt-LT" sz="2400" b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klaida nelaikome)</a:t>
            </a:r>
            <a:r>
              <a:rPr lang="en-US" sz="2400" b="1" spc="25" dirty="0"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Kodėl J. V. Gėtė teigia 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„[Ž / ž]</a:t>
            </a:r>
            <a:r>
              <a:rPr lang="lt-LT" sz="2400" i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mogus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per klystkelius suranda tikrą kelią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“?</a:t>
            </a:r>
            <a:endParaRPr lang="pt-BR" sz="2400" spc="25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6. Citata, sudarydama autoriaus sakinio dalį, </a:t>
            </a:r>
            <a:r>
              <a:rPr lang="pt-BR" sz="24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negali būti rašoma po dvitaškio</a:t>
            </a:r>
            <a:r>
              <a:rPr lang="pt-BR" sz="2400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pt-BR" sz="2400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(jei nekonstruojamas sudėtinis paremiamasis sakinys iš autoriaus kalbos ir citatos):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</a:t>
            </a:r>
            <a:r>
              <a:rPr lang="lt-LT" sz="240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Ar šitą pažadą pakartojo apaštalas Paulius, sakydamas, kad „</a:t>
            </a:r>
            <a:r>
              <a:rPr lang="lt-LT" sz="2400" b="1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t-LT" sz="240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isi esame viena duona ir vienas kūnas“</a:t>
            </a:r>
            <a:r>
              <a:rPr lang="lt-LT" sz="2400" b="1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92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C51D965-8253-4852-BB6E-97A3CBF5C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286" y="132697"/>
            <a:ext cx="10997967" cy="538424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CITATŲ SKYRYBA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(4)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44B15F6-78DF-42C1-8EDB-648A724EF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17" y="1157682"/>
            <a:ext cx="11671883" cy="4308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7.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Kai cituojamas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tik mažas gabaliukas ir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(arba)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citata sudaro autoriaus sakinio dalį,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perkelti po citatos esančio skyrybos ženklo nereikia (laikome klaida)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Jis negali tuo patikėti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,,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dar užmetė akį į sąskaitą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“,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tačiau viliasi, kad ji būtų jo.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8. </a:t>
            </a:r>
            <a:r>
              <a:rPr lang="lt-LT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Cituojant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tiesioginę kalbą</a:t>
            </a:r>
            <a:r>
              <a:rPr lang="lt-LT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kabutėse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brūkšnių rašyti nereikia</a:t>
            </a: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Vyras norėdamas parodyti savo orumą sušunka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: ,,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Tamsta, čia mano garbės klausimas</a:t>
            </a:r>
            <a:r>
              <a:rPr lang="lt-LT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!“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5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AA81A8B-306D-4024-9458-077EE868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75" y="1"/>
            <a:ext cx="11115412" cy="1057012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ŠALTINIAI, KURIAIS REKOMENDUOJAMA NAUDOTIS VERTINANT DARBUS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0422C8B-BFCF-4E28-BE8B-0E035EC70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27" y="1199626"/>
            <a:ext cx="11831273" cy="45971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lt-LT" sz="1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Lietuvių kalbos skyrybos taisyklės, patvirtintos Valstybinės lietuvių kalbos komisijos 2019 m. lapkričio 7 d. Nr. N-8 (178). Prieiga internete: </a:t>
            </a:r>
            <a:r>
              <a:rPr lang="lt-LT" sz="1800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hlinkClick r:id="rId2"/>
              </a:rPr>
              <a:t>http://www.vlkk.lt/vlkk-nutarimai/nutarimai/nutarimo-del-lietuviu-kalbos-taisykles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2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„Dabartinės lietuvių kalbos žodynas“ (7‑as, 8-as </a:t>
            </a:r>
            <a:r>
              <a:rPr lang="lt-LT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leid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.), prieiga internete per </a:t>
            </a:r>
            <a:r>
              <a:rPr lang="lt-LT" sz="1800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hlinkClick r:id="rId3"/>
              </a:rPr>
              <a:t>http://lkiis.lki.lt/</a:t>
            </a:r>
            <a:endParaRPr lang="en-US" sz="1800" u="sng" dirty="0">
              <a:solidFill>
                <a:srgbClr val="0000FF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3.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„Bendrinės lietuvių kalbos žodynas“, prieiga internete: </a:t>
            </a:r>
            <a:r>
              <a:rPr lang="lt-LT" sz="1800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hlinkClick r:id="rId4"/>
              </a:rPr>
              <a:t>http://bkz.lki.lt/</a:t>
            </a:r>
            <a:endParaRPr lang="en-US" sz="1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4</a:t>
            </a:r>
            <a:r>
              <a:rPr lang="en-US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„Dabartinės lietuvių kalbos gramatika“ (4-as </a:t>
            </a:r>
            <a:r>
              <a:rPr lang="lt-LT" sz="18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leid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., 2005).</a:t>
            </a:r>
            <a:endParaRPr lang="en-US" sz="1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5</a:t>
            </a:r>
            <a:r>
              <a:rPr lang="en-US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Kalbos klaidų sąrašas (toliau – KKS, prieiga internete: 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hlinkClick r:id="rId5"/>
              </a:rPr>
              <a:t>http://www.vlkk.lt/aktualiausios-temos/didziosios-klaidos/zodyno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).</a:t>
            </a:r>
            <a:endParaRPr lang="en-US" sz="1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6. 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„Kalbos patarimai“ </a:t>
            </a:r>
            <a:endParaRPr lang="en-US" sz="1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7</a:t>
            </a:r>
            <a:r>
              <a:rPr lang="en-US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Rekomendacijas dėl stiliaus trūkumų vertinimo VBE rašiniuose,</a:t>
            </a:r>
            <a:r>
              <a:rPr lang="lt-LT" sz="1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prieiga internete: </a:t>
            </a:r>
            <a:r>
              <a:rPr lang="lt-LT" sz="1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hlinkClick r:id="rId6"/>
              </a:rPr>
              <a:t>https://sodas.ugdome.lt/metodiniai-dokumentai/perziura/10600</a:t>
            </a:r>
            <a:endParaRPr lang="en-US" sz="1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8. </a:t>
            </a:r>
            <a:r>
              <a:rPr lang="en-US" sz="18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Lietuvių</a:t>
            </a: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kalbos</a:t>
            </a: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ir</a:t>
            </a: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literatūros</a:t>
            </a: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18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baigiamųjų darbų </a:t>
            </a:r>
            <a:r>
              <a:rPr lang="en-US" sz="1800" dirty="0" err="1" smtClean="0">
                <a:latin typeface="Arial Black" panose="020B0A04020102020204" pitchFamily="34" charset="0"/>
                <a:ea typeface="Times New Roman" panose="02020603050405020304" pitchFamily="18" charset="0"/>
              </a:rPr>
              <a:t>vertinimo</a:t>
            </a:r>
            <a:r>
              <a:rPr lang="en-US" sz="18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gairės</a:t>
            </a:r>
            <a:r>
              <a:rPr lang="en-US" sz="1800" dirty="0"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21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56C7BC6-5009-41B1-AAD6-F5F06C75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451" y="99844"/>
            <a:ext cx="11039912" cy="588053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CITATŲ SKYRYBA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(5)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/>
            </a:r>
            <a:b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296E03A-4625-49CB-89A4-1D38F7D89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836" y="880843"/>
            <a:ext cx="11845255" cy="494950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9. K</a:t>
            </a:r>
            <a:r>
              <a:rPr lang="lt-LT" sz="2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ai 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eilėraštis be skyrybos ženklų</a:t>
            </a:r>
            <a:r>
              <a:rPr lang="en-US" sz="2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p</a:t>
            </a:r>
            <a:r>
              <a:rPr lang="lt-LT" sz="2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agal</a:t>
            </a:r>
            <a:r>
              <a:rPr lang="lt-LT" sz="2200" dirty="0">
                <a:latin typeface="Arial Black" panose="020B0A04020102020204" pitchFamily="34" charset="0"/>
                <a:ea typeface="Times New Roman" panose="02020603050405020304" pitchFamily="18" charset="0"/>
              </a:rPr>
              <a:t> citavimo taisykles reikėtų taško prieš kabutes, bet eilėraštį apskritai sudaro vienas sakinys, vadinasi, iškraipyti </a:t>
            </a:r>
            <a:r>
              <a:rPr lang="lt-LT" sz="2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autor</a:t>
            </a:r>
            <a:r>
              <a:rPr lang="en-US" sz="2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iaus</a:t>
            </a:r>
            <a:r>
              <a:rPr lang="lt-LT" sz="2200" dirty="0">
                <a:latin typeface="Arial Black" panose="020B0A04020102020204" pitchFamily="34" charset="0"/>
                <a:ea typeface="Times New Roman" panose="02020603050405020304" pitchFamily="18" charset="0"/>
              </a:rPr>
              <a:t> skyrybos negalima. 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Tekstas nutraukiamas, todėl 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tiktų teksto praleidimo (kupiūros) žymėjimas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prieš kabutes, jis reikštų ir teksto pabaigos ženklą</a:t>
            </a:r>
            <a:r>
              <a:rPr lang="en-US" sz="2200" dirty="0">
                <a:latin typeface="Arial Black" panose="020B0A04020102020204" pitchFamily="34" charset="0"/>
                <a:ea typeface="Times New Roman" panose="02020603050405020304" pitchFamily="18" charset="0"/>
              </a:rPr>
              <a:t>: </a:t>
            </a:r>
            <a:endParaRPr lang="en-US" sz="22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 </a:t>
            </a:r>
            <a:r>
              <a:rPr lang="lt-LT" sz="22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Prieš lyrinio subjekto akis iškyla laiko naikinančią galią simbolizuojantys vijokliai: „Vijokliai jau apveja šaudymo angą / ir kino teatro duris </a:t>
            </a:r>
            <a:r>
              <a:rPr lang="lt-LT" sz="22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&lt;...&gt;“ </a:t>
            </a:r>
            <a:endParaRPr lang="en-US" sz="22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10. </a:t>
            </a:r>
            <a:r>
              <a:rPr lang="lt-LT" sz="2200" b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Kai tekstas </a:t>
            </a:r>
            <a:r>
              <a:rPr lang="lt-LT" sz="22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perpasakojamas</a:t>
            </a:r>
            <a:r>
              <a:rPr lang="en-US" sz="22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/ </a:t>
            </a:r>
            <a:r>
              <a:rPr lang="en-US" sz="2200" b="1" spc="25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perfrazuojamas</a:t>
            </a:r>
            <a:r>
              <a:rPr lang="lt-LT" sz="2200" b="1" spc="25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kabutės nerašomos</a:t>
            </a:r>
            <a:r>
              <a:rPr lang="en-US" sz="2200" b="1" spc="25" dirty="0"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endParaRPr lang="en-US" sz="2200" b="1" spc="25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200" i="1" spc="25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    Yra toks P.Coelho pasakojimas. Kartą pas išminčių atėjo jaunuolis ir...</a:t>
            </a:r>
            <a:endParaRPr lang="en-US" sz="2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556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155DB3D-B0AD-4B5F-8D59-D64D06B00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014" y="187225"/>
            <a:ext cx="11652308" cy="613925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PROBLEMINIAI RAŠYBOS VERTINIMO ATVEJAI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4E4349A-017B-4B2B-A3DC-3F4A501D2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880845"/>
            <a:ext cx="11839661" cy="51760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1. 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V. M. Putinas, J. T. Vaižgantas</a:t>
            </a:r>
            <a:r>
              <a:rPr lang="en-US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t</a:t>
            </a:r>
            <a:r>
              <a:rPr lang="lt-LT" sz="2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ai ne fakto, ne skyrybos, o 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rašybos klaida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– netinkamas pavardės ir slapyvardžio užrašymas, gali būti </a:t>
            </a:r>
            <a:r>
              <a:rPr lang="lt-LT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J. Tumas</a:t>
            </a:r>
            <a:r>
              <a:rPr lang="en-US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-</a:t>
            </a:r>
            <a:r>
              <a:rPr lang="en-US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Vaižgantas</a:t>
            </a:r>
            <a:r>
              <a:rPr lang="lt-LT" sz="2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lt-LT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J. T.-Vaižgantas,</a:t>
            </a:r>
            <a:r>
              <a:rPr lang="en-US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2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V. Mykolaitis - Putinas, V. M.-Putinas </a:t>
            </a:r>
            <a:r>
              <a:rPr lang="lt-LT" sz="2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  <a:endParaRPr lang="en-US" sz="22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2. 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II-</a:t>
            </a:r>
            <a:r>
              <a:rPr lang="lt-LT" sz="22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os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pusės</a:t>
            </a:r>
            <a:r>
              <a:rPr lang="en-US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– p</a:t>
            </a:r>
            <a:r>
              <a:rPr lang="lt-LT" sz="22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rie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romėniškų skaitmenų galūnė nerašoma</a:t>
            </a:r>
            <a:r>
              <a:rPr lang="en-US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(I)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sz="22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II</a:t>
            </a:r>
            <a:r>
              <a:rPr lang="en-US" sz="22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pasaulinis</a:t>
            </a:r>
            <a:r>
              <a:rPr lang="en-US" sz="22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karas</a:t>
            </a:r>
            <a:r>
              <a:rPr lang="en-US" sz="2200" dirty="0">
                <a:latin typeface="Arial Black" panose="020B0A04020102020204" pitchFamily="34" charset="0"/>
                <a:ea typeface="Times New Roman" panose="02020603050405020304" pitchFamily="18" charset="0"/>
              </a:rPr>
              <a:t> – </a:t>
            </a:r>
            <a:r>
              <a:rPr lang="en-US" sz="2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klaidos</a:t>
            </a:r>
            <a:r>
              <a:rPr lang="en-US" sz="2200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nėra</a:t>
            </a:r>
            <a:endParaRPr lang="en-US" sz="22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3. 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Jei įvardžiuotinės formos </a:t>
            </a:r>
            <a:r>
              <a:rPr lang="lt-LT" sz="22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vns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gal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ir </a:t>
            </a:r>
            <a:r>
              <a:rPr lang="lt-LT" sz="22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dgs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lt-LT" sz="22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kilm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en-US" sz="2200" b="1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g</a:t>
            </a:r>
            <a:r>
              <a:rPr lang="en-US" sz="22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alūnėje</a:t>
            </a:r>
            <a:r>
              <a:rPr lang="en-US" sz="2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nerašo abiejų nosinių</a:t>
            </a:r>
            <a:r>
              <a:rPr lang="en-US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– </a:t>
            </a:r>
            <a:r>
              <a:rPr lang="en-US" sz="2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iena</a:t>
            </a:r>
            <a:r>
              <a:rPr lang="lt-LT" sz="2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rašybos klaida (nemoka įvardžiuotinės formos rašybos).</a:t>
            </a:r>
            <a:endParaRPr lang="en-US" sz="2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4. </a:t>
            </a:r>
            <a:r>
              <a:rPr lang="lt-LT" sz="22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XX a. </a:t>
            </a:r>
            <a:r>
              <a:rPr lang="lt-LT" sz="22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 pus.</a:t>
            </a:r>
            <a:r>
              <a:rPr lang="lt-LT" sz="2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s</a:t>
            </a:r>
            <a:r>
              <a:rPr lang="lt-LT" sz="22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antrumpa</a:t>
            </a:r>
            <a:r>
              <a:rPr lang="lt-LT" sz="2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</a:t>
            </a:r>
            <a:r>
              <a:rPr lang="lt-LT" sz="22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pus</a:t>
            </a:r>
            <a:r>
              <a:rPr lang="lt-LT" sz="22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lt-LT" sz="2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yra taisyklingai sudaryta.</a:t>
            </a:r>
            <a:endParaRPr lang="en-US" sz="2200" b="1" i="1" dirty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5. </a:t>
            </a:r>
            <a:r>
              <a:rPr lang="lt-LT" sz="2200" dirty="0">
                <a:solidFill>
                  <a:srgbClr val="222222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Santrumpos </a:t>
            </a:r>
            <a:r>
              <a:rPr lang="lt-LT" sz="22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a., pr., </a:t>
            </a:r>
            <a:r>
              <a:rPr lang="lt-LT" sz="2200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pradž</a:t>
            </a:r>
            <a:r>
              <a:rPr lang="lt-LT" sz="22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.,  </a:t>
            </a:r>
            <a:r>
              <a:rPr lang="lt-LT" sz="2200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pab</a:t>
            </a:r>
            <a:r>
              <a:rPr lang="lt-LT" sz="22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., </a:t>
            </a:r>
            <a:r>
              <a:rPr lang="lt-LT" sz="2200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pb</a:t>
            </a:r>
            <a:r>
              <a:rPr lang="lt-LT" sz="22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lt-LT" sz="22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 taisyklingai sudarytos, taigi jos visos galimos.</a:t>
            </a:r>
            <a:endParaRPr lang="en-US" sz="2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86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2E3C6A1-B852-4C76-9A67-C4ECC156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16" y="142614"/>
            <a:ext cx="11350303" cy="1048623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MOKYKLAI AKTUALIOS DLKŽ NORMŲ PATAISOS (2021)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t-L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lt-L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t-LT" sz="2200" b="1" cap="none" noProof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Detaliau žr</a:t>
            </a:r>
            <a:r>
              <a:rPr lang="lt-LT" sz="2200" b="1" cap="none" noProof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lt-LT" sz="2200" b="1" i="1" cap="none" noProof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Gairėse</a:t>
            </a:r>
            <a:endParaRPr lang="lt-LT" sz="2200" b="1" i="1" cap="none" noProof="1">
              <a:solidFill>
                <a:srgbClr val="C00000"/>
              </a:solidFill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D3B6279-906B-4308-953D-1A97EE4F7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2" y="1132514"/>
            <a:ext cx="11694253" cy="4333831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b="1" dirty="0" err="1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Galimi</a:t>
            </a:r>
            <a:r>
              <a:rPr lang="en-US" sz="1800" b="1" dirty="0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abu</a:t>
            </a:r>
            <a:r>
              <a:rPr lang="en-US" sz="1800" b="1" dirty="0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rašybos</a:t>
            </a:r>
            <a:r>
              <a:rPr lang="en-US" sz="1800" b="1" dirty="0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variantai</a:t>
            </a:r>
            <a:r>
              <a:rPr lang="en-US" sz="1800" b="1" dirty="0">
                <a:solidFill>
                  <a:srgbClr val="C00000"/>
                </a:solidFill>
                <a:effectLst/>
                <a:latin typeface="Palemonas" panose="0203060306020602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kniū́psčia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i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žr.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spc="15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kniūbsčia</a:t>
            </a:r>
            <a:endParaRPr lang="en-US" sz="24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kniū́psč</a:t>
            </a:r>
            <a:r>
              <a:rPr lang="lt-LT" sz="2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‖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ias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̀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žr.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spc="1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kniūbsčias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kniūpsčiõm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kniūpsčiom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s, 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kniū́psčiom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lt-LT" sz="2400" i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žr.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spc="1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kniūbsčia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kniūps</a:t>
            </a:r>
            <a:r>
              <a:rPr lang="lt-LT" sz="2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‖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óti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i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</a:t>
            </a:r>
            <a:r>
              <a:rPr lang="en-US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ū</a:t>
            </a:r>
            <a:r>
              <a:rPr lang="lt-LT" sz="2400" i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pso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ójo</a:t>
            </a:r>
            <a:r>
              <a:rPr lang="lt-LT" sz="2400" i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žr.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2400" spc="15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kniūbsoti</a:t>
            </a:r>
            <a:endParaRPr lang="en-US" sz="2400" spc="150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įmùrgd</a:t>
            </a:r>
            <a:r>
              <a:rPr lang="lt-LT" sz="240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‖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yti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</a:t>
            </a:r>
            <a:r>
              <a:rPr lang="en-US" sz="24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 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žr.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spc="15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įmurdyti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1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išmùrgd</a:t>
            </a:r>
            <a:r>
              <a:rPr lang="lt-LT" sz="24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‖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yti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</a:t>
            </a:r>
            <a:r>
              <a:rPr lang="en-US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 žr. </a:t>
            </a:r>
            <a:r>
              <a:rPr lang="lt-LT" sz="2400" spc="1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išmurdyti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mùrgd</a:t>
            </a:r>
            <a:r>
              <a:rPr lang="lt-LT" sz="24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‖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yti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</a:t>
            </a:r>
            <a:r>
              <a:rPr lang="en-US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žr.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spc="1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murdyti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1.</a:t>
            </a:r>
            <a:r>
              <a:rPr lang="lt-LT" sz="24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lt-LT" sz="2400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žr.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spc="1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murdyti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lt-LT" sz="24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pamùrgd</a:t>
            </a:r>
            <a:r>
              <a:rPr lang="lt-LT" sz="2400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‖</a:t>
            </a:r>
            <a:r>
              <a:rPr lang="lt-LT" sz="2400" b="1" dirty="0" err="1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yti</a:t>
            </a:r>
            <a:r>
              <a:rPr lang="lt-LT" sz="2400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t-LT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</a:t>
            </a:r>
            <a:r>
              <a:rPr lang="en-US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</a:t>
            </a:r>
            <a:r>
              <a:rPr lang="lt-LT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žr.</a:t>
            </a:r>
            <a:r>
              <a:rPr lang="lt-LT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spc="15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pamurdyti</a:t>
            </a:r>
            <a:r>
              <a:rPr lang="lt-LT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sumùrgd</a:t>
            </a:r>
            <a:r>
              <a:rPr lang="lt-LT" sz="24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‖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yti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</a:t>
            </a:r>
            <a:r>
              <a:rPr lang="en-US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ė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žr.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lt-LT" sz="2400" spc="15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sumurdyti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1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10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E5CD7F6-D911-4C2B-981F-7762AD324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17" y="159392"/>
            <a:ext cx="10610237" cy="629174"/>
          </a:xfrm>
        </p:spPr>
        <p:txBody>
          <a:bodyPr>
            <a:normAutofit/>
          </a:bodyPr>
          <a:lstStyle/>
          <a:p>
            <a:pPr algn="ctr"/>
            <a:r>
              <a:rPr lang="lt-LT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DLKŽ NORMŲ PATAISOS</a:t>
            </a:r>
            <a:r>
              <a:rPr lang="en-US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(2)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158CE05-12DD-4C54-8ED5-BD6C13A77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51" y="788566"/>
            <a:ext cx="11358694" cy="4677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4.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Galimi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rašybos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variantai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:</a:t>
            </a:r>
          </a:p>
          <a:p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nebrend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là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, 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nebrend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y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la</a:t>
            </a:r>
            <a:endParaRPr lang="en-US" sz="2400" b="1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č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ia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rdašas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, 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č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á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rdašas</a:t>
            </a:r>
            <a:endParaRPr lang="en-US" sz="2400" b="1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č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ia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rlstonas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, 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č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á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rlstonas</a:t>
            </a:r>
            <a:endParaRPr lang="en-US" sz="2400" b="1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dž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io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keris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, 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dž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ò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keris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, 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j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okeris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driksti, </a:t>
            </a:r>
            <a:r>
              <a:rPr lang="lt-LT" sz="2400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drỹska</a:t>
            </a:r>
            <a:r>
              <a:rPr lang="lt-LT" sz="2400" b="1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(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dryksta</a:t>
            </a:r>
            <a:r>
              <a:rPr lang="lt-LT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)</a:t>
            </a:r>
            <a:r>
              <a:rPr lang="lt-LT" sz="2400" b="1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, drisko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– </a:t>
            </a:r>
            <a:r>
              <a:rPr lang="en-US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g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alimi </a:t>
            </a:r>
            <a:r>
              <a:rPr lang="lt-LT" sz="2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es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. l. formos variantai.</a:t>
            </a:r>
            <a:endParaRPr lang="en-US" sz="2400" b="1" i="1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5. </a:t>
            </a:r>
            <a:r>
              <a:rPr lang="lt-LT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Fjordas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– r</a:t>
            </a:r>
            <a:r>
              <a:rPr lang="lt-LT" sz="2400" dirty="0" err="1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ašytina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su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j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– kaip tariama, bet pereinamuoju laikotarpiu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ne klaida </a:t>
            </a:r>
            <a:r>
              <a:rPr lang="lt-LT" sz="2400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ir be j.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491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0EA7C4E-F125-432C-8BC9-DCC35A479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26" y="192124"/>
            <a:ext cx="10350179" cy="646776"/>
          </a:xfrm>
        </p:spPr>
        <p:txBody>
          <a:bodyPr>
            <a:normAutofit/>
          </a:bodyPr>
          <a:lstStyle/>
          <a:p>
            <a:r>
              <a:rPr lang="lt-LT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DLKŽ NORMŲ PATAISOS</a:t>
            </a:r>
            <a:r>
              <a:rPr lang="en-US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(3)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304B6BF-F1B1-447F-8D41-1B94238F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7" y="914400"/>
            <a:ext cx="11501306" cy="45519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Arial Black" panose="020B0A04020102020204" pitchFamily="34" charset="0"/>
              </a:rPr>
              <a:t>6. </a:t>
            </a: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Skoliniai</a:t>
            </a:r>
            <a:r>
              <a:rPr lang="en-US" sz="2400" b="1" dirty="0">
                <a:latin typeface="Arial Black" panose="020B0A04020102020204" pitchFamily="34" charset="0"/>
              </a:rPr>
              <a:t>, bet </a:t>
            </a:r>
            <a:r>
              <a:rPr lang="en-US" sz="2400" b="1" dirty="0" err="1">
                <a:latin typeface="Arial Black" panose="020B0A04020102020204" pitchFamily="34" charset="0"/>
              </a:rPr>
              <a:t>klaidomis</a:t>
            </a:r>
            <a:r>
              <a:rPr lang="en-US" sz="2400" b="1" dirty="0">
                <a:latin typeface="Arial Black" panose="020B0A04020102020204" pitchFamily="34" charset="0"/>
              </a:rPr>
              <a:t> </a:t>
            </a:r>
            <a:r>
              <a:rPr lang="en-US" sz="2400" b="1" dirty="0" err="1">
                <a:latin typeface="Arial Black" panose="020B0A04020102020204" pitchFamily="34" charset="0"/>
              </a:rPr>
              <a:t>nelaikoma</a:t>
            </a:r>
            <a:r>
              <a:rPr lang="en-US" sz="2400" b="1" dirty="0">
                <a:latin typeface="Arial Black" panose="020B0A040201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bizūnas</a:t>
            </a:r>
            <a:endParaRPr lang="en-US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buljonas</a:t>
            </a:r>
            <a:endParaRPr lang="en-US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kaladė</a:t>
            </a:r>
            <a:endParaRPr lang="en-US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 Black" panose="020B0A04020102020204" pitchFamily="34" charset="0"/>
              </a:rPr>
              <a:t>(</a:t>
            </a:r>
            <a:r>
              <a:rPr lang="en-US" sz="2400" b="1" dirty="0" err="1">
                <a:latin typeface="Arial Black" panose="020B0A04020102020204" pitchFamily="34" charset="0"/>
              </a:rPr>
              <a:t>teniso</a:t>
            </a:r>
            <a:r>
              <a:rPr lang="en-US" sz="2400" b="1" dirty="0">
                <a:latin typeface="Arial Black" panose="020B0A04020102020204" pitchFamily="34" charset="0"/>
              </a:rPr>
              <a:t>) </a:t>
            </a: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kortas</a:t>
            </a:r>
            <a:endParaRPr lang="en-US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pakalikas</a:t>
            </a:r>
            <a:endParaRPr lang="en-US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C00000"/>
                </a:solidFill>
                <a:latin typeface="Arial Black" panose="020B0A04020102020204" pitchFamily="34" charset="0"/>
              </a:rPr>
              <a:t>sąranga</a:t>
            </a:r>
            <a:endParaRPr lang="en-US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PASTABA. </a:t>
            </a:r>
            <a:r>
              <a:rPr lang="lt-LT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DLKŽ8 priede papildytas naujų žodžių sąrašas.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39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E158599-1E82-4AE5-BF9E-8582CA07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56755"/>
            <a:ext cx="11736198" cy="10093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APRAŠO PAPILDYMAS (</a:t>
            </a:r>
            <a:r>
              <a:rPr lang="en-US" cap="none" dirty="0" err="1">
                <a:latin typeface="Arial Black" panose="020B0A04020102020204" pitchFamily="34" charset="0"/>
              </a:rPr>
              <a:t>suderinta</a:t>
            </a:r>
            <a:r>
              <a:rPr lang="en-US" cap="none" dirty="0">
                <a:latin typeface="Arial Black" panose="020B0A04020102020204" pitchFamily="34" charset="0"/>
              </a:rPr>
              <a:t> </a:t>
            </a:r>
            <a:r>
              <a:rPr lang="en-US" cap="none" dirty="0" err="1">
                <a:latin typeface="Arial Black" panose="020B0A04020102020204" pitchFamily="34" charset="0"/>
              </a:rPr>
              <a:t>su</a:t>
            </a:r>
            <a:r>
              <a:rPr lang="en-US" cap="none" dirty="0">
                <a:latin typeface="Arial Black" panose="020B0A04020102020204" pitchFamily="34" charset="0"/>
              </a:rPr>
              <a:t> </a:t>
            </a:r>
            <a:r>
              <a:rPr lang="en-US" cap="none" dirty="0" smtClean="0">
                <a:latin typeface="Arial Black" panose="020B0A04020102020204" pitchFamily="34" charset="0"/>
              </a:rPr>
              <a:t>VLKK)</a:t>
            </a:r>
            <a:br>
              <a:rPr lang="en-US" cap="none" dirty="0" smtClean="0">
                <a:latin typeface="Arial Black" panose="020B0A04020102020204" pitchFamily="34" charset="0"/>
              </a:rPr>
            </a:br>
            <a:r>
              <a:rPr lang="lt-LT" cap="none" dirty="0" smtClean="0">
                <a:latin typeface="Arial Black" panose="020B0A04020102020204" pitchFamily="34" charset="0"/>
              </a:rPr>
              <a:t/>
            </a:r>
            <a:br>
              <a:rPr lang="lt-LT" cap="none" dirty="0" smtClean="0">
                <a:latin typeface="Arial Black" panose="020B0A04020102020204" pitchFamily="34" charset="0"/>
              </a:rPr>
            </a:br>
            <a:r>
              <a:rPr lang="en-US" sz="2000" cap="none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Detaliau</a:t>
            </a:r>
            <a:r>
              <a:rPr lang="en-US" sz="2000" cap="none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2000" cap="none" dirty="0" err="1">
                <a:solidFill>
                  <a:srgbClr val="C00000"/>
                </a:solidFill>
                <a:latin typeface="Arial Black" panose="020B0A04020102020204" pitchFamily="34" charset="0"/>
              </a:rPr>
              <a:t>žr</a:t>
            </a:r>
            <a:r>
              <a:rPr lang="en-US" sz="2000" cap="none" dirty="0">
                <a:solidFill>
                  <a:srgbClr val="C00000"/>
                </a:solidFill>
                <a:latin typeface="Arial Black" panose="020B0A04020102020204" pitchFamily="34" charset="0"/>
              </a:rPr>
              <a:t>. </a:t>
            </a:r>
            <a:r>
              <a:rPr lang="en-US" sz="2000" i="1" cap="none" dirty="0" err="1">
                <a:solidFill>
                  <a:srgbClr val="C00000"/>
                </a:solidFill>
                <a:latin typeface="Arial Black" panose="020B0A04020102020204" pitchFamily="34" charset="0"/>
              </a:rPr>
              <a:t>Gairėse</a:t>
            </a:r>
            <a:endParaRPr lang="en-US" sz="20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80AD931-C2D1-4FB6-BB91-A49C752A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29" y="1166070"/>
            <a:ext cx="11299970" cy="4706224"/>
          </a:xfrm>
        </p:spPr>
        <p:txBody>
          <a:bodyPr>
            <a:noAutofit/>
          </a:bodyPr>
          <a:lstStyle/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1.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Pašvęsti</a:t>
            </a:r>
            <a:r>
              <a:rPr lang="en-US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</a:t>
            </a:r>
            <a:r>
              <a:rPr lang="lt-LT" sz="24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eikšme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„(pa)skirti, dedikuoti“ </a:t>
            </a:r>
            <a:r>
              <a:rPr lang="en-US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žodyno</a:t>
            </a:r>
            <a:r>
              <a:rPr lang="en-US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klaida</a:t>
            </a:r>
            <a:r>
              <a:rPr lang="en-US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Pasišvęsti</a:t>
            </a:r>
            <a:r>
              <a:rPr lang="en-US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a</a:t>
            </a:r>
            <a:r>
              <a:rPr lang="lt-LT" sz="2400" i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tsidavimas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pasišventimas tėvynei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nėra tas pats, kas vakaras,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pašvęstas kokiai nors sukakčiai</a:t>
            </a: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(ne </a:t>
            </a:r>
            <a:r>
              <a:rPr lang="en-US" sz="2400" i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klaida</a:t>
            </a: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2.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Minimas ir tautos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susireikšminimas</a:t>
            </a:r>
            <a:r>
              <a:rPr lang="en-US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sz="2400" b="1" i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klaidos</a:t>
            </a:r>
            <a:r>
              <a:rPr lang="en-US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nėra</a:t>
            </a:r>
            <a:r>
              <a:rPr lang="en-US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3.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Bohemistas, </a:t>
            </a:r>
            <a:r>
              <a:rPr lang="lt-LT" sz="2400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bohemietis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lt-LT" sz="2400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bohemininkas</a:t>
            </a:r>
            <a:r>
              <a:rPr lang="en-US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sz="2400" b="1" i="1" dirty="0">
                <a:latin typeface="Arial Black" panose="020B0A04020102020204" pitchFamily="34" charset="0"/>
                <a:ea typeface="Times New Roman" panose="02020603050405020304" pitchFamily="18" charset="0"/>
              </a:rPr>
              <a:t>n</a:t>
            </a:r>
            <a:r>
              <a:rPr lang="lt-LT" sz="240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orma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būtų </a:t>
            </a:r>
            <a:r>
              <a:rPr lang="lt-LT" sz="2400" b="1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bohemininkas</a:t>
            </a:r>
            <a:r>
              <a:rPr lang="lt-LT" sz="24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bet nė vienas iš nurodytų variantų apskritai nėra kodifikuotas, todėl klaidomis rašiniuose laikyti nereikėtų.</a:t>
            </a:r>
            <a:endParaRPr lang="en-US" sz="24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4.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Ši pasaulėžiūra ypač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būdinga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naujųjų laikų rašytojų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kūriniuose</a:t>
            </a:r>
            <a:r>
              <a:rPr lang="en-US" sz="2400" b="1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– b</a:t>
            </a:r>
            <a:r>
              <a:rPr lang="lt-LT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ūdvardis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būdingas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reikalauja naudininko.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987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FD185BD-6F2E-403A-8FDB-1489776FB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286" y="141789"/>
            <a:ext cx="10752851" cy="63838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APRAŠO PAPILDYMAS (2)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496868C-FA9A-4FCA-8E65-D3EEA8A8C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25" y="687898"/>
            <a:ext cx="11887200" cy="4778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5.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Aprašė savitą požiūrį į miesto erdvę ir jos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įtaką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žmogaus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gyvenime</a:t>
            </a:r>
            <a:r>
              <a:rPr lang="en-US" b="1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– d</a:t>
            </a:r>
            <a:r>
              <a:rPr lang="lt-LT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aiktavardis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įtaka</a:t>
            </a:r>
            <a:r>
              <a:rPr lang="lt-LT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reikalauja naudininko.</a:t>
            </a:r>
            <a:endParaRPr lang="en-US" b="1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6.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Kūrinį taip pat galima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sulyginti</a:t>
            </a:r>
            <a:r>
              <a:rPr lang="lt-LT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su A. Škėmos romanu ,,Balta drobulė“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– 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LKŽ yra pakraštinė reikšmė „</a:t>
            </a:r>
            <a:r>
              <a:rPr lang="lt-LT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sustatyti, palyginti su kuo, norint nustatyti panašumą arba skirtumą“</a:t>
            </a:r>
            <a:r>
              <a:rPr lang="en-US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 </a:t>
            </a:r>
            <a:r>
              <a:rPr lang="en-US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klaida</a:t>
            </a:r>
            <a:r>
              <a:rPr lang="en-US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).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7.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Istorija prasideda, kai vieną sekmadienio rytą ūkininkas pakeliui į bažnyčią nusprendžia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atsikratyti šunimi</a:t>
            </a:r>
            <a:r>
              <a:rPr lang="en-US" b="1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– g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alimi abu variantai –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atsikratyti šuns / šunimi</a:t>
            </a:r>
            <a:r>
              <a:rPr lang="lt-LT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b="1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8.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Skirgaila pasielgia impulsyviai, neišmintingai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dėl to, nes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niekas neatsakė į jo meilę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ne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gramatikos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o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stiliaus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trūkumas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9.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Tuo tarpu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J. Biliūno novelėse „Ubagas“ ir „Lazda“ jaunoji karta nėra tokia galinga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j</a:t>
            </a:r>
            <a:r>
              <a:rPr lang="lt-LT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unginys</a:t>
            </a:r>
            <a:r>
              <a:rPr lang="lt-LT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tuo tarpu</a:t>
            </a:r>
            <a:r>
              <a:rPr lang="lt-LT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priešinamajam gretinimui reikšti „Kalbos patarimuose“ įvertintas kaip vengtinas, tai mokinių darbuose jis turi būti vertinamas kaip normalus.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453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2A473DE-B540-4D8A-9AA9-4A326827F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28" y="166956"/>
            <a:ext cx="11752977" cy="60483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APRAŠO PAPILDYMAS (3)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BADF841-693F-4A99-AE86-18A34DAD3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7" y="771788"/>
            <a:ext cx="11895588" cy="5050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10.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Tam pavyzdžiu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yra XIX a. romantikas Maironis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dirty="0">
                <a:latin typeface="Arial Black" panose="020B0A04020102020204" pitchFamily="34" charset="0"/>
                <a:ea typeface="Times New Roman" panose="02020603050405020304" pitchFamily="18" charset="0"/>
              </a:rPr>
              <a:t>į</a:t>
            </a:r>
            <a:r>
              <a:rPr lang="lt-LT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nagininkas nevartotinas su 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būti</a:t>
            </a:r>
            <a:r>
              <a:rPr lang="lt-LT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</a:t>
            </a:r>
            <a:r>
              <a:rPr lang="lt-LT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formomis nuolatiniam būviui reikšti</a:t>
            </a:r>
            <a:r>
              <a:rPr lang="en-US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</a:t>
            </a:r>
            <a:r>
              <a:rPr lang="en-US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gr</a:t>
            </a:r>
            <a:r>
              <a:rPr lang="en-US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  <a:r>
              <a:rPr lang="lt-LT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endParaRPr lang="en-US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11. </a:t>
            </a:r>
            <a:r>
              <a:rPr lang="lt-LT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Motinos paveikslą galime pamatyti Šatrijos Raganos „Sename dvare“,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Žemaitės „Marti“</a:t>
            </a:r>
            <a:r>
              <a:rPr lang="lt-LT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bei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Jono Biliūno „Liūdna pasaka“</a:t>
            </a:r>
            <a:r>
              <a:rPr lang="en-US" b="1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– n</a:t>
            </a:r>
            <a:r>
              <a:rPr lang="lt-LT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esuderinti</a:t>
            </a:r>
            <a:r>
              <a:rPr lang="lt-LT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linksniai</a:t>
            </a:r>
            <a:r>
              <a:rPr lang="en-US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</a:t>
            </a:r>
            <a:r>
              <a:rPr lang="en-US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gr</a:t>
            </a:r>
            <a:r>
              <a:rPr lang="en-US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  <a:r>
              <a:rPr lang="lt-LT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12</a:t>
            </a:r>
            <a:r>
              <a:rPr lang="en-US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lt-LT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Dar vienas kūrinys, kuris parodo motinos paveikslą literatūroje, yra 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Jonas Biliūnas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„Liūdna pasaka“.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13.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Protagonistas </a:t>
            </a:r>
            <a:r>
              <a:rPr lang="lt-LT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mamatė</a:t>
            </a:r>
            <a:r>
              <a:rPr lang="en-US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p</a:t>
            </a:r>
            <a:r>
              <a:rPr lang="lt-LT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riedėlis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ir pažymimasis žodis derintini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</a:t>
            </a:r>
            <a:r>
              <a:rPr lang="en-US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gr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b="1" i="1" dirty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14.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Mama pasiruošusi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pastovėti už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savo vaikus</a:t>
            </a:r>
            <a:r>
              <a:rPr lang="en-US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v</a:t>
            </a:r>
            <a:r>
              <a:rPr lang="lt-LT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ertinys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bet jo nėra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Klaidų apraše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jis nėra kur nors aiškiai pateiktas kaip vertinys, taigi baigiamuosiuose darbuose neturi būti vertinamas kaip klaida.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22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67E10B0-1325-4B9B-B408-2C957D26A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07" y="58723"/>
            <a:ext cx="10601848" cy="7550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APRAŠO PAPILDYMAS (4)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67DAD6B-DB2F-4E52-94B7-5BA86395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07" y="813732"/>
            <a:ext cx="11738993" cy="4652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15. </a:t>
            </a:r>
            <a:r>
              <a:rPr lang="lt-LT" i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Mokslininkai tiria gamtą ir atranda daug sąsajų tarp žmogaus ir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pastarosios</a:t>
            </a:r>
            <a:r>
              <a:rPr lang="en-US" b="1" i="1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Arial Black" panose="020B0A04020102020204" pitchFamily="34" charset="0"/>
                <a:ea typeface="Calibri" panose="020F0502020204030204" pitchFamily="34" charset="0"/>
              </a:rPr>
              <a:t>– ž</a:t>
            </a:r>
            <a:r>
              <a:rPr lang="lt-LT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odyno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klaida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;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pastarasis</a:t>
            </a:r>
            <a:r>
              <a:rPr lang="lt-LT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reiškia „paskutinis iš minėtųjų“.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16.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Užuomina į</a:t>
            </a:r>
            <a:r>
              <a:rPr lang="lt-LT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biblinį Rojaus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sodą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– harmonijos metaforą /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užuomina apie </a:t>
            </a:r>
            <a:r>
              <a:rPr lang="lt-LT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sod</a:t>
            </a:r>
            <a:r>
              <a:rPr lang="en-US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ą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abu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variantai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vartotini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17.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Skleidė tikėjimą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per knygas, meną</a:t>
            </a:r>
            <a:r>
              <a:rPr lang="en-US" i="1" dirty="0">
                <a:latin typeface="Arial Black" panose="020B0A04020102020204" pitchFamily="34" charset="0"/>
                <a:ea typeface="Times New Roman" panose="02020603050405020304" pitchFamily="18" charset="0"/>
              </a:rPr>
              <a:t> –</a:t>
            </a:r>
            <a:r>
              <a:rPr lang="en-US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klaidos</a:t>
            </a:r>
            <a:r>
              <a:rPr lang="en-US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nėra</a:t>
            </a:r>
            <a:r>
              <a:rPr lang="en-US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18.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Pasidarė sau, susikūrė sau</a:t>
            </a:r>
            <a:r>
              <a:rPr lang="en-US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klaidos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nėra</a:t>
            </a:r>
            <a:r>
              <a:rPr lang="en-US" dirty="0"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19. </a:t>
            </a:r>
            <a:r>
              <a:rPr lang="lt-LT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Grafičiai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kivis, hobis</a:t>
            </a:r>
            <a:r>
              <a:rPr lang="en-US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klaidos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nėra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kaitomi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žodžiai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20. </a:t>
            </a:r>
            <a:r>
              <a:rPr lang="lt-LT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Personažė</a:t>
            </a:r>
            <a:r>
              <a:rPr lang="en-US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klaidos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nėra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PASTABA.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Visos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kalbos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vartojimo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klaidos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yra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Gairėse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čia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pateikti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tik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dažniausi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vartojimo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</a:rPr>
              <a:t>atvejai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47778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FF170B7-BFCB-49EA-A3FA-9271B3465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8" y="183733"/>
            <a:ext cx="11702642" cy="1049235"/>
          </a:xfrm>
        </p:spPr>
        <p:txBody>
          <a:bodyPr>
            <a:noAutofit/>
          </a:bodyPr>
          <a:lstStyle/>
          <a:p>
            <a:pPr algn="ctr"/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REKOMENDACIJOS DĖL STILIAUS TRŪKUMŲ VERTINIMO</a:t>
            </a: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(1)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07142E8-5F64-4F45-8097-E0DE8BEAD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9" y="1359018"/>
            <a:ext cx="11643918" cy="4107328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Kaip stiliaus klaidas </a:t>
            </a:r>
            <a:r>
              <a:rPr lang="lt-LT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žymėti tik labai aiškius dalykus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priskiriamus konkrečiai stiliaus trūkumų grupei (</a:t>
            </a:r>
            <a:r>
              <a:rPr lang="lt-LT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logikos, tikslumo, aiškumo, glaustumo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).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Klaidos padeda tobulėti, nes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klaidos turi kartais būti tobulinamos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logikos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trūkumas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</a:p>
          <a:p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Kai Liudas Vasaris savo tėvų noru išsiunčiamas į kunigų seminariją, jis supranta, jog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tai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užgožia jo vidinę laisvę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stiliaus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tikslumo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trūkumas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</a:p>
          <a:p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Kūryba jam buvo lyg šviežio oro gūsis, kurio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lyg užvertos durys nepraleidžia kunigų seminarija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stiliaus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aiškumo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trūkumas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</a:p>
          <a:p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Bet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 vien yra sunku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kurti nelaisvėje,</a:t>
            </a:r>
            <a:r>
              <a:rPr lang="lt-LT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bet yra sunku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susitaikyti su ja.</a:t>
            </a:r>
            <a:r>
              <a:rPr lang="en-US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stiliaus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glaustumo</a:t>
            </a:r>
            <a:r>
              <a:rPr lang="en-US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trūkumas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5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C912AF9-805C-4E4D-9E48-1CC7509F5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119" y="0"/>
            <a:ext cx="10379736" cy="811850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lt-L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lt-LT" sz="4000" b="1" dirty="0" smtClean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KLAIDŲ </a:t>
            </a:r>
            <a:r>
              <a:rPr lang="lt-LT" sz="40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ŽYMĖJIMAS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Turinio vietos rezervavimo ženklas 3">
            <a:extLst>
              <a:ext uri="{FF2B5EF4-FFF2-40B4-BE49-F238E27FC236}">
                <a16:creationId xmlns:a16="http://schemas.microsoft.com/office/drawing/2014/main" id="{B5CCF17B-4FE9-4C76-A09A-156372FF2E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737915"/>
              </p:ext>
            </p:extLst>
          </p:nvPr>
        </p:nvGraphicFramePr>
        <p:xfrm>
          <a:off x="1156447" y="882799"/>
          <a:ext cx="10071847" cy="56775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{17292A2E-F333-43FB-9621-5CBBE7FDCDCB}</a:tableStyleId>
              </a:tblPr>
              <a:tblGrid>
                <a:gridCol w="1355921">
                  <a:extLst>
                    <a:ext uri="{9D8B030D-6E8A-4147-A177-3AD203B41FA5}">
                      <a16:colId xmlns:a16="http://schemas.microsoft.com/office/drawing/2014/main" val="788531943"/>
                    </a:ext>
                  </a:extLst>
                </a:gridCol>
                <a:gridCol w="1079586">
                  <a:extLst>
                    <a:ext uri="{9D8B030D-6E8A-4147-A177-3AD203B41FA5}">
                      <a16:colId xmlns:a16="http://schemas.microsoft.com/office/drawing/2014/main" val="3325923123"/>
                    </a:ext>
                  </a:extLst>
                </a:gridCol>
                <a:gridCol w="7636340">
                  <a:extLst>
                    <a:ext uri="{9D8B030D-6E8A-4147-A177-3AD203B41FA5}">
                      <a16:colId xmlns:a16="http://schemas.microsoft.com/office/drawing/2014/main" val="3658417206"/>
                    </a:ext>
                  </a:extLst>
                </a:gridCol>
              </a:tblGrid>
              <a:tr h="3368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Žymėjimas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Kl. tipas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4688205" algn="l"/>
                        </a:tabLst>
                      </a:pPr>
                      <a:r>
                        <a:rPr lang="lt-LT" sz="1400" kern="1200" dirty="0">
                          <a:effectLst/>
                        </a:rPr>
                        <a:t>Komentaras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4199441898"/>
                  </a:ext>
                </a:extLst>
              </a:tr>
              <a:tr h="4391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 err="1">
                          <a:effectLst/>
                        </a:rPr>
                        <a:t>arg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rowSpan="6">
                  <a:txBody>
                    <a:bodyPr/>
                    <a:lstStyle/>
                    <a:p>
                      <a:pPr marL="73025" marR="7302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I. Turinio klaidos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 vert="vert27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Argumentavimo trūkumas (samprotavimo turinio trūkumas)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245163423"/>
                  </a:ext>
                </a:extLst>
              </a:tr>
              <a:tr h="2796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 err="1">
                          <a:effectLst/>
                        </a:rPr>
                        <a:t>int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Kūrinių interpretavimo  trūkumas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1060654508"/>
                  </a:ext>
                </a:extLst>
              </a:tr>
              <a:tr h="439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        F</a:t>
                      </a:r>
                      <a:r>
                        <a:rPr lang="lt-LT" sz="1400" kern="1200" baseline="-25000">
                          <a:effectLst/>
                        </a:rPr>
                        <a:t>2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5304155" algn="l"/>
                        </a:tabLst>
                      </a:pPr>
                      <a:r>
                        <a:rPr lang="lt-LT" sz="1400" kern="1200" dirty="0">
                          <a:effectLst/>
                        </a:rPr>
                        <a:t>Fakto klaida (teksto pobūdžio, žanro,  meninės priemonės klaidingas įvardijimas ir t.t.)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1530511574"/>
                  </a:ext>
                </a:extLst>
              </a:tr>
              <a:tr h="4407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F</a:t>
                      </a:r>
                      <a:r>
                        <a:rPr lang="lt-LT" sz="1400" kern="1200" baseline="-250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Konteksto / privalomo autoriaus kūrinio ir konteksto fakto klaida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164271721"/>
                  </a:ext>
                </a:extLst>
              </a:tr>
              <a:tr h="208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f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Mažoji fakto  klaida, nenaikinanti argumento / interpretacijos pagrįstumo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24114904"/>
                  </a:ext>
                </a:extLst>
              </a:tr>
              <a:tr h="4334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Rašinio struktūros trūkumai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1867654410"/>
                  </a:ext>
                </a:extLst>
              </a:tr>
              <a:tr h="208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kern="1200">
                          <a:effectLst/>
                        </a:rPr>
                        <a:t>׀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rowSpan="3">
                  <a:txBody>
                    <a:bodyPr/>
                    <a:lstStyle/>
                    <a:p>
                      <a:pPr marL="73025" marR="7302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II. Kalbos taisyklingumo klaidos</a:t>
                      </a:r>
                      <a:endParaRPr lang="en-US" sz="1400">
                        <a:effectLst/>
                      </a:endParaRPr>
                    </a:p>
                    <a:p>
                      <a:pPr marL="73025" marR="730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 vert="vert27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Rašybos klaida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1087057112"/>
                  </a:ext>
                </a:extLst>
              </a:tr>
              <a:tr h="2088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v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Skyrybos klaida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293261295"/>
                  </a:ext>
                </a:extLst>
              </a:tr>
              <a:tr h="4688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gr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Gramatikos, žodyno klaidos: morfologijos, linksnių ir prielinksnių vartojimo, sakinio dalių ir sakinių jungimo klaidos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2516685145"/>
                  </a:ext>
                </a:extLst>
              </a:tr>
              <a:tr h="12833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 err="1">
                          <a:effectLst/>
                        </a:rPr>
                        <a:t>st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III. Raiškos</a:t>
                      </a:r>
                      <a:endParaRPr lang="en-US" sz="1400">
                        <a:effectLst/>
                      </a:endParaRPr>
                    </a:p>
                    <a:p>
                      <a:pPr marL="73025" marR="7302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 klaidos</a:t>
                      </a:r>
                      <a:endParaRPr lang="en-US" sz="1400">
                        <a:effectLst/>
                      </a:endParaRPr>
                    </a:p>
                    <a:p>
                      <a:pPr marL="73025" marR="730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 vert="vert27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Stiliaus, logikos klaidos 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Logikos  trūkumai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Tikslumo trūkumai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Aiškumo trūkumai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Glaustumo trūkumai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extLst>
                  <a:ext uri="{0D108BD9-81ED-4DB2-BD59-A6C34878D82A}">
                    <a16:rowId xmlns:a16="http://schemas.microsoft.com/office/drawing/2014/main" val="2523432551"/>
                  </a:ext>
                </a:extLst>
              </a:tr>
              <a:tr h="208864">
                <a:tc>
                  <a:txBody>
                    <a:bodyPr/>
                    <a:lstStyle/>
                    <a:p>
                      <a:pPr marL="0" marR="18288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>
                          <a:effectLst/>
                        </a:rPr>
                        <a:t>ak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gridSpan="2">
                  <a:txBody>
                    <a:bodyPr/>
                    <a:lstStyle/>
                    <a:p>
                      <a:pPr marL="0" marR="18288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lt-LT" sz="1400" kern="1200" dirty="0">
                          <a:effectLst/>
                        </a:rPr>
                        <a:t>Akies klaida. 3 akies klaidos – viena raštingumo klaida.</a:t>
                      </a:r>
                      <a:r>
                        <a:rPr lang="en-US" sz="1400" kern="1200" dirty="0">
                          <a:effectLst/>
                        </a:rPr>
                        <a:t> 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96" marR="44996" marT="7257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85825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7CAA7ED-0811-424D-8CBD-EFF14525A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815892" y="140160"/>
            <a:ext cx="2083791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90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428219E-B31C-466A-A80E-9BC952E72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24" y="83066"/>
            <a:ext cx="11593584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REKOMENDACIJOS DĖL STILIAUS TRŪKUMŲ VERTINIMO</a:t>
            </a: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(2)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234ACB9-578A-4791-B8D5-550D74142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24" y="1065402"/>
            <a:ext cx="11279151" cy="44009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Arial Black" panose="020B0A04020102020204" pitchFamily="34" charset="0"/>
              </a:rPr>
              <a:t>2. </a:t>
            </a:r>
            <a:r>
              <a:rPr lang="lt-LT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Kalbos klaidų nevertinti kaip stiliaus trūkumų.</a:t>
            </a:r>
            <a:r>
              <a:rPr lang="lt-LT" sz="24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Jeigu kalbos klaida lemia ir stiliaus trūkumą, pirmenybė </a:t>
            </a:r>
            <a:r>
              <a:rPr lang="lt-LT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teiktina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kalbos klaidai žymėti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</a:p>
          <a:p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Tačiau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maro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ir ne itin draugiškai nusiteikusių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vokiečių dėka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Matas Šimonis lieka vienui vienas. 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gramatikos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</a:p>
          <a:p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J. T. Vaižganto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apysakoje „Dėdės ir dėdienės“ pasakojama liūdna meilės istorija.</a:t>
            </a:r>
            <a:r>
              <a:rPr lang="en-US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rašybos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klaida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</a:p>
          <a:p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Po 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dviejų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metų kančių koncentracijos stovykloje Balys Sruoga parašo </a:t>
            </a:r>
            <a:r>
              <a:rPr lang="lt-LT" sz="2400" b="1" i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memuaralinį</a:t>
            </a:r>
            <a:r>
              <a:rPr lang="lt-LT" sz="2400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24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romaną</a:t>
            </a:r>
            <a:r>
              <a:rPr lang="lt-LT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dvi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gramatikos</a:t>
            </a:r>
            <a:r>
              <a:rPr lang="en-US" sz="24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klaidos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)</a:t>
            </a:r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250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C8B82F5-AA9B-4C56-B49F-042F2A71D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327" y="276012"/>
            <a:ext cx="10375346" cy="898447"/>
          </a:xfrm>
        </p:spPr>
        <p:txBody>
          <a:bodyPr>
            <a:normAutofit fontScale="90000"/>
          </a:bodyPr>
          <a:lstStyle/>
          <a:p>
            <a:pPr algn="ctr"/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REKOMENDACIJOS DĖL STILIAUS TRŪKUMŲ VERTINIMO</a:t>
            </a:r>
            <a:r>
              <a:rPr lang="en-US" b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(3)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57AB4BE-8D84-4F2B-B873-F0C16B4FD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174459"/>
            <a:ext cx="11476139" cy="4555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3. </a:t>
            </a:r>
            <a:r>
              <a:rPr lang="lt-LT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Fakto klaidų nevertinti kaip stiliaus trūkumų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Sakiniai, turintys fakto klaidų, turėtų būti vertinami tik turinio aspektu</a:t>
            </a:r>
            <a:r>
              <a:rPr lang="en-US" i="1" dirty="0"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endParaRPr lang="en-US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Putino romane „Altorių šešėly“ 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lyrinis subjektas</a:t>
            </a:r>
            <a:r>
              <a:rPr lang="lt-LT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vardu Liudas Vasaris,</a:t>
            </a:r>
            <a:r>
              <a:rPr lang="lt-LT" b="1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nuo mažų dienų įstoja </a:t>
            </a:r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į kunigų seminariją</a:t>
            </a:r>
            <a:r>
              <a:rPr lang="lt-LT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b="1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Arial Black" panose="020B0A04020102020204" pitchFamily="34" charset="0"/>
              </a:rPr>
              <a:t>4. 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Sakinių, kurie</a:t>
            </a:r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gali būti performuluoti sklandžiau</a:t>
            </a:r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rekomenduojama</a:t>
            </a:r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nevertinti</a:t>
            </a:r>
            <a:r>
              <a:rPr lang="lt-LT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kaip turinčių stiliaus trūkumų</a:t>
            </a:r>
            <a:r>
              <a:rPr lang="en-US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</a:p>
          <a:p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Apie tobulėjantį žmogų rašė XX a. lietuvių rašytojas V. Mykolaitis-Putinas romane „Altorių šešėly“. Pasakojama apie pagrindinį veikėją Liudą Vasarį.</a:t>
            </a:r>
            <a:endParaRPr lang="en-US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r>
              <a:rPr lang="lt-LT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Noriu pasirinkti tokį kelią, dėl kurio nesigailėčiau ir kiekvieną dieną eičiau į darbą.</a:t>
            </a:r>
            <a:endParaRPr lang="en-US" i="1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PASTABA.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Detalesnį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stiliaus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trūkumų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aprašą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žr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en-US" i="1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Klaidų</a:t>
            </a:r>
            <a:r>
              <a:rPr lang="en-US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aprašo</a:t>
            </a:r>
            <a:r>
              <a:rPr lang="en-US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III </a:t>
            </a:r>
            <a:r>
              <a:rPr lang="en-US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dalyje</a:t>
            </a:r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70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6730F7-548D-4BF0-A96C-5716FAAF2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92947"/>
            <a:ext cx="9991004" cy="721453"/>
          </a:xfrm>
        </p:spPr>
        <p:txBody>
          <a:bodyPr>
            <a:noAutofit/>
          </a:bodyPr>
          <a:lstStyle/>
          <a:p>
            <a:pPr algn="ctr"/>
            <a:r>
              <a:rPr lang="lt-LT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TURINIO VERTINIMO </a:t>
            </a:r>
            <a:r>
              <a:rPr lang="lt-LT" b="1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AKTUALIJOS</a:t>
            </a:r>
            <a:r>
              <a:rPr lang="en-US" b="1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(1)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3BD643F-9EE4-4554-B48E-44C6CB78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9" y="755009"/>
            <a:ext cx="10375346" cy="520117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FAKTO KLAIDOS: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F2 </a:t>
            </a:r>
            <a:r>
              <a:rPr lang="en-US" sz="3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n-US" sz="38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argumentavimo</a:t>
            </a:r>
            <a:r>
              <a:rPr lang="en-US" sz="3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 </a:t>
            </a:r>
            <a:r>
              <a:rPr lang="en-US" sz="38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interpretavimo</a:t>
            </a:r>
            <a:r>
              <a:rPr lang="en-US" sz="3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klaidos</a:t>
            </a:r>
            <a:r>
              <a:rPr lang="en-US" sz="3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r>
              <a:rPr lang="lt-LT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Pagrindinis </a:t>
            </a:r>
            <a:r>
              <a:rPr lang="lt-LT" sz="3600" b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romano</a:t>
            </a:r>
            <a:r>
              <a:rPr lang="lt-LT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veikėjas Mažvydas </a:t>
            </a:r>
            <a:r>
              <a:rPr lang="lt-LT" sz="3600" b="1" u="sng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išt</a:t>
            </a:r>
            <a:r>
              <a:rPr lang="en-US" sz="3600" b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lt-LT" sz="3600" b="1" u="sng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emiamas</a:t>
            </a:r>
            <a:r>
              <a:rPr lang="lt-LT" sz="3600" b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į Prūsijos kraštą</a:t>
            </a:r>
            <a:r>
              <a:rPr lang="lt-LT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r>
              <a:rPr lang="lt-LT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Taip pat atsigręžus į </a:t>
            </a:r>
            <a:r>
              <a:rPr lang="lt-LT" sz="3600" b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Renesansą</a:t>
            </a:r>
            <a:r>
              <a:rPr lang="lt-LT" sz="36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J. V. Gėtės dramoje „Faustas“ matoma atgaila dėl padarytų klaidų. </a:t>
            </a:r>
            <a:endParaRPr lang="en-US" sz="36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F4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konteksto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(lit. 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rašinyje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/ 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privalomo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autoriaus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konteksto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sampr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ašinyje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36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klaidos</a:t>
            </a:r>
            <a:r>
              <a:rPr lang="en-US" sz="36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r>
              <a:rPr lang="lt-LT" sz="3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Vincas Kudirka buvo labai garsus lietuvių poetas</a:t>
            </a:r>
            <a:r>
              <a:rPr lang="lt-LT" sz="3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</a:t>
            </a:r>
            <a:r>
              <a:rPr lang="lt-LT" sz="3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lt-LT" sz="3800" b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kunigas</a:t>
            </a:r>
            <a:r>
              <a:rPr lang="lt-LT" sz="3800" b="1" u="sng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en-US" sz="3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r>
              <a:rPr lang="lt-LT" sz="3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Galima teigti, vyraujant meilei žmogus pridaro daug klaidų. Apie tai rašė garsus lietuvių rašytojas Vincas Krėvė - Mickevičius savo kūrinyje „Skirgaila“. Šiame kūrinyje aprašoma dviejų žmonių meilė, kuri neįmanoma dėl mylimosios vyro </a:t>
            </a:r>
            <a:r>
              <a:rPr lang="lt-LT" sz="3800" b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Radvilo Rudojo</a:t>
            </a:r>
            <a:r>
              <a:rPr lang="lt-LT" sz="3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. Išgirdęs, kad ateina </a:t>
            </a:r>
            <a:r>
              <a:rPr lang="lt-LT" sz="3800" b="1" u="sng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Radvila Rudasis</a:t>
            </a:r>
            <a:r>
              <a:rPr lang="lt-LT" sz="3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, merginos mylimasis bando pasislėpti karste.</a:t>
            </a:r>
            <a:endParaRPr lang="en-US" sz="3800" dirty="0">
              <a:effectLst/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PASTABA</a:t>
            </a:r>
            <a:r>
              <a:rPr lang="en-US" sz="4000" b="1" dirty="0"/>
              <a:t>. TAI NETAIKYTINA PUPP DARBAMS</a:t>
            </a:r>
          </a:p>
        </p:txBody>
      </p:sp>
    </p:spTree>
    <p:extLst>
      <p:ext uri="{BB962C8B-B14F-4D97-AF65-F5344CB8AC3E}">
        <p14:creationId xmlns:p14="http://schemas.microsoft.com/office/powerpoint/2010/main" val="3848487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51AA068-2EF6-492C-AEF6-E6119A640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141789"/>
            <a:ext cx="9603275" cy="688721"/>
          </a:xfrm>
        </p:spPr>
        <p:txBody>
          <a:bodyPr>
            <a:normAutofit/>
          </a:bodyPr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TURINIO VERTINIMO AKTUALIJOS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</a:rPr>
              <a:t> (2)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F1A7CE4-4634-44D3-AFC5-5EB574972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51" y="746620"/>
            <a:ext cx="10981188" cy="4719726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es-ES" sz="2800" b="1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Jeigu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samprotavimo rašinyje </a:t>
            </a:r>
            <a:r>
              <a:rPr lang="es-ES" sz="2800" b="1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mokinys remiasi privalomo autoriaus biografija, bet nėra kūrinio, visas darbas vertinamas.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IV turinio aspektas vertinamas 0.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Jeigu mokinys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neįvardijo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privalomo autoriaus kūrinio,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bet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skaitant matyti, kad tikrai išmano / skaitęs jį,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darbas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vertinamas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Jei mokinys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rašo privalomo autoriaus pavardę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 kūrinio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pavadinimas kito autoriaus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tačiau nagrinėja privalomo autoriaus kūrinį,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žymima fakto klaida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darbas vertinamas</a:t>
            </a:r>
            <a:r>
              <a:rPr lang="es-ES" sz="2800" b="1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b="1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49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6EDA5E2-160E-415A-B89F-4137056F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00" y="200512"/>
            <a:ext cx="10308234" cy="1049235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TURINIO VERTINIMO AKTUALIJOS</a:t>
            </a:r>
            <a:r>
              <a:rPr lang="en-US" b="1" dirty="0">
                <a:latin typeface="Arial Black" panose="020B0A04020102020204" pitchFamily="34" charset="0"/>
                <a:ea typeface="Calibri" panose="020F0502020204030204" pitchFamily="34" charset="0"/>
              </a:rPr>
              <a:t> (3)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63D8936-B69D-45A8-875E-627A245C8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172" y="1048624"/>
            <a:ext cx="11190913" cy="4417721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Jei parašyta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privalomo autoriaus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pavardė 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 įvardytas kūrinys,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nagrinėja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kitą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neprivalomo autoriaus,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kūrinį, </a:t>
            </a:r>
            <a:r>
              <a:rPr lang="es-ES" sz="2800" b="1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darbas nevertinamas</a:t>
            </a:r>
            <a:r>
              <a:rPr lang="es-ES" sz="2800" kern="1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kern="1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(pvz., rašo  Vaižganto „Dėdės ir dėdienės“, o nagrinėja R. Granausko „Gyvenimą po klevu“). </a:t>
            </a:r>
            <a:endParaRPr lang="en-US" sz="2800" b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Jei parašyta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privalomo autoriaus pavardė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kūrinio pavadinimas,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kūriniu visiškai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nesiremiama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visas darbas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nevertinamas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(žr. </a:t>
            </a:r>
            <a:r>
              <a:rPr lang="lt-LT" sz="2800" b="1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Vertinimo instrukcijos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pastabas). 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Kūrinių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faktus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kitokius šaltinius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kuriais remiasi mokiniai argumentuodami / interpretuodami,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privalu patikrinti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03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50C7023-F7DD-46ED-9B69-9FC3B4859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50179"/>
            <a:ext cx="11008095" cy="116917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40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40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(1)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lt-L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lt-L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2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200" b="1" cap="none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etaliau</a:t>
            </a:r>
            <a:r>
              <a:rPr lang="en-US" sz="2200" b="1" cap="non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b="1" cap="non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žr</a:t>
            </a:r>
            <a:r>
              <a:rPr lang="en-US" sz="22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lt-LT" sz="2200" u="sng" cap="non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http://www.vlkk.lt/vlkk-nutarimai/nutarimai/nutarimo-del-lietuviu-kalbos-taisykles</a:t>
            </a:r>
            <a:r>
              <a:rPr lang="lt-LT" sz="22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8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800" cap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CA79586-6715-47DB-B32F-32DDDBDCD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5" y="1078465"/>
            <a:ext cx="10602469" cy="4400943"/>
          </a:xfrm>
        </p:spPr>
        <p:txBody>
          <a:bodyPr>
            <a:normAutofit fontScale="85000" lnSpcReduction="10000"/>
          </a:bodyPr>
          <a:lstStyle/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90775" algn="l"/>
              </a:tabLst>
            </a:pPr>
            <a:endParaRPr lang="en-US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90775" algn="l"/>
              </a:tabLst>
            </a:pP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3.3. Gali būti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laikomi lygiaverčiais ir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atskiriami</a:t>
            </a:r>
            <a:r>
              <a:rPr lang="lt-LT" sz="2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kableliais ne vieno pagrindo požymius nurodantys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4762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derinamieji 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pažyminiai ar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priedėliai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prieš pažymimąjį žodį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b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4762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Šią kalbos sritį daugiausiai tyrė </a:t>
            </a:r>
            <a:r>
              <a:rPr lang="lt-LT" sz="28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akademikas(,) habilituotas daktaras(,)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profesorius Zigmas Zinkevičius.</a:t>
            </a:r>
            <a:endParaRPr lang="en-US" sz="2800" b="1" dirty="0">
              <a:effectLst/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4762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</a:t>
            </a:r>
            <a:r>
              <a:rPr lang="lt-LT" sz="28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nederinamieji</a:t>
            </a:r>
            <a:r>
              <a:rPr lang="lt-LT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pažyminiai po pažymimojo žodžio</a:t>
            </a:r>
            <a:r>
              <a:rPr lang="en-US" sz="28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Tarp jo dirbinių – ir dekoratyvios verpstės iš juodmedžio</a:t>
            </a:r>
            <a:r>
              <a:rPr lang="lt-LT" sz="2800" i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(,) su pritvirtintomis kaulo roželėmis bei žiedais</a:t>
            </a:r>
            <a:r>
              <a:rPr lang="lt-LT" sz="2800" i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48151EB-0DD8-48A4-929C-24094C2AF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" y="183733"/>
            <a:ext cx="10535021" cy="730667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(2)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AB26C8A-1181-427C-816A-C1F1AF454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9" y="914400"/>
            <a:ext cx="10710905" cy="45519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3.4.</a:t>
            </a:r>
            <a:r>
              <a:rPr lang="lt-LT" sz="2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lt-L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Vienarūšės sakinio dalys be jungtukų,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susijusios ne išvardijamaisiais, o priešinimo</a:t>
            </a:r>
            <a:r>
              <a:rPr lang="lt-LT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priežasties, sąlygos </a:t>
            </a:r>
            <a:r>
              <a:rPr lang="lt-LT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santykiais, atskiriamos brūkšniais</a:t>
            </a:r>
            <a:r>
              <a:rPr lang="en-US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lt-LT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Jis bus 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 kunigas – daktaras </a:t>
            </a:r>
            <a:r>
              <a:rPr lang="lt-LT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 poetas.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 </a:t>
            </a:r>
            <a:r>
              <a:rPr lang="lt-LT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punkto pastaba dėl žodžio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pavyzdžiui.</a:t>
            </a:r>
            <a:r>
              <a:rPr lang="lt-LT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Kai 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pavyzdžiu</a:t>
            </a:r>
            <a:r>
              <a:rPr lang="lt-LT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lt-LT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yra ne įterpinys, o jungiamasis žodis, po jo gali ir nebūti kablelio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lt-LT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Kai kuriose miško vietose,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pavyzdžiui(,) eglynuose</a:t>
            </a:r>
            <a:r>
              <a:rPr lang="lt-LT" sz="2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buvo </a:t>
            </a:r>
            <a:r>
              <a:rPr lang="lt-LT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pažliugę</a:t>
            </a:r>
            <a:r>
              <a:rPr lang="en-US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7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948AA76-9055-4877-AB4C-F0B18C12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730" y="217291"/>
            <a:ext cx="10234907" cy="713888"/>
          </a:xfrm>
        </p:spPr>
        <p:txBody>
          <a:bodyPr/>
          <a:lstStyle/>
          <a:p>
            <a:pPr algn="ctr"/>
            <a:r>
              <a:rPr lang="lt-LT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SKYRYBOS NAUJOVĖS</a:t>
            </a:r>
            <a:r>
              <a:rPr lang="en-US" sz="32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(3)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B84DDA8-94E4-4886-9B33-18E3AF5B9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17" y="931180"/>
            <a:ext cx="11333527" cy="45351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4.3. </a:t>
            </a:r>
            <a:r>
              <a:rPr lang="lt-LT" sz="2800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Aiškinamoji sakinio dalis </a:t>
            </a: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su išskirtį, </a:t>
            </a:r>
            <a:r>
              <a:rPr lang="lt-LT" sz="2800" b="1" dirty="0" err="1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įtrauktį</a:t>
            </a: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 ar atskirtį reiškiančiais jungiamaisiais žodžiais</a:t>
            </a:r>
            <a:r>
              <a:rPr lang="lt-LT" sz="2800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be, išskyrus, įskaitant (ir), kitaip negu (nei), neišskiriant (ir), ne(į)skaitant, atvirkščiai negu (nei), priešingai negu (nei), skirtingai negu (nei), skirtingai nuo</a:t>
            </a:r>
            <a:r>
              <a:rPr lang="lt-LT" sz="2800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išskiriama kableliais</a:t>
            </a:r>
            <a:r>
              <a:rPr lang="en-US" sz="2800" b="1" dirty="0">
                <a:solidFill>
                  <a:srgbClr val="C00000"/>
                </a:solidFill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2800" dirty="0">
              <a:effectLst/>
              <a:latin typeface=" Arial Black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lt-LT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Biologas atkreipė dėmesį, kad, 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priešingai nei šelmeninės</a:t>
            </a:r>
            <a:r>
              <a:rPr lang="lt-LT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, langinės kregždės gyvena kolonijomis. </a:t>
            </a:r>
            <a:endParaRPr lang="en-US" sz="2800" dirty="0">
              <a:effectLst/>
              <a:latin typeface=" Arial Black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lt-LT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Šis romanas, 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skirtingai negu ankstesnieji</a:t>
            </a:r>
            <a:r>
              <a:rPr lang="lt-LT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, grynai „angliškas“. </a:t>
            </a:r>
            <a:endParaRPr lang="en-US" sz="2800" dirty="0">
              <a:effectLst/>
              <a:latin typeface=" Arial Black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211455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4.6. </a:t>
            </a:r>
            <a:r>
              <a:rPr lang="lt-LT" sz="2800" dirty="0" err="1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Vienavardė</a:t>
            </a:r>
            <a:r>
              <a:rPr lang="lt-LT" sz="2800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 sakinio dalis su lyginamosiomis dalelytėmis 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kaip, lyg, tarsi</a:t>
            </a: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lt-LT" sz="2800" b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ir pan. </a:t>
            </a: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gali būti </a:t>
            </a:r>
            <a:endParaRPr lang="en-US" sz="2800" dirty="0">
              <a:solidFill>
                <a:srgbClr val="C00000"/>
              </a:solidFill>
              <a:effectLst/>
              <a:latin typeface=" Arial Black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lt-LT" sz="2800" b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išskiriama , b) atskiriama, c) neskiriama</a:t>
            </a:r>
            <a:endParaRPr lang="en-US" sz="2800" b="1" dirty="0">
              <a:solidFill>
                <a:srgbClr val="C00000"/>
              </a:solidFill>
              <a:effectLst/>
              <a:latin typeface=" Arial Black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lt-LT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Atsiveria dieviškai didingas ir tyras</a:t>
            </a:r>
            <a:r>
              <a:rPr lang="lt-LT" sz="2800" b="1" i="1" dirty="0">
                <a:solidFill>
                  <a:srgbClr val="C00000"/>
                </a:solidFill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(,) tarsi nepaliestas žmogaus(,) </a:t>
            </a:r>
            <a:r>
              <a:rPr lang="lt-LT" sz="2800" i="1" dirty="0">
                <a:effectLst/>
                <a:latin typeface=" Arial Black"/>
                <a:ea typeface="Times New Roman" panose="02020603050405020304" pitchFamily="18" charset="0"/>
                <a:cs typeface="Arial" panose="020B0604020202020204" pitchFamily="34" charset="0"/>
              </a:rPr>
              <a:t>gamtovaizdis. </a:t>
            </a:r>
            <a:endParaRPr lang="en-US" sz="2800" dirty="0">
              <a:effectLst/>
              <a:latin typeface=" Arial Black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05461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j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435</TotalTime>
  <Words>2103</Words>
  <Application>Microsoft Office PowerPoint</Application>
  <PresentationFormat>Plačiaekranė</PresentationFormat>
  <Paragraphs>233</Paragraphs>
  <Slides>31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8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31</vt:i4>
      </vt:variant>
    </vt:vector>
  </HeadingPairs>
  <TitlesOfParts>
    <vt:vector size="40" baseType="lpstr">
      <vt:lpstr> Arial Black</vt:lpstr>
      <vt:lpstr>Arial</vt:lpstr>
      <vt:lpstr>Arial Black</vt:lpstr>
      <vt:lpstr>Calibri</vt:lpstr>
      <vt:lpstr>Century Gothic</vt:lpstr>
      <vt:lpstr>Palemonas</vt:lpstr>
      <vt:lpstr>Symbol</vt:lpstr>
      <vt:lpstr>Times New Roman</vt:lpstr>
      <vt:lpstr>Galerija</vt:lpstr>
      <vt:lpstr>LIETUVIŲ KALBOS IR LITERATŪROS  baigiamųjų darbų vertinimo gairės (sutrumpintas variantas)</vt:lpstr>
      <vt:lpstr>ŠALTINIAI, KURIAIS REKOMENDUOJAMA NAUDOTIS VERTINANT DARBUS</vt:lpstr>
      <vt:lpstr> KLAIDŲ ŽYMĖJIMAS </vt:lpstr>
      <vt:lpstr>TURINIO VERTINIMO AKTUALIJOS (1) </vt:lpstr>
      <vt:lpstr>TURINIO VERTINIMO AKTUALIJOS (2)</vt:lpstr>
      <vt:lpstr>TURINIO VERTINIMO AKTUALIJOS (3)</vt:lpstr>
      <vt:lpstr>SKYRYBOS NAUJOVĖS (1)  Detaliau žr. http://www.vlkk.lt/vlkk-nutarimai/nutarimai/nutarimo-del-lietuviu-kalbos-taisykles.  </vt:lpstr>
      <vt:lpstr>SKYRYBOS NAUJOVĖS (2)</vt:lpstr>
      <vt:lpstr>SKYRYBOS NAUJOVĖS (3)</vt:lpstr>
      <vt:lpstr>SKYRYBOS NAUJOVĖS (4)</vt:lpstr>
      <vt:lpstr>SKYRYBOS NAUJOVĖS (5)</vt:lpstr>
      <vt:lpstr>SKYRYBOS NAUJOVĖS (6)</vt:lpstr>
      <vt:lpstr>SKYRYBOS NAUJOVĖS (7)</vt:lpstr>
      <vt:lpstr>SKYRYBOS NAUJOVĖS (8)</vt:lpstr>
      <vt:lpstr>SKYRYBOS VERTINIMO SUSITARIMAI</vt:lpstr>
      <vt:lpstr>CITATŲ SKYRYBA (1) </vt:lpstr>
      <vt:lpstr>CITATŲ SKYRYBA (2)</vt:lpstr>
      <vt:lpstr>CITATŲ SKYRYBA (3)</vt:lpstr>
      <vt:lpstr>CITATŲ SKYRYBA (4)</vt:lpstr>
      <vt:lpstr>CITATŲ SKYRYBA (5) </vt:lpstr>
      <vt:lpstr>PROBLEMINIAI RAŠYBOS VERTINIMO ATVEJAI </vt:lpstr>
      <vt:lpstr>MOKYKLAI AKTUALIOS DLKŽ NORMŲ PATAISOS (2021)  Detaliau žr. Gairėse</vt:lpstr>
      <vt:lpstr>DLKŽ NORMŲ PATAISOS (2)</vt:lpstr>
      <vt:lpstr>DLKŽ NORMŲ PATAISOS (3)</vt:lpstr>
      <vt:lpstr>APRAŠO PAPILDYMAS (suderinta su VLKK)  Detaliau žr. Gairėse</vt:lpstr>
      <vt:lpstr>APRAŠO PAPILDYMAS (2)</vt:lpstr>
      <vt:lpstr>APRAŠO PAPILDYMAS (3)</vt:lpstr>
      <vt:lpstr>APRAŠO PAPILDYMAS (4)</vt:lpstr>
      <vt:lpstr>REKOMENDACIJOS DĖL STILIAUS TRŪKUMŲ VERTINIMO (1) </vt:lpstr>
      <vt:lpstr>REKOMENDACIJOS DĖL STILIAUS TRŪKUMŲ VERTINIMO (2) </vt:lpstr>
      <vt:lpstr>REKOMENDACIJOS DĖL STILIAUS TRŪKUMŲ VERTINIMO (3)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LIETUVIŲ KALBOS IR LITERATŪROS</dc:title>
  <dc:creator>Daiva Stukiene</dc:creator>
  <cp:lastModifiedBy>Gitana Notrimaitė</cp:lastModifiedBy>
  <cp:revision>29</cp:revision>
  <dcterms:created xsi:type="dcterms:W3CDTF">2021-03-07T11:31:39Z</dcterms:created>
  <dcterms:modified xsi:type="dcterms:W3CDTF">2021-03-08T07:04:40Z</dcterms:modified>
</cp:coreProperties>
</file>