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modernComment_111_0.xml" ContentType="application/vnd.ms-powerpoint.comments+xml"/>
  <Override PartName="/ppt/notesSlides/notesSlide17.xml" ContentType="application/vnd.openxmlformats-officedocument.presentationml.notesSlide+xml"/>
  <Override PartName="/ppt/comments/modernComment_112_0.xml" ContentType="application/vnd.ms-powerpoint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116_0.xml" ContentType="application/vnd.ms-powerpoint.comments+xml"/>
  <Override PartName="/ppt/notesSlides/notesSlide22.xml" ContentType="application/vnd.openxmlformats-officedocument.presentationml.notesSlide+xml"/>
  <Override PartName="/ppt/comments/modernComment_117_0.xml" ContentType="application/vnd.ms-powerpoint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modernComment_11D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33"/>
  </p:notesMasterIdLst>
  <p:sldIdLst>
    <p:sldId id="256" r:id="rId3"/>
    <p:sldId id="257" r:id="rId4"/>
    <p:sldId id="258" r:id="rId5"/>
    <p:sldId id="260" r:id="rId6"/>
    <p:sldId id="306" r:id="rId7"/>
    <p:sldId id="261" r:id="rId8"/>
    <p:sldId id="263" r:id="rId9"/>
    <p:sldId id="264" r:id="rId10"/>
    <p:sldId id="307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308" r:id="rId22"/>
    <p:sldId id="276" r:id="rId23"/>
    <p:sldId id="277" r:id="rId24"/>
    <p:sldId id="278" r:id="rId25"/>
    <p:sldId id="279" r:id="rId26"/>
    <p:sldId id="280" r:id="rId27"/>
    <p:sldId id="302" r:id="rId28"/>
    <p:sldId id="303" r:id="rId29"/>
    <p:sldId id="304" r:id="rId30"/>
    <p:sldId id="284" r:id="rId31"/>
    <p:sldId id="285" r:id="rId32"/>
  </p:sldIdLst>
  <p:sldSz cx="12192000" cy="6858000"/>
  <p:notesSz cx="6858000" cy="9144000"/>
  <p:embeddedFontLst>
    <p:embeddedFont>
      <p:font typeface="Montserrat" panose="00000500000000000000" pitchFamily="2" charset="-7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ivWuEtVZllUIGmSuNHPTPMvjtU7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002C53-9342-C83B-9FA4-7FC9E2FF8290}" name="Sigita Šilingaitė" initials="SŠ" userId="S::sigita@llri.onmicrosoft.com::513b861b-b0ae-49c4-8e9f-160ff051f99c" providerId="AD"/>
  <p188:author id="{67BC075F-D7BC-EE2A-C6F5-7FDF761D68ED}" name="Nijolė Selvestravičiūtė-Grybovienė" initials="NS" userId="S::nijole.gryboviene@nsa.smm.lt::39a7dd9e-217b-4036-9ceb-5ddcc50d09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9AD2C-BA94-C4EE-3EAE-24ABF924CAEC}" v="6" dt="2025-12-11T08:31:07.959"/>
  </p1510:revLst>
</p1510:revInfo>
</file>

<file path=ppt/tableStyles.xml><?xml version="1.0" encoding="utf-8"?>
<a:tblStyleLst xmlns:a="http://schemas.openxmlformats.org/drawingml/2006/main" def="{5994ADAC-DD55-4A56-934B-D85D8D94F1DE}">
  <a:tblStyle styleId="{5994ADAC-DD55-4A56-934B-D85D8D94F1D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A858024-8848-46E0-A985-CEB25AF97DE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63" Type="http://schemas.openxmlformats.org/officeDocument/2006/relationships/presProps" Target="presProps.xml"/><Relationship Id="rId68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67" Type="http://schemas.microsoft.com/office/2015/10/relationships/revisionInfo" Target="revisionInfo.xml"/></Relationships>
</file>

<file path=ppt/comments/modernComment_11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C5E171-9FFF-404C-AEE1-125699F6AA5D}" authorId="{67BC075F-D7BC-EE2A-C6F5-7FDF761D68ED}" created="2025-12-11T08:31:07.959">
    <pc:sldMkLst xmlns:pc="http://schemas.microsoft.com/office/powerpoint/2013/main/command">
      <pc:docMk/>
      <pc:sldMk cId="0" sldId="273"/>
    </pc:sldMkLst>
    <p188:replyLst>
      <p188:reply id="{56485612-40A7-463E-BE40-9C82FCE5DD23}" authorId="{A0002C53-9342-C83B-9FA4-7FC9E2FF8290}" created="2025-12-15T08:33:07.066">
        <p188:txBody>
          <a:bodyPr/>
          <a:lstStyle/>
          <a:p>
            <a:r>
              <a:rPr lang="en-GB"/>
              <a:t>Papildžiau. </a:t>
            </a:r>
          </a:p>
        </p188:txBody>
      </p188:reply>
    </p188:replyLst>
    <p188:txBody>
      <a:bodyPr/>
      <a:lstStyle/>
      <a:p>
        <a:r>
          <a:rPr lang="en-US"/>
          <a:t>Daugelyje skaidrių yra komentarai, gal būtų galima ir čia pridėti</a:t>
        </a:r>
      </a:p>
    </p188:txBody>
  </p188:cm>
</p188:cmLst>
</file>

<file path=ppt/comments/modernComment_11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849F6E-0873-4716-BA81-19BA3FB4BF7F}" authorId="{67BC075F-D7BC-EE2A-C6F5-7FDF761D68ED}" created="2025-12-11T08:30:58.474">
    <pc:sldMkLst xmlns:pc="http://schemas.microsoft.com/office/powerpoint/2013/main/command">
      <pc:docMk/>
      <pc:sldMk cId="0" sldId="274"/>
    </pc:sldMkLst>
    <p188:replyLst>
      <p188:reply id="{0FD6DEA5-C826-4649-8B30-6E3735E92B34}" authorId="{A0002C53-9342-C83B-9FA4-7FC9E2FF8290}" created="2025-12-15T08:31:25.054">
        <p188:txBody>
          <a:bodyPr/>
          <a:lstStyle/>
          <a:p>
            <a:r>
              <a:rPr lang="en-GB"/>
              <a:t>Papildžiau. </a:t>
            </a:r>
          </a:p>
        </p188:txBody>
      </p188:reply>
    </p188:replyLst>
    <p188:txBody>
      <a:bodyPr/>
      <a:lstStyle/>
      <a:p>
        <a:r>
          <a:rPr lang="en-US"/>
          <a:t>Daugelyje skaidrių yra komentarai, gal būtų galima ir čia pridėti</a:t>
        </a:r>
      </a:p>
    </p188:txBody>
  </p188:cm>
</p188:cmLst>
</file>

<file path=ppt/comments/modernComment_11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20D19C-674B-4C94-9354-9F0F7BCE7234}" authorId="{67BC075F-D7BC-EE2A-C6F5-7FDF761D68ED}" created="2025-12-11T08:25:30.906">
    <pc:sldMkLst xmlns:pc="http://schemas.microsoft.com/office/powerpoint/2013/main/command">
      <pc:docMk/>
      <pc:sldMk cId="0" sldId="278"/>
    </pc:sldMkLst>
    <p188:replyLst>
      <p188:reply id="{D4D31D86-ED82-42E7-A8E3-F25B9CC13439}" authorId="{A0002C53-9342-C83B-9FA4-7FC9E2FF8290}" created="2025-12-15T08:01:21.963">
        <p188:txBody>
          <a:bodyPr/>
          <a:lstStyle/>
          <a:p>
            <a:r>
              <a:rPr lang="en-GB"/>
              <a:t>Dėkoju už pastebėjimą, papildžiau. </a:t>
            </a:r>
          </a:p>
        </p188:txBody>
      </p188:reply>
    </p188:replyLst>
    <p188:txBody>
      <a:bodyPr/>
      <a:lstStyle/>
      <a:p>
        <a:r>
          <a:rPr lang="en-US"/>
          <a:t>Daugelyje skaidrių yra komentarai, gal būtų galima ir čia pridėti, pvz. Kalba 0/2​
Ar pritariate?</a:t>
        </a:r>
      </a:p>
    </p188:txBody>
  </p188:cm>
</p188:cmLst>
</file>

<file path=ppt/comments/modernComment_11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1B2FBDE-D981-46DC-ABF8-2F022F80DF58}" authorId="{67BC075F-D7BC-EE2A-C6F5-7FDF761D68ED}" created="2025-12-11T08:26:10.094">
    <pc:sldMkLst xmlns:pc="http://schemas.microsoft.com/office/powerpoint/2013/main/command">
      <pc:docMk/>
      <pc:sldMk cId="0" sldId="279"/>
    </pc:sldMkLst>
    <p188:replyLst>
      <p188:reply id="{D6E38B85-6997-4CF1-AABF-7557AC5FF362}" authorId="{A0002C53-9342-C83B-9FA4-7FC9E2FF8290}" created="2025-12-15T08:03:15.809">
        <p188:txBody>
          <a:bodyPr/>
          <a:lstStyle/>
          <a:p>
            <a:r>
              <a:rPr lang="en-GB"/>
              <a:t>Papildžiau. </a:t>
            </a:r>
          </a:p>
        </p188:txBody>
      </p188:reply>
    </p188:replyLst>
    <p188:txBody>
      <a:bodyPr/>
      <a:lstStyle/>
      <a:p>
        <a:r>
          <a:rPr lang="en-US"/>
          <a:t>Daugelyje skaidrių yra komentarai, gal būtų galima ir čia pridėti</a:t>
        </a:r>
      </a:p>
    </p188:txBody>
  </p188:cm>
</p188:cmLst>
</file>

<file path=ppt/comments/modernComment_11D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558F78-592D-4D17-95C7-2928B22BCAA6}" authorId="{67BC075F-D7BC-EE2A-C6F5-7FDF761D68ED}" created="2025-12-11T08:28:34.71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85"/>
      <ac:spMk id="298" creationId="{00000000-0000-0000-0000-000000000000}"/>
      <ac:txMk cp="368">
        <ac:context len="372" hash="2547930636"/>
      </ac:txMk>
    </ac:txMkLst>
    <p188:pos x="4735974" y="2710405"/>
    <p188:replyLst>
      <p188:reply id="{64B9F0FA-AF9D-4655-8924-10322B023D98}" authorId="{A0002C53-9342-C83B-9FA4-7FC9E2FF8290}" created="2025-12-15T08:04:08.248">
        <p188:txBody>
          <a:bodyPr/>
          <a:lstStyle/>
          <a:p>
            <a:r>
              <a:rPr lang="en-GB"/>
              <a:t>Ištryniau neatsidarančią nuorodą, pakeičiau kita. </a:t>
            </a:r>
          </a:p>
        </p188:txBody>
      </p188:reply>
    </p188:replyLst>
    <p188:txBody>
      <a:bodyPr/>
      <a:lstStyle/>
      <a:p>
        <a:r>
          <a:rPr lang="en-US"/>
          <a:t>Meta klaidą, neatsidaro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ef688ebf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9ef688ebf3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9ef688ebf3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ef688ebf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9ef688ebf3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9ef688ebf3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ef688ebf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9ef688ebf3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9ef688ebf3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ef688ebf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9ef688ebf3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9ef688ebf3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9f80ccdf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9f80ccdfe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9f80ccdfe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9f80ccdfe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9f80ccdfe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9f80ccdfe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9ef688eb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9ef688ebf3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9ef688ebf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9ef688ebf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9ef688ebf3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9ef688ebf3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9ef688ebf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9ef688ebf3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39ef688ebf3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9f80ccdfe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9f80ccdfea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9f80ccdfea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f80ccdfe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9f80ccdfea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9f80ccdfea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>
          <a:extLst>
            <a:ext uri="{FF2B5EF4-FFF2-40B4-BE49-F238E27FC236}">
              <a16:creationId xmlns:a16="http://schemas.microsoft.com/office/drawing/2014/main" id="{1612414A-3426-89EC-7461-F03FF60C6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f80ccdfea_0_16:notes">
            <a:extLst>
              <a:ext uri="{FF2B5EF4-FFF2-40B4-BE49-F238E27FC236}">
                <a16:creationId xmlns:a16="http://schemas.microsoft.com/office/drawing/2014/main" id="{D15F542C-F2A1-9F44-CC66-62876426F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9f80ccdfea_0_16:notes">
            <a:extLst>
              <a:ext uri="{FF2B5EF4-FFF2-40B4-BE49-F238E27FC236}">
                <a16:creationId xmlns:a16="http://schemas.microsoft.com/office/drawing/2014/main" id="{884FE1D0-0BC6-0D44-24DE-EFEF57A261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9f80ccdfea_0_16:notes">
            <a:extLst>
              <a:ext uri="{FF2B5EF4-FFF2-40B4-BE49-F238E27FC236}">
                <a16:creationId xmlns:a16="http://schemas.microsoft.com/office/drawing/2014/main" id="{CA63B5B7-3B2C-8C6F-216B-9B14D11439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124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262780792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3426278079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2fe4a5eec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342fe4a5ee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3370A9EB-F65B-7818-081F-FD7B6F1A5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2fe4a5eec_0_113:notes">
            <a:extLst>
              <a:ext uri="{FF2B5EF4-FFF2-40B4-BE49-F238E27FC236}">
                <a16:creationId xmlns:a16="http://schemas.microsoft.com/office/drawing/2014/main" id="{1E6327A8-0305-C63C-5045-199B22FD56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342fe4a5eec_0_113:notes">
            <a:extLst>
              <a:ext uri="{FF2B5EF4-FFF2-40B4-BE49-F238E27FC236}">
                <a16:creationId xmlns:a16="http://schemas.microsoft.com/office/drawing/2014/main" id="{248C6809-DB3F-2386-B81B-3D44994ECB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429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ef688ebf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9ef688ebf3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9ef688ebf3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9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4400"/>
              <a:buFont typeface="Calibri"/>
              <a:buNone/>
              <a:defRPr>
                <a:solidFill>
                  <a:srgbClr val="2F633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6335"/>
              </a:buClr>
              <a:buSzPts val="2800"/>
              <a:buNone/>
              <a:defRPr sz="2800" b="1">
                <a:solidFill>
                  <a:srgbClr val="2F633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6335"/>
              </a:buClr>
              <a:buSzPts val="2800"/>
              <a:buNone/>
              <a:defRPr sz="2800" b="1">
                <a:solidFill>
                  <a:srgbClr val="2F633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915652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25" descr="cid:part3.E495B1AF.A7FB6828@nsa.smm.l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271" y="121180"/>
            <a:ext cx="1406950" cy="454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2800"/>
              <a:buFont typeface="Calibri"/>
              <a:buNone/>
              <a:defRPr sz="2800">
                <a:solidFill>
                  <a:srgbClr val="2F633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6335"/>
              </a:buClr>
              <a:buSzPts val="3200"/>
              <a:buChar char="•"/>
              <a:defRPr sz="3200">
                <a:solidFill>
                  <a:srgbClr val="2F6335"/>
                </a:solidFill>
              </a:defRPr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91701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26" descr="cid:part3.E495B1AF.A7FB6828@nsa.smm.l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271" y="121180"/>
            <a:ext cx="1406950" cy="454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3200"/>
              <a:buFont typeface="Calibri"/>
              <a:buNone/>
              <a:defRPr sz="3200">
                <a:solidFill>
                  <a:srgbClr val="2F633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918381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27" descr="cid:part3.E495B1AF.A7FB6828@nsa.smm.l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271" y="121180"/>
            <a:ext cx="1406950" cy="454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9"/>
          <p:cNvSpPr txBox="1">
            <a:spLocks noGrp="1"/>
          </p:cNvSpPr>
          <p:nvPr>
            <p:ph type="dt" idx="10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9"/>
          <p:cNvSpPr txBox="1">
            <a:spLocks noGrp="1"/>
          </p:cNvSpPr>
          <p:nvPr>
            <p:ph type="ftr" idx="11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9"/>
          <p:cNvSpPr txBox="1">
            <a:spLocks noGrp="1"/>
          </p:cNvSpPr>
          <p:nvPr>
            <p:ph type="sldNum" idx="12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3" name="Google Shape;13;p21"/>
          <p:cNvGraphicFramePr/>
          <p:nvPr/>
        </p:nvGraphicFramePr>
        <p:xfrm>
          <a:off x="0" y="-1"/>
          <a:ext cx="279400" cy="6858000"/>
        </p:xfrm>
        <a:graphic>
          <a:graphicData uri="http://schemas.openxmlformats.org/drawingml/2006/table">
            <a:tbl>
              <a:tblPr firstRow="1" bandRow="1">
                <a:noFill/>
                <a:tableStyleId>{5994ADAC-DD55-4A56-934B-D85D8D94F1DE}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316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9" name="Google Shape;59;p98"/>
          <p:cNvGraphicFramePr/>
          <p:nvPr/>
        </p:nvGraphicFramePr>
        <p:xfrm>
          <a:off x="0" y="-1"/>
          <a:ext cx="279400" cy="6858000"/>
        </p:xfrm>
        <a:graphic>
          <a:graphicData uri="http://schemas.openxmlformats.org/drawingml/2006/table">
            <a:tbl>
              <a:tblPr>
                <a:noFill/>
                <a:tableStyleId>{CA858024-8848-46E0-A985-CEB25AF97DE1}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316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sa.smsm.lt/pasiekimu-departamentas/egzaminai-ir-pasiekimu-patikrinimai/egzaminu-uzduociu-pavyzdziai/" TargetMode="External"/><Relationship Id="rId5" Type="http://schemas.openxmlformats.org/officeDocument/2006/relationships/hyperlink" Target="https://emokykla.lt/bendrosios-programos/visos-bendrosios-programos/33" TargetMode="External"/><Relationship Id="rId4" Type="http://schemas.openxmlformats.org/officeDocument/2006/relationships/hyperlink" Target="https://www.nsa.smsm.lt/old/wp-content/uploads/2025/06/2025_FIL_VBE2_PG_web-1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 idx="4294967295"/>
          </p:nvPr>
        </p:nvSpPr>
        <p:spPr>
          <a:xfrm>
            <a:off x="642701" y="2217456"/>
            <a:ext cx="11381863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100" dirty="0"/>
              <a:t>FILOSOFIJOS VALSTYBINIO BRANDOS EGZAMINO II DALIES KANDIDATŲ DARBŲ VERTINTOJŲ MOKYMŲ PROGRAMA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lt-LT" sz="2800" b="0" dirty="0">
                <a:solidFill>
                  <a:schemeClr val="tx1"/>
                </a:solidFill>
              </a:rPr>
              <a:t>dr. Sigita Šilingaitė, Viktorija </a:t>
            </a:r>
            <a:r>
              <a:rPr lang="lt-LT" sz="2800" b="0" dirty="0" err="1">
                <a:solidFill>
                  <a:schemeClr val="tx1"/>
                </a:solidFill>
              </a:rPr>
              <a:t>Purvinienė</a:t>
            </a:r>
            <a:endParaRPr sz="2800" b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4294967295"/>
          </p:nvPr>
        </p:nvSpPr>
        <p:spPr>
          <a:xfrm>
            <a:off x="838200" y="475954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24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dirty="0"/>
              <a:t>I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modulis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2400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2025 </a:t>
            </a:r>
            <a:r>
              <a:rPr lang="en-US" sz="2400" dirty="0"/>
              <a:t>11 27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8257" y="346079"/>
            <a:ext cx="3732245" cy="115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922" y="512467"/>
            <a:ext cx="2033414" cy="89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2181" y="389891"/>
            <a:ext cx="2128062" cy="115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ef688ebf3_0_28"/>
          <p:cNvSpPr txBox="1"/>
          <p:nvPr/>
        </p:nvSpPr>
        <p:spPr>
          <a:xfrm>
            <a:off x="672250" y="1654575"/>
            <a:ext cx="10560600" cy="3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Taškas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turėtų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būti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skiriamas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kai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mokinio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atsakyme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pateikiamas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atpažįstamas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argumentas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esmės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supratimas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Iš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šono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atrodo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labai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panašūs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dviejų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darbų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pavyzdžiai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tačiau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kartu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labai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skirtingi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Šiuo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atveju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lt-LT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antrame pavyzdyje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įrodymo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pavadinimo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esmės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nerandame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ef688ebf3_0_28"/>
          <p:cNvSpPr txBox="1"/>
          <p:nvPr/>
        </p:nvSpPr>
        <p:spPr>
          <a:xfrm>
            <a:off x="1322176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(III)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/>
          <p:nvPr/>
        </p:nvSpPr>
        <p:spPr>
          <a:xfrm>
            <a:off x="132217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(IV)</a:t>
            </a:r>
            <a:endParaRPr/>
          </a:p>
        </p:txBody>
      </p:sp>
      <p:pic>
        <p:nvPicPr>
          <p:cNvPr id="152" name="Google Shape;1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525" y="2327007"/>
            <a:ext cx="11178525" cy="11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525" y="3937889"/>
            <a:ext cx="4794700" cy="43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9"/>
          <p:cNvSpPr txBox="1"/>
          <p:nvPr/>
        </p:nvSpPr>
        <p:spPr>
          <a:xfrm>
            <a:off x="807525" y="4505100"/>
            <a:ext cx="6712200" cy="1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Kaip vertinti šį atsakymą?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525" y="1325575"/>
            <a:ext cx="10515600" cy="65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ef688ebf3_0_37"/>
          <p:cNvSpPr txBox="1"/>
          <p:nvPr/>
        </p:nvSpPr>
        <p:spPr>
          <a:xfrm>
            <a:off x="936500" y="2083925"/>
            <a:ext cx="10515600" cy="3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Jei mokinio atsakyme atskleidžiama </a:t>
            </a:r>
            <a:r>
              <a:rPr lang="en-US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sąvokos esmė</a:t>
            </a: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net jei formuluotė netiksli, turėtų būti skiriamas balas.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Tokio tipo atsakymas atitinka dalinai teisingą arba iš esmės teisingą</a:t>
            </a:r>
            <a:r>
              <a:rPr lang="en-US" sz="3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apibrėžimą.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9ef688ebf3_0_37"/>
          <p:cNvSpPr txBox="1"/>
          <p:nvPr/>
        </p:nvSpPr>
        <p:spPr>
          <a:xfrm>
            <a:off x="1322176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(IV)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/>
        </p:nvSpPr>
        <p:spPr>
          <a:xfrm>
            <a:off x="132217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</a:t>
            </a:r>
            <a:r>
              <a:rPr lang="en-US" sz="4000" b="1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168" name="Google Shape;1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75" y="2677700"/>
            <a:ext cx="10974450" cy="16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100" y="4576300"/>
            <a:ext cx="5342625" cy="4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0"/>
          <p:cNvSpPr txBox="1"/>
          <p:nvPr/>
        </p:nvSpPr>
        <p:spPr>
          <a:xfrm>
            <a:off x="553675" y="5354100"/>
            <a:ext cx="102141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Kodėl vertintojo neįtikino mokinio atsakymas?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100" y="1423279"/>
            <a:ext cx="11089400" cy="6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39ef688ebf3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00" y="2661225"/>
            <a:ext cx="11507499" cy="15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9ef688ebf3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400" y="4347575"/>
            <a:ext cx="3848925" cy="3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9ef688ebf3_0_51"/>
          <p:cNvSpPr txBox="1"/>
          <p:nvPr/>
        </p:nvSpPr>
        <p:spPr>
          <a:xfrm>
            <a:off x="608400" y="4724100"/>
            <a:ext cx="11066100" cy="1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 šį atsakymą galima vertinti kaip teisingą?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39ef688ebf3_0_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00" y="1374450"/>
            <a:ext cx="11507500" cy="69623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9ef688ebf3_0_51"/>
          <p:cNvSpPr txBox="1"/>
          <p:nvPr/>
        </p:nvSpPr>
        <p:spPr>
          <a:xfrm>
            <a:off x="1322176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</a:t>
            </a:r>
            <a:r>
              <a:rPr lang="en-US" sz="4000" b="1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VI</a:t>
            </a: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39ef688ebf3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75" y="2505275"/>
            <a:ext cx="11676325" cy="13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9ef688ebf3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50" y="4257425"/>
            <a:ext cx="4206725" cy="2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9ef688ebf3_0_58"/>
          <p:cNvSpPr txBox="1"/>
          <p:nvPr/>
        </p:nvSpPr>
        <p:spPr>
          <a:xfrm>
            <a:off x="588650" y="5007550"/>
            <a:ext cx="69492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 už tokį atsakymą skirtumėte balą?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9ef688ebf3_0_58"/>
          <p:cNvSpPr txBox="1"/>
          <p:nvPr/>
        </p:nvSpPr>
        <p:spPr>
          <a:xfrm>
            <a:off x="1322176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</a:t>
            </a:r>
            <a:r>
              <a:rPr lang="en-US" sz="4000" b="1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VII</a:t>
            </a: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198" name="Google Shape;198;g39ef688ebf3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675" y="1325700"/>
            <a:ext cx="9930850" cy="8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9ef688ebf3_0_65"/>
          <p:cNvSpPr txBox="1"/>
          <p:nvPr/>
        </p:nvSpPr>
        <p:spPr>
          <a:xfrm>
            <a:off x="751925" y="1561200"/>
            <a:ext cx="110859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iuo atveju balas neturėtų būti skiramas, nes: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nėra nei užuominos apie „bendrumą“, „sąvokas“, „idėjas“ ar „bendrąsias savybes“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„aktualus bet kur“ – neturi prasmės universalijų kontekste.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9ef688ebf3_0_65"/>
          <p:cNvSpPr txBox="1"/>
          <p:nvPr/>
        </p:nvSpPr>
        <p:spPr>
          <a:xfrm>
            <a:off x="1322176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</a:t>
            </a:r>
            <a:r>
              <a:rPr lang="en-US" sz="4000" b="1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VII</a:t>
            </a: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f80ccdfea_0_0"/>
          <p:cNvSpPr txBox="1"/>
          <p:nvPr/>
        </p:nvSpPr>
        <p:spPr>
          <a:xfrm>
            <a:off x="1322176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</a:t>
            </a:r>
            <a:r>
              <a:rPr lang="en-US" sz="4000" b="1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VIII</a:t>
            </a: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212" name="Google Shape;212;g39f80ccdfea_0_0"/>
          <p:cNvSpPr txBox="1"/>
          <p:nvPr/>
        </p:nvSpPr>
        <p:spPr>
          <a:xfrm>
            <a:off x="751925" y="1561200"/>
            <a:ext cx="110859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39f80ccdfea_0_0" title="Screenshot 2025-11-02 14543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338" y="1561202"/>
            <a:ext cx="9757069" cy="192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9f80ccdfea_0_0" title="Screenshot 2025-11-02 14544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9000" y="3718888"/>
            <a:ext cx="76009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9f80ccdfea_0_0" title="Screenshot 2025-11-02 14565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9000" y="5785800"/>
            <a:ext cx="2210250" cy="4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0C3BB-4431-CB4E-669F-73F511BB7D10}"/>
              </a:ext>
            </a:extLst>
          </p:cNvPr>
          <p:cNvSpPr txBox="1"/>
          <p:nvPr/>
        </p:nvSpPr>
        <p:spPr>
          <a:xfrm>
            <a:off x="4496324" y="5541431"/>
            <a:ext cx="65492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/>
              <a:t>Duota atsakymo pradžia, iš kurios aišku, kad reikia įvardinti ir filosofą ir pradą, tačiau įvertintas tik pradas. </a:t>
            </a:r>
            <a:endParaRPr lang="en-GB" sz="2000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9f80ccdfea_0_22"/>
          <p:cNvSpPr txBox="1"/>
          <p:nvPr/>
        </p:nvSpPr>
        <p:spPr>
          <a:xfrm>
            <a:off x="1322176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</a:t>
            </a:r>
            <a:r>
              <a:rPr lang="en-US" sz="4000" b="1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IX</a:t>
            </a: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222" name="Google Shape;222;g39f80ccdfea_0_22" title="Screenshot 2025-11-02 16084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025" y="949350"/>
            <a:ext cx="8353425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9f80ccdfea_0_22" title="Screenshot 2025-11-02 16100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00" y="4622275"/>
            <a:ext cx="10307510" cy="16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9f80ccdfea_0_22" title="Screenshot 2025-11-02 16110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04797" y="3955344"/>
            <a:ext cx="27336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94EDDE-ACA7-1E4F-F61F-7A6506B0DBD9}"/>
              </a:ext>
            </a:extLst>
          </p:cNvPr>
          <p:cNvSpPr txBox="1"/>
          <p:nvPr/>
        </p:nvSpPr>
        <p:spPr>
          <a:xfrm>
            <a:off x="8811491" y="1373031"/>
            <a:ext cx="280989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Atsakymai suformuluoti remiantis tik vienu paveikslėliu, o ne dviem, kaip prašoma užduotyje, tačiau įvertinta 0 balu ne dėl to, o dėl to, kad nesuformuluotos problemos. Daugelis mokinių nesuprato, kad reikėjo pasirinkti po du paveikslėlius, todėl buvo </a:t>
            </a:r>
            <a:r>
              <a:rPr lang="lt-LT" dirty="0" err="1"/>
              <a:t>įvertintiir</a:t>
            </a:r>
            <a:r>
              <a:rPr lang="lt-LT" dirty="0"/>
              <a:t> tokie atsakymai, kuriuose parinkta tik po vieną paveikslėlį. </a:t>
            </a:r>
            <a:endParaRPr lang="en-GB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>
            <a:spLocks noGrp="1"/>
          </p:cNvSpPr>
          <p:nvPr>
            <p:ph type="title" idx="4294967295"/>
          </p:nvPr>
        </p:nvSpPr>
        <p:spPr>
          <a:xfrm>
            <a:off x="1064506" y="2884755"/>
            <a:ext cx="1051560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Filosofijos VBE II dalies vertinimo pavyzdžių analizė (esė dalis)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 idx="4294967295"/>
          </p:nvPr>
        </p:nvSpPr>
        <p:spPr>
          <a:xfrm>
            <a:off x="690880" y="161925"/>
            <a:ext cx="91360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Turinys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4294967295"/>
          </p:nvPr>
        </p:nvSpPr>
        <p:spPr>
          <a:xfrm>
            <a:off x="802640" y="14592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Filosofijos VBE rezultatų ir vertintojų darbo kokybės statistikos analizė.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Filosofijos VBE II dalies vertinimo pavyzdžių analizė (šaltinių dalis).</a:t>
            </a: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Filosofijos VBE II dalies vertinimo pavyzdžių analizė (esė dalis).</a:t>
            </a:r>
            <a:endParaRPr sz="2900"/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Rekomendacijos filosofijos VBE II dalies vertintojams. </a:t>
            </a:r>
            <a:endParaRPr/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Refleksija.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AA5386-6D68-9459-395D-F8CBAC9A5B41}"/>
              </a:ext>
            </a:extLst>
          </p:cNvPr>
          <p:cNvSpPr txBox="1"/>
          <p:nvPr/>
        </p:nvSpPr>
        <p:spPr>
          <a:xfrm>
            <a:off x="1238864" y="2373867"/>
            <a:ext cx="99895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000" b="0" dirty="0">
                <a:solidFill>
                  <a:schemeClr val="accent6"/>
                </a:solidFill>
              </a:rPr>
              <a:t>Refleksija apie šaltinių dalį: kas kėlė iššūkių vertinant </a:t>
            </a:r>
            <a:r>
              <a:rPr lang="lt-LT" sz="4000" b="0" dirty="0" err="1">
                <a:solidFill>
                  <a:schemeClr val="accent6"/>
                </a:solidFill>
              </a:rPr>
              <a:t>esė</a:t>
            </a:r>
            <a:r>
              <a:rPr lang="lt-LT" sz="4000" b="0" dirty="0">
                <a:solidFill>
                  <a:schemeClr val="accent6"/>
                </a:solidFill>
              </a:rPr>
              <a:t> dalį? </a:t>
            </a:r>
            <a:br>
              <a:rPr lang="lt-LT" sz="4000" b="0" dirty="0">
                <a:solidFill>
                  <a:schemeClr val="accent6"/>
                </a:solidFill>
              </a:rPr>
            </a:br>
            <a:endParaRPr lang="en-GB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6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39ef688ebf3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75" y="450325"/>
            <a:ext cx="6979933" cy="63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9ef688ebf3_0_7"/>
          <p:cNvSpPr txBox="1"/>
          <p:nvPr/>
        </p:nvSpPr>
        <p:spPr>
          <a:xfrm>
            <a:off x="7623675" y="1668400"/>
            <a:ext cx="47970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VBE II dalies esė vertinimo pavyzdžiai (I)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Kalba 0/2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 pritariate?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9ef688ebf3_0_13"/>
          <p:cNvSpPr txBox="1"/>
          <p:nvPr/>
        </p:nvSpPr>
        <p:spPr>
          <a:xfrm>
            <a:off x="888600" y="1079825"/>
            <a:ext cx="10414800" cy="51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Šiuo atveju, skirti maksimalūs esė argumentavimo, koncepcijos balai, bet skiriama 0 taškų už kalbą. Kalbos kultūra dažnai koreliuoja su turinio aiškumu. Jei rašinys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visiškai neatitinka kalbos kultūros reikalavimų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dažniausiai tai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trukdo suvokti argumentus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tad jei skiriama 0 taškų už kalbą, sunkiai suprantamas maksimalus balų skyrimas už „argumentavimą“ ar „koncepcijos taikymą“. O galbūt kalba įvertinta neteisingai?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39ef688ebf3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560" y="4296696"/>
            <a:ext cx="3768141" cy="229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9ef688ebf3_0_13"/>
          <p:cNvSpPr txBox="1"/>
          <p:nvPr/>
        </p:nvSpPr>
        <p:spPr>
          <a:xfrm>
            <a:off x="982725" y="146350"/>
            <a:ext cx="114027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VBE II dalies esė vertinimo pavyzdžiai (I)</a:t>
            </a:r>
            <a:b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39ef688ebf3_0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80430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9ef688ebf3_0_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6125" y="3665025"/>
            <a:ext cx="3912950" cy="26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9ef688ebf3_0_82"/>
          <p:cNvSpPr txBox="1"/>
          <p:nvPr/>
        </p:nvSpPr>
        <p:spPr>
          <a:xfrm>
            <a:off x="7822600" y="152400"/>
            <a:ext cx="30000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VBE II </a:t>
            </a:r>
            <a:r>
              <a:rPr lang="en-US" sz="3500" b="1" dirty="0" err="1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dalies</a:t>
            </a:r>
            <a:r>
              <a:rPr lang="en-US" sz="35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esė</a:t>
            </a:r>
            <a:r>
              <a:rPr lang="en-US" sz="35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vertinimo</a:t>
            </a:r>
            <a:r>
              <a:rPr lang="en-US" sz="35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1" dirty="0" err="1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pavyzdžiai</a:t>
            </a:r>
            <a:r>
              <a:rPr lang="en-US" sz="35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(II)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8C93D-2876-5B4D-D38C-E9F4BBE61B1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974254" y="2269596"/>
            <a:ext cx="4696692" cy="8239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b="0" dirty="0">
                <a:solidFill>
                  <a:schemeClr val="tx1"/>
                </a:solidFill>
              </a:rPr>
              <a:t>Kalba </a:t>
            </a:r>
            <a:r>
              <a:rPr lang="lt-LT" b="0" dirty="0">
                <a:solidFill>
                  <a:schemeClr val="tx1"/>
                </a:solidFill>
              </a:rPr>
              <a:t>įvertinta 0/</a:t>
            </a:r>
            <a:r>
              <a:rPr lang="en-GB" b="0" dirty="0">
                <a:solidFill>
                  <a:schemeClr val="tx1"/>
                </a:solidFill>
              </a:rPr>
              <a:t>2,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pritariate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tokiam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vertinimui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39f80ccdfea_0_9" title="Screenshot 2025-11-02 14594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375" y="4794100"/>
            <a:ext cx="2573250" cy="16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9f80ccdfea_0_9" title="Screenshot 2025-11-02 14591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345" y="1450943"/>
            <a:ext cx="10748601" cy="279451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9f80ccdfea_0_9"/>
          <p:cNvSpPr txBox="1"/>
          <p:nvPr/>
        </p:nvSpPr>
        <p:spPr>
          <a:xfrm>
            <a:off x="1847475" y="564525"/>
            <a:ext cx="9973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VBE II dalies esė vertinimo pavyzdžiai (III)</a:t>
            </a:r>
            <a:br>
              <a:rPr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5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ADF15AD-0A0B-C30E-F854-679FEDF4B050}"/>
              </a:ext>
            </a:extLst>
          </p:cNvPr>
          <p:cNvSpPr txBox="1">
            <a:spLocks/>
          </p:cNvSpPr>
          <p:nvPr/>
        </p:nvSpPr>
        <p:spPr>
          <a:xfrm>
            <a:off x="3906982" y="4794100"/>
            <a:ext cx="7660055" cy="139238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lt-LT" sz="2400" dirty="0">
                <a:solidFill>
                  <a:schemeClr val="tx1"/>
                </a:solidFill>
              </a:rPr>
              <a:t>Ar galime vertinti </a:t>
            </a:r>
            <a:r>
              <a:rPr lang="lt-LT" sz="2400" dirty="0" err="1">
                <a:solidFill>
                  <a:schemeClr val="tx1"/>
                </a:solidFill>
              </a:rPr>
              <a:t>esė</a:t>
            </a:r>
            <a:r>
              <a:rPr lang="lt-LT" sz="2400" dirty="0">
                <a:solidFill>
                  <a:schemeClr val="tx1"/>
                </a:solidFill>
              </a:rPr>
              <a:t>, kai parašyti tik keli sakiniai, šiuo atveju, problema yra įvertinta 2 balais? Vertinant labai svarbus holistinis požiūris, matyti ne tik atskiras dalis, bet ir visumą.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9f80ccdfea_0_16"/>
          <p:cNvSpPr txBox="1"/>
          <p:nvPr/>
        </p:nvSpPr>
        <p:spPr>
          <a:xfrm>
            <a:off x="1219413" y="0"/>
            <a:ext cx="99735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VBE II </a:t>
            </a:r>
            <a:r>
              <a:rPr lang="en-US" sz="4300" b="1" dirty="0" err="1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dalies</a:t>
            </a:r>
            <a:r>
              <a:rPr lang="en-US" sz="43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300" b="1" dirty="0" err="1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esė</a:t>
            </a:r>
            <a:r>
              <a:rPr lang="en-US" sz="43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300" b="1" dirty="0" err="1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vertinimo</a:t>
            </a:r>
            <a:r>
              <a:rPr lang="en-US" sz="43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300" b="1" dirty="0" err="1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pavyzdžiai</a:t>
            </a:r>
            <a:r>
              <a:rPr lang="en-US" sz="43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(IV)</a:t>
            </a:r>
            <a:br>
              <a:rPr lang="en-US" sz="4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300" dirty="0"/>
          </a:p>
        </p:txBody>
      </p:sp>
      <p:pic>
        <p:nvPicPr>
          <p:cNvPr id="267" name="Google Shape;267;g39f80ccdfea_0_16" title="Screenshot 2025-11-02 1559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175" y="1347150"/>
            <a:ext cx="9828524" cy="44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9f80ccdfea_0_16"/>
          <p:cNvSpPr txBox="1"/>
          <p:nvPr/>
        </p:nvSpPr>
        <p:spPr>
          <a:xfrm>
            <a:off x="-446425" y="5820150"/>
            <a:ext cx="89427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Įvertinta - 0 taškų už problemą. </a:t>
            </a:r>
            <a:br>
              <a:rPr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D70BD528-8680-B826-C38C-DAD3F9A29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933438-B3A9-C7D4-2C64-08DBF996C75E}"/>
              </a:ext>
            </a:extLst>
          </p:cNvPr>
          <p:cNvSpPr txBox="1"/>
          <p:nvPr/>
        </p:nvSpPr>
        <p:spPr>
          <a:xfrm>
            <a:off x="1526458" y="112016"/>
            <a:ext cx="99182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lt-LT" sz="1400" dirty="0"/>
          </a:p>
          <a:p>
            <a:pPr algn="ctr"/>
            <a:r>
              <a:rPr lang="lt-LT" sz="40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Rekomendacijos filosofijos VBE II dalies vertintojams (I)</a:t>
            </a:r>
            <a:br>
              <a:rPr lang="lt-LT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t-LT" sz="4000" dirty="0"/>
          </a:p>
          <a:p>
            <a:pPr algn="ctr"/>
            <a:br>
              <a:rPr lang="en-US" sz="1400" i="1" dirty="0"/>
            </a:br>
            <a:endParaRPr lang="en-GB" dirty="0"/>
          </a:p>
        </p:txBody>
      </p:sp>
      <p:sp>
        <p:nvSpPr>
          <p:cNvPr id="4" name="Google Shape;274;g342fe4a5eec_0_126">
            <a:extLst>
              <a:ext uri="{FF2B5EF4-FFF2-40B4-BE49-F238E27FC236}">
                <a16:creationId xmlns:a16="http://schemas.microsoft.com/office/drawing/2014/main" id="{2489050B-3DCD-614B-99B4-BF9D9515B457}"/>
              </a:ext>
            </a:extLst>
          </p:cNvPr>
          <p:cNvSpPr txBox="1">
            <a:spLocks/>
          </p:cNvSpPr>
          <p:nvPr/>
        </p:nvSpPr>
        <p:spPr>
          <a:xfrm>
            <a:off x="1071505" y="2058155"/>
            <a:ext cx="10558800" cy="39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19100" algn="just">
              <a:spcBef>
                <a:spcPts val="1000"/>
              </a:spcBef>
              <a:buClr>
                <a:schemeClr val="dk1"/>
              </a:buClr>
              <a:buSzPts val="3000"/>
              <a:buFont typeface="Arial"/>
              <a:buChar char="•"/>
            </a:pPr>
            <a:r>
              <a:rPr lang="lt-LT" sz="3000" dirty="0">
                <a:solidFill>
                  <a:schemeClr val="dk1"/>
                </a:solidFill>
              </a:rPr>
              <a:t>Vertinant labai svarbu laikytis nuoseklumo: kiekvienas darbas vertinamas laikantis tų pačių kriterijų. </a:t>
            </a:r>
          </a:p>
          <a:p>
            <a:pPr marL="457200" indent="-419100" algn="just">
              <a:buClr>
                <a:schemeClr val="dk1"/>
              </a:buClr>
              <a:buSzPts val="3000"/>
              <a:buFont typeface="Arial"/>
              <a:buChar char="•"/>
            </a:pPr>
            <a:r>
              <a:rPr lang="lt-LT" sz="3000" dirty="0">
                <a:solidFill>
                  <a:schemeClr val="dk1"/>
                </a:solidFill>
              </a:rPr>
              <a:t>Svarbu atrasti aukso vidurį tarp pozityvaus vertinimo (kai dalis atsakymo yra teisinga ir skiriamas balas) ir taškų neskyrimo. Šie skirtumai ypač išryškėja vertinant </a:t>
            </a:r>
            <a:r>
              <a:rPr lang="lt-LT" sz="3000" dirty="0" err="1">
                <a:solidFill>
                  <a:schemeClr val="dk1"/>
                </a:solidFill>
              </a:rPr>
              <a:t>dviems</a:t>
            </a:r>
            <a:r>
              <a:rPr lang="lt-LT" sz="3000" dirty="0">
                <a:solidFill>
                  <a:schemeClr val="dk1"/>
                </a:solidFill>
              </a:rPr>
              <a:t> vertintojams. </a:t>
            </a:r>
          </a:p>
          <a:p>
            <a:pPr marL="457200" indent="-419100" algn="just">
              <a:buClr>
                <a:schemeClr val="dk1"/>
              </a:buClr>
              <a:buSzPts val="3000"/>
              <a:buFont typeface="Arial"/>
              <a:buChar char="•"/>
            </a:pPr>
            <a:r>
              <a:rPr lang="lt-LT" sz="3000" dirty="0">
                <a:solidFill>
                  <a:schemeClr val="dk1"/>
                </a:solidFill>
              </a:rPr>
              <a:t>Vertinant </a:t>
            </a:r>
            <a:r>
              <a:rPr lang="lt-LT" sz="3000" dirty="0" err="1">
                <a:solidFill>
                  <a:schemeClr val="dk1"/>
                </a:solidFill>
              </a:rPr>
              <a:t>esė</a:t>
            </a:r>
            <a:r>
              <a:rPr lang="lt-LT" sz="3000" dirty="0">
                <a:solidFill>
                  <a:schemeClr val="dk1"/>
                </a:solidFill>
              </a:rPr>
              <a:t> laikytis </a:t>
            </a:r>
            <a:r>
              <a:rPr lang="lt-LT" sz="3000" dirty="0" err="1">
                <a:solidFill>
                  <a:schemeClr val="dk1"/>
                </a:solidFill>
              </a:rPr>
              <a:t>holistiškumo</a:t>
            </a:r>
            <a:r>
              <a:rPr lang="lt-LT" sz="3000" dirty="0">
                <a:solidFill>
                  <a:schemeClr val="dk1"/>
                </a:solidFill>
              </a:rPr>
              <a:t>, pavyzdžiui, jei kalba įvertinta 0, ar gali kiti kriterijai būti įvertinti maksimaliai?</a:t>
            </a:r>
          </a:p>
          <a:p>
            <a:pPr algn="just">
              <a:spcBef>
                <a:spcPts val="1000"/>
              </a:spcBef>
            </a:pPr>
            <a:endParaRPr lang="lt-LT"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63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AC82E1-A97D-3E36-E0A4-7CBA7E445524}"/>
              </a:ext>
            </a:extLst>
          </p:cNvPr>
          <p:cNvSpPr txBox="1"/>
          <p:nvPr/>
        </p:nvSpPr>
        <p:spPr>
          <a:xfrm>
            <a:off x="1526458" y="112016"/>
            <a:ext cx="99182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lt-LT" sz="1400" dirty="0"/>
          </a:p>
          <a:p>
            <a:pPr algn="ctr"/>
            <a:r>
              <a:rPr lang="lt-LT" sz="4000" b="1" dirty="0">
                <a:solidFill>
                  <a:srgbClr val="2E6B2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Rekomendacijos filosofijos VBE II dalies vertintojams (II)</a:t>
            </a:r>
            <a:br>
              <a:rPr lang="lt-LT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t-LT" sz="4000" dirty="0"/>
          </a:p>
          <a:p>
            <a:pPr algn="ctr"/>
            <a:br>
              <a:rPr lang="en-US" sz="1400" i="1" dirty="0"/>
            </a:br>
            <a:endParaRPr lang="en-GB" dirty="0"/>
          </a:p>
        </p:txBody>
      </p:sp>
      <p:sp>
        <p:nvSpPr>
          <p:cNvPr id="3" name="Google Shape;281;g39f80ccdfea_0_33">
            <a:extLst>
              <a:ext uri="{FF2B5EF4-FFF2-40B4-BE49-F238E27FC236}">
                <a16:creationId xmlns:a16="http://schemas.microsoft.com/office/drawing/2014/main" id="{B2660C6F-AC4A-0743-5BB2-2492C902700D}"/>
              </a:ext>
            </a:extLst>
          </p:cNvPr>
          <p:cNvSpPr txBox="1">
            <a:spLocks/>
          </p:cNvSpPr>
          <p:nvPr/>
        </p:nvSpPr>
        <p:spPr>
          <a:xfrm>
            <a:off x="747252" y="1875144"/>
            <a:ext cx="10697496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31800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lt-LT" sz="3200" dirty="0">
                <a:solidFill>
                  <a:schemeClr val="dk1"/>
                </a:solidFill>
              </a:rPr>
              <a:t>Jei yra tik dalis </a:t>
            </a:r>
            <a:r>
              <a:rPr lang="lt-LT" sz="3200" dirty="0" err="1">
                <a:solidFill>
                  <a:schemeClr val="dk1"/>
                </a:solidFill>
              </a:rPr>
              <a:t>esė</a:t>
            </a:r>
            <a:r>
              <a:rPr lang="lt-LT" sz="3200" dirty="0">
                <a:solidFill>
                  <a:schemeClr val="dk1"/>
                </a:solidFill>
              </a:rPr>
              <a:t>, struktūra neturėtų būti vertinama. </a:t>
            </a:r>
          </a:p>
          <a:p>
            <a:pPr marL="457200" indent="-431800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lt-LT" sz="3200" dirty="0">
                <a:solidFill>
                  <a:schemeClr val="dk1"/>
                </a:solidFill>
              </a:rPr>
              <a:t>Nežinodami atsakymo mokiniai kartais atsakymus sudėlioja iš kituose klausimuose esančios medžiagos, vertinant svarbu nesusimaišyti. </a:t>
            </a:r>
          </a:p>
          <a:p>
            <a:pPr marL="457200" indent="-431800" algn="just">
              <a:buClr>
                <a:schemeClr val="dk1"/>
              </a:buClr>
              <a:buSzPts val="3200"/>
              <a:buFont typeface="Arial"/>
              <a:buChar char="•"/>
            </a:pPr>
            <a:r>
              <a:rPr lang="lt-LT" sz="3200" dirty="0">
                <a:solidFill>
                  <a:schemeClr val="dk1"/>
                </a:solidFill>
              </a:rPr>
              <a:t>Suprantamas laiko trūkumas, bet svarbu daryti pertraukėles, nevertinti iš karto daugybės darbų, nes praleidžiamos detalės, atsiranda klaidų. </a:t>
            </a:r>
          </a:p>
        </p:txBody>
      </p:sp>
    </p:spTree>
    <p:extLst>
      <p:ext uri="{BB962C8B-B14F-4D97-AF65-F5344CB8AC3E}">
        <p14:creationId xmlns:p14="http://schemas.microsoft.com/office/powerpoint/2010/main" val="2879163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6;p69">
            <a:extLst>
              <a:ext uri="{FF2B5EF4-FFF2-40B4-BE49-F238E27FC236}">
                <a16:creationId xmlns:a16="http://schemas.microsoft.com/office/drawing/2014/main" id="{EB1E14A5-FA2E-049B-7BBE-C0E6B6AB1CA3}"/>
              </a:ext>
            </a:extLst>
          </p:cNvPr>
          <p:cNvSpPr txBox="1">
            <a:spLocks/>
          </p:cNvSpPr>
          <p:nvPr/>
        </p:nvSpPr>
        <p:spPr>
          <a:xfrm>
            <a:off x="692065" y="805480"/>
            <a:ext cx="105156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F633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E6B2B"/>
              </a:buClr>
              <a:buSzPts val="4860"/>
            </a:pPr>
            <a:r>
              <a:rPr lang="en-US" sz="6000"/>
              <a:t>Refleksija</a:t>
            </a:r>
            <a:endParaRPr lang="en-US" sz="6000" dirty="0"/>
          </a:p>
        </p:txBody>
      </p:sp>
      <p:sp>
        <p:nvSpPr>
          <p:cNvPr id="3" name="Google Shape;287;p69">
            <a:extLst>
              <a:ext uri="{FF2B5EF4-FFF2-40B4-BE49-F238E27FC236}">
                <a16:creationId xmlns:a16="http://schemas.microsoft.com/office/drawing/2014/main" id="{2584787E-E0FD-C5EB-7F2C-3891A1AB2E4E}"/>
              </a:ext>
            </a:extLst>
          </p:cNvPr>
          <p:cNvSpPr txBox="1">
            <a:spLocks/>
          </p:cNvSpPr>
          <p:nvPr/>
        </p:nvSpPr>
        <p:spPr>
          <a:xfrm>
            <a:off x="796375" y="2045750"/>
            <a:ext cx="11003700" cy="392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69900" algn="just">
              <a:spcBef>
                <a:spcPts val="1000"/>
              </a:spcBef>
              <a:buClr>
                <a:schemeClr val="dk1"/>
              </a:buClr>
              <a:buSzPts val="3800"/>
              <a:buFont typeface="Arial"/>
              <a:buChar char="•"/>
            </a:pPr>
            <a:r>
              <a:rPr lang="lt-LT" sz="3800" dirty="0">
                <a:solidFill>
                  <a:schemeClr val="dk1"/>
                </a:solidFill>
              </a:rPr>
              <a:t>Kas vertinant Filosofijos VBE II dalies atliktis kėlė daugiausiai iššūkių?</a:t>
            </a:r>
          </a:p>
          <a:p>
            <a:pPr marL="457200" indent="-469900" algn="just">
              <a:buClr>
                <a:schemeClr val="dk1"/>
              </a:buClr>
              <a:buSzPts val="3800"/>
              <a:buFont typeface="Arial"/>
              <a:buChar char="•"/>
            </a:pPr>
            <a:r>
              <a:rPr lang="lt-LT" sz="3800" dirty="0">
                <a:solidFill>
                  <a:schemeClr val="dk1"/>
                </a:solidFill>
              </a:rPr>
              <a:t>Ką kitą kartą vertindamas,-a daryčiau kitaip? </a:t>
            </a:r>
          </a:p>
          <a:p>
            <a:pPr marL="457200" indent="-469900" algn="just">
              <a:buClr>
                <a:schemeClr val="dk1"/>
              </a:buClr>
              <a:buSzPts val="3800"/>
              <a:buFont typeface="Arial"/>
              <a:buChar char="•"/>
            </a:pPr>
            <a:r>
              <a:rPr lang="lt-LT" sz="3800" dirty="0">
                <a:solidFill>
                  <a:schemeClr val="dk1"/>
                </a:solidFill>
              </a:rPr>
              <a:t>Kiek laiko reikėtų skirti vertinimui, kiek jo suteikiama?</a:t>
            </a:r>
          </a:p>
          <a:p>
            <a:pPr marL="457200" indent="-469900" algn="just">
              <a:buClr>
                <a:schemeClr val="dk1"/>
              </a:buClr>
              <a:buSzPts val="3800"/>
              <a:buFont typeface="Arial"/>
              <a:buChar char="•"/>
            </a:pPr>
            <a:r>
              <a:rPr lang="lt-LT" sz="3800" dirty="0">
                <a:solidFill>
                  <a:schemeClr val="dk1"/>
                </a:solidFill>
              </a:rPr>
              <a:t>Ar reikėtų vertinti visą darbą, ar skaidyti dalimis?</a:t>
            </a:r>
          </a:p>
          <a:p>
            <a:pPr algn="just">
              <a:spcBef>
                <a:spcPts val="1000"/>
              </a:spcBef>
            </a:pPr>
            <a:endParaRPr lang="lt-LT" sz="3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4262780792_0_9"/>
          <p:cNvSpPr txBox="1">
            <a:spLocks noGrp="1"/>
          </p:cNvSpPr>
          <p:nvPr>
            <p:ph type="title" idx="4294967295"/>
          </p:nvPr>
        </p:nvSpPr>
        <p:spPr>
          <a:xfrm>
            <a:off x="997270" y="1310940"/>
            <a:ext cx="10515600" cy="1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6B2B"/>
              </a:buClr>
              <a:buSzPts val="5400"/>
              <a:buFont typeface="Calibri"/>
              <a:buNone/>
            </a:pPr>
            <a:r>
              <a:rPr lang="en-US" sz="6300">
                <a:latin typeface="Calibri"/>
                <a:ea typeface="Calibri"/>
                <a:cs typeface="Calibri"/>
                <a:sym typeface="Calibri"/>
              </a:rPr>
              <a:t>Klausimai, atsakymai</a:t>
            </a:r>
            <a:endParaRPr sz="6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 idx="4294967295"/>
          </p:nvPr>
        </p:nvSpPr>
        <p:spPr>
          <a:xfrm>
            <a:off x="863600" y="233045"/>
            <a:ext cx="91360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335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Programa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4294967295"/>
          </p:nvPr>
        </p:nvSpPr>
        <p:spPr>
          <a:xfrm>
            <a:off x="894080" y="15100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15.</a:t>
            </a:r>
            <a:r>
              <a:rPr lang="lt-LT" b="1" dirty="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–16.00 </a:t>
            </a:r>
            <a:r>
              <a:rPr lang="en-US" dirty="0" err="1"/>
              <a:t>Filosofijos</a:t>
            </a:r>
            <a:r>
              <a:rPr lang="en-US" dirty="0"/>
              <a:t> VBE </a:t>
            </a:r>
            <a:r>
              <a:rPr lang="en-US" dirty="0" err="1"/>
              <a:t>rezultatų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vertintojų</a:t>
            </a:r>
            <a:r>
              <a:rPr lang="en-US" dirty="0"/>
              <a:t> </a:t>
            </a:r>
            <a:r>
              <a:rPr lang="en-US" dirty="0" err="1"/>
              <a:t>darbo</a:t>
            </a:r>
            <a:r>
              <a:rPr lang="en-US" dirty="0"/>
              <a:t> </a:t>
            </a:r>
            <a:r>
              <a:rPr lang="en-US" dirty="0" err="1"/>
              <a:t>kokybės</a:t>
            </a:r>
            <a:r>
              <a:rPr lang="en-US" dirty="0"/>
              <a:t> </a:t>
            </a:r>
            <a:r>
              <a:rPr lang="en-US" dirty="0" err="1"/>
              <a:t>statistikos</a:t>
            </a:r>
            <a:r>
              <a:rPr lang="en-US" dirty="0"/>
              <a:t> </a:t>
            </a:r>
            <a:r>
              <a:rPr lang="en-US" dirty="0" err="1"/>
              <a:t>analizė</a:t>
            </a:r>
            <a:r>
              <a:rPr lang="en-US" dirty="0"/>
              <a:t>.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en-US" b="1" dirty="0"/>
              <a:t>16.00–16.30</a:t>
            </a:r>
            <a:r>
              <a:rPr lang="en-US" dirty="0"/>
              <a:t> </a:t>
            </a:r>
            <a:r>
              <a:rPr lang="en-US" dirty="0" err="1"/>
              <a:t>Filosofijos</a:t>
            </a:r>
            <a:r>
              <a:rPr lang="en-US" dirty="0"/>
              <a:t> VBE II </a:t>
            </a:r>
            <a:r>
              <a:rPr lang="en-US" dirty="0" err="1"/>
              <a:t>dalies</a:t>
            </a:r>
            <a:r>
              <a:rPr lang="en-US" dirty="0"/>
              <a:t> </a:t>
            </a:r>
            <a:r>
              <a:rPr lang="en-US" dirty="0" err="1"/>
              <a:t>vertinimo</a:t>
            </a:r>
            <a:r>
              <a:rPr lang="en-US" dirty="0"/>
              <a:t> </a:t>
            </a:r>
            <a:r>
              <a:rPr lang="en-US" dirty="0" err="1"/>
              <a:t>pavyzdžių</a:t>
            </a:r>
            <a:r>
              <a:rPr lang="en-US" dirty="0"/>
              <a:t> </a:t>
            </a:r>
            <a:r>
              <a:rPr lang="en-US" dirty="0" err="1"/>
              <a:t>analizė</a:t>
            </a:r>
            <a:r>
              <a:rPr lang="en-US" dirty="0"/>
              <a:t> (</a:t>
            </a:r>
            <a:r>
              <a:rPr lang="en-US" dirty="0" err="1"/>
              <a:t>šaltinių</a:t>
            </a:r>
            <a:r>
              <a:rPr lang="en-US" dirty="0"/>
              <a:t> </a:t>
            </a:r>
            <a:r>
              <a:rPr lang="en-US" dirty="0" err="1"/>
              <a:t>dalis</a:t>
            </a:r>
            <a:r>
              <a:rPr lang="en-US" dirty="0"/>
              <a:t>).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16.30–16.45 </a:t>
            </a:r>
            <a:r>
              <a:rPr lang="en-US" i="1" dirty="0" err="1">
                <a:latin typeface="Calibri"/>
                <a:ea typeface="Calibri"/>
                <a:cs typeface="Calibri"/>
                <a:sym typeface="Calibri"/>
              </a:rPr>
              <a:t>Pertrauka</a:t>
            </a:r>
            <a:endParaRPr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7101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16.45–18.00</a:t>
            </a:r>
            <a:r>
              <a:rPr lang="en-US" sz="29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/>
              <a:t>Filosofijos</a:t>
            </a:r>
            <a:r>
              <a:rPr lang="en-US" dirty="0"/>
              <a:t> VBE II </a:t>
            </a:r>
            <a:r>
              <a:rPr lang="en-US" dirty="0" err="1"/>
              <a:t>dalies</a:t>
            </a:r>
            <a:r>
              <a:rPr lang="en-US" dirty="0"/>
              <a:t> </a:t>
            </a:r>
            <a:r>
              <a:rPr lang="en-US" dirty="0" err="1"/>
              <a:t>vertinimo</a:t>
            </a:r>
            <a:r>
              <a:rPr lang="en-US" dirty="0"/>
              <a:t> </a:t>
            </a:r>
            <a:r>
              <a:rPr lang="en-US" dirty="0" err="1"/>
              <a:t>pavyzdžių</a:t>
            </a:r>
            <a:r>
              <a:rPr lang="en-US" dirty="0"/>
              <a:t> </a:t>
            </a:r>
            <a:r>
              <a:rPr lang="en-US" dirty="0" err="1"/>
              <a:t>analizė</a:t>
            </a:r>
            <a:r>
              <a:rPr lang="en-US" dirty="0"/>
              <a:t> (</a:t>
            </a:r>
            <a:r>
              <a:rPr lang="en-US" dirty="0" err="1"/>
              <a:t>esė</a:t>
            </a:r>
            <a:r>
              <a:rPr lang="en-US" dirty="0"/>
              <a:t> </a:t>
            </a:r>
            <a:r>
              <a:rPr lang="en-US" dirty="0" err="1"/>
              <a:t>dalis</a:t>
            </a:r>
            <a:r>
              <a:rPr lang="en-US" dirty="0"/>
              <a:t>).</a:t>
            </a:r>
            <a:endParaRPr sz="29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en-US" dirty="0" err="1"/>
              <a:t>Rekomendacijos</a:t>
            </a:r>
            <a:r>
              <a:rPr lang="en-US" dirty="0"/>
              <a:t> </a:t>
            </a:r>
            <a:r>
              <a:rPr lang="en-US" dirty="0" err="1"/>
              <a:t>filosofijos</a:t>
            </a:r>
            <a:r>
              <a:rPr lang="en-US" dirty="0"/>
              <a:t> VBE II </a:t>
            </a:r>
            <a:r>
              <a:rPr lang="en-US" dirty="0" err="1"/>
              <a:t>dalies</a:t>
            </a:r>
            <a:r>
              <a:rPr lang="en-US" dirty="0"/>
              <a:t> </a:t>
            </a:r>
            <a:r>
              <a:rPr lang="en-US" dirty="0" err="1"/>
              <a:t>vertintojams</a:t>
            </a:r>
            <a:r>
              <a:rPr lang="en-US" dirty="0"/>
              <a:t>. </a:t>
            </a:r>
            <a:endParaRPr i="1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en-US" b="1" dirty="0"/>
              <a:t>18.00–1</a:t>
            </a:r>
            <a:r>
              <a:rPr lang="lt-LT" b="1" dirty="0"/>
              <a:t>8</a:t>
            </a:r>
            <a:r>
              <a:rPr lang="en-US" b="1" dirty="0"/>
              <a:t>.</a:t>
            </a:r>
            <a:r>
              <a:rPr lang="lt-LT" b="1" dirty="0"/>
              <a:t>3</a:t>
            </a:r>
            <a:r>
              <a:rPr lang="en-US" b="1" dirty="0"/>
              <a:t>0 </a:t>
            </a:r>
            <a:r>
              <a:rPr lang="en-US" dirty="0" err="1"/>
              <a:t>Refleksija</a:t>
            </a:r>
            <a:r>
              <a:rPr lang="en-US" dirty="0"/>
              <a:t>. </a:t>
            </a:r>
            <a:r>
              <a:rPr lang="en-US" dirty="0" err="1"/>
              <a:t>Klausimai</a:t>
            </a:r>
            <a:r>
              <a:rPr lang="en-US" dirty="0"/>
              <a:t>. </a:t>
            </a:r>
            <a:endParaRPr i="1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 i="1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6"/>
          <p:cNvSpPr txBox="1">
            <a:spLocks noGrp="1"/>
          </p:cNvSpPr>
          <p:nvPr>
            <p:ph type="title" idx="4294967295"/>
          </p:nvPr>
        </p:nvSpPr>
        <p:spPr>
          <a:xfrm>
            <a:off x="573723" y="545148"/>
            <a:ext cx="1106963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000"/>
              <a:t>Naudingos nuorodos</a:t>
            </a:r>
            <a:endParaRPr sz="4000"/>
          </a:p>
        </p:txBody>
      </p:sp>
      <p:sp>
        <p:nvSpPr>
          <p:cNvPr id="298" name="Google Shape;298;p96"/>
          <p:cNvSpPr txBox="1"/>
          <p:nvPr/>
        </p:nvSpPr>
        <p:spPr>
          <a:xfrm>
            <a:off x="573721" y="1469237"/>
            <a:ext cx="1124160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Filosofijos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VBE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užduotys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2025 </a:t>
            </a:r>
            <a:r>
              <a:rPr lang="en-US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https://www.nsa.smsm.lt/old/wp-content/uploads/2025/06/2025_FIL_VBE2_PG_web-1.pdf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lt-LT"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Filosofijos bendroji programa: </a:t>
            </a:r>
            <a:r>
              <a:rPr lang="en-US" sz="240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https://emokykla.lt/bendrosios-programos/visos-bendrosios-programos/33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lt-LT"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150000"/>
              </a:lnSpc>
              <a:spcBef>
                <a:spcPts val="800"/>
              </a:spcBef>
              <a:buSzPts val="2400"/>
              <a:buFont typeface="Calibri"/>
              <a:buChar char="•"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Filosofijos VBE užduočių pavyzdžiai: </a:t>
            </a: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https://www.nsa.smsm.lt/pasiekimu-departamentas/egzaminai-ir-pasiekimu-patikrinimai/egzaminu-uzduociu-pavyzdziai/</a:t>
            </a: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96"/>
          <p:cNvSpPr txBox="1"/>
          <p:nvPr/>
        </p:nvSpPr>
        <p:spPr>
          <a:xfrm>
            <a:off x="1597705" y="3055272"/>
            <a:ext cx="610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2fe4a5eec_0_113"/>
          <p:cNvSpPr txBox="1">
            <a:spLocks noGrp="1"/>
          </p:cNvSpPr>
          <p:nvPr>
            <p:ph type="title" idx="4294967295"/>
          </p:nvPr>
        </p:nvSpPr>
        <p:spPr>
          <a:xfrm>
            <a:off x="1064506" y="2884755"/>
            <a:ext cx="1051560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Filosofijos VBE II dalies vertinimo pavyzdžių analizė (šaltinių dalis)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418591-17BC-7CB6-7657-67CA72F81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2fe4a5eec_0_113">
            <a:extLst>
              <a:ext uri="{FF2B5EF4-FFF2-40B4-BE49-F238E27FC236}">
                <a16:creationId xmlns:a16="http://schemas.microsoft.com/office/drawing/2014/main" id="{1B4A5887-326A-828D-FC11-7A41FF8D2C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332" y="4507078"/>
            <a:ext cx="1051560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br>
              <a:rPr lang="lt-LT" b="0" dirty="0"/>
            </a:br>
            <a:br>
              <a:rPr lang="lt-LT" b="0" dirty="0"/>
            </a:br>
            <a:br>
              <a:rPr lang="lt-LT" b="0" dirty="0"/>
            </a:br>
            <a:r>
              <a:rPr lang="lt-LT" b="0" dirty="0"/>
              <a:t>Refleksija apie šaltinių dalį: kas kėlė iššūkių vertinant struktūrinių klausimų dalį? </a:t>
            </a:r>
            <a:br>
              <a:rPr lang="lt-LT" b="0" dirty="0"/>
            </a:br>
            <a:br>
              <a:rPr lang="lt-LT" dirty="0"/>
            </a:b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E8EE7-0E6B-6CC4-D29D-EEF291359D5C}"/>
              </a:ext>
            </a:extLst>
          </p:cNvPr>
          <p:cNvSpPr txBox="1"/>
          <p:nvPr/>
        </p:nvSpPr>
        <p:spPr>
          <a:xfrm>
            <a:off x="3040626" y="3287402"/>
            <a:ext cx="6100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ADE24-A500-9EE5-4CD6-40F06049C511}"/>
              </a:ext>
            </a:extLst>
          </p:cNvPr>
          <p:cNvSpPr txBox="1"/>
          <p:nvPr/>
        </p:nvSpPr>
        <p:spPr>
          <a:xfrm>
            <a:off x="3040626" y="3287402"/>
            <a:ext cx="6100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0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132217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(I)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050" y="2695575"/>
            <a:ext cx="11305200" cy="12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921800" y="4715700"/>
            <a:ext cx="10633500" cy="1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Vertintojas skyrė 1 balą iš dviejų. Ar pritariate?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138" y="1513750"/>
            <a:ext cx="10847725" cy="7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/>
        </p:nvSpPr>
        <p:spPr>
          <a:xfrm>
            <a:off x="132217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(II)</a:t>
            </a:r>
            <a:endParaRPr/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175" y="2426431"/>
            <a:ext cx="11002300" cy="15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 txBox="1"/>
          <p:nvPr/>
        </p:nvSpPr>
        <p:spPr>
          <a:xfrm>
            <a:off x="726125" y="4898100"/>
            <a:ext cx="11002200" cy="1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Mokinio pateikta citata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rodo, kad mokinys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pastebėjo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esminį motyvą – pasaulio tvarką ir jos ryšį su Dievu. Nėra konkretizuotas tas įrodymas, tačiau atsakymas turi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teisingo atsakymo požymių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Šiuo atveju, 1 balas turėtų būti skiriamas.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750" y="4004375"/>
            <a:ext cx="4603650" cy="4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2625" y="1325578"/>
            <a:ext cx="10515601" cy="73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/>
          <p:nvPr/>
        </p:nvSpPr>
        <p:spPr>
          <a:xfrm>
            <a:off x="132217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</a:t>
            </a:r>
            <a:r>
              <a:rPr lang="en-US" sz="4000" b="1" i="0" u="none" strike="noStrike" cap="none" dirty="0" err="1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šaltinių</a:t>
            </a:r>
            <a:r>
              <a:rPr lang="en-US" sz="4000" b="1" i="0" u="none" strike="noStrike" cap="none" dirty="0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dirty="0" err="1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dalies</a:t>
            </a:r>
            <a:r>
              <a:rPr lang="en-US" sz="4000" b="1" i="0" u="none" strike="noStrike" cap="none" dirty="0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dirty="0" err="1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užduoties</a:t>
            </a:r>
            <a:r>
              <a:rPr lang="en-US" sz="4000" b="1" i="0" u="none" strike="noStrike" cap="none" dirty="0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dirty="0" err="1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pavyzdys</a:t>
            </a:r>
            <a:r>
              <a:rPr lang="en-US" sz="4000" b="1" i="0" u="none" strike="noStrike" cap="none" dirty="0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 (III)</a:t>
            </a:r>
            <a:endParaRPr dirty="0"/>
          </a:p>
        </p:txBody>
      </p:sp>
      <p:pic>
        <p:nvPicPr>
          <p:cNvPr id="136" name="Google Shape;1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575" y="2286475"/>
            <a:ext cx="9526806" cy="13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575" y="3761175"/>
            <a:ext cx="5550525" cy="4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6"/>
          <p:cNvSpPr txBox="1"/>
          <p:nvPr/>
        </p:nvSpPr>
        <p:spPr>
          <a:xfrm>
            <a:off x="699575" y="4572950"/>
            <a:ext cx="9867600" cy="23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 reikėtų skirti vieną balą už šį atsakymą?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575" y="1402003"/>
            <a:ext cx="10515601" cy="73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EC7CBCF-2D48-91CA-F64E-8990AE8D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0" y="2413464"/>
            <a:ext cx="44100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6B519-125F-1148-8A58-B284BE76F518}"/>
              </a:ext>
            </a:extLst>
          </p:cNvPr>
          <p:cNvSpPr txBox="1"/>
          <p:nvPr/>
        </p:nvSpPr>
        <p:spPr>
          <a:xfrm>
            <a:off x="823297" y="642525"/>
            <a:ext cx="10719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400" b="1" i="0" u="none" strike="noStrike" cap="none" dirty="0">
                <a:solidFill>
                  <a:srgbClr val="316738"/>
                </a:solidFill>
                <a:latin typeface="Calibri"/>
                <a:ea typeface="Calibri"/>
                <a:cs typeface="Calibri"/>
                <a:sym typeface="Calibri"/>
              </a:rPr>
              <a:t>VBE II šaltinių dalies užduoties pavyzdys (III)</a:t>
            </a:r>
            <a:endParaRPr lang="lt-LT" sz="4400" dirty="0"/>
          </a:p>
        </p:txBody>
      </p:sp>
      <p:sp>
        <p:nvSpPr>
          <p:cNvPr id="4" name="Google Shape;145;g39ef688ebf3_0_28">
            <a:extLst>
              <a:ext uri="{FF2B5EF4-FFF2-40B4-BE49-F238E27FC236}">
                <a16:creationId xmlns:a16="http://schemas.microsoft.com/office/drawing/2014/main" id="{C3FC28C3-FECA-637B-3930-AEB886ADB749}"/>
              </a:ext>
            </a:extLst>
          </p:cNvPr>
          <p:cNvSpPr txBox="1"/>
          <p:nvPr/>
        </p:nvSpPr>
        <p:spPr>
          <a:xfrm>
            <a:off x="672250" y="1468200"/>
            <a:ext cx="10560600" cy="3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t-L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Vertinimo instrukcijoje pateikti kriterijai: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49325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Pasirinktinis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428A4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Pasirinktinis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428A4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18202</TotalTime>
  <Words>1017</Words>
  <Application>Microsoft Office PowerPoint</Application>
  <PresentationFormat>Widescreen</PresentationFormat>
  <Paragraphs>101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Montserrat</vt:lpstr>
      <vt:lpstr>Calibri</vt:lpstr>
      <vt:lpstr>Arial</vt:lpstr>
      <vt:lpstr>2_Office Theme</vt:lpstr>
      <vt:lpstr>3_Office Theme</vt:lpstr>
      <vt:lpstr>FILOSOFIJOS VALSTYBINIO BRANDOS EGZAMINO II DALIES KANDIDATŲ DARBŲ VERTINTOJŲ MOKYMŲ PROGRAMA   dr. Sigita Šilingaitė, Viktorija Purvinienė</vt:lpstr>
      <vt:lpstr>Turinys</vt:lpstr>
      <vt:lpstr>Programa</vt:lpstr>
      <vt:lpstr>Filosofijos VBE II dalies vertinimo pavyzdžių analizė (šaltinių dalis)</vt:lpstr>
      <vt:lpstr>   Refleksija apie šaltinių dalį: kas kėlė iššūkių vertinant struktūrinių klausimų dalį?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Filosofijos VBE II dalies vertinimo pavyzdžių analizė (esė dalis)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Klausimai, atsakymai</vt:lpstr>
      <vt:lpstr>Naudingos nuorodos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Vartotojas</dc:creator>
  <cp:lastModifiedBy>Sigita Šilingaitė</cp:lastModifiedBy>
  <cp:revision>11</cp:revision>
  <dcterms:created xsi:type="dcterms:W3CDTF">2021-09-23T06:13:20Z</dcterms:created>
  <dcterms:modified xsi:type="dcterms:W3CDTF">2025-12-15T08:34:31Z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0x010100149875867A94D24C97D3673D8ECB2620</vt:lpwstr>
  </property>
</Properties>
</file>