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 id="2147483665" r:id="rId3"/>
  </p:sldMasterIdLst>
  <p:notesMasterIdLst>
    <p:notesMasterId r:id="rId83"/>
  </p:notesMasterIdLst>
  <p:sldIdLst>
    <p:sldId id="256" r:id="rId4"/>
    <p:sldId id="257" r:id="rId5"/>
    <p:sldId id="325" r:id="rId6"/>
    <p:sldId id="350" r:id="rId7"/>
    <p:sldId id="262" r:id="rId8"/>
    <p:sldId id="324" r:id="rId9"/>
    <p:sldId id="260" r:id="rId10"/>
    <p:sldId id="261" r:id="rId11"/>
    <p:sldId id="265" r:id="rId12"/>
    <p:sldId id="266" r:id="rId13"/>
    <p:sldId id="267" r:id="rId14"/>
    <p:sldId id="268" r:id="rId15"/>
    <p:sldId id="276" r:id="rId16"/>
    <p:sldId id="270" r:id="rId17"/>
    <p:sldId id="272" r:id="rId18"/>
    <p:sldId id="273" r:id="rId19"/>
    <p:sldId id="323" r:id="rId20"/>
    <p:sldId id="277" r:id="rId21"/>
    <p:sldId id="279" r:id="rId22"/>
    <p:sldId id="280" r:id="rId23"/>
    <p:sldId id="338" r:id="rId24"/>
    <p:sldId id="281" r:id="rId25"/>
    <p:sldId id="282" r:id="rId26"/>
    <p:sldId id="337" r:id="rId27"/>
    <p:sldId id="339" r:id="rId28"/>
    <p:sldId id="340" r:id="rId29"/>
    <p:sldId id="341" r:id="rId30"/>
    <p:sldId id="342" r:id="rId31"/>
    <p:sldId id="343" r:id="rId32"/>
    <p:sldId id="344" r:id="rId33"/>
    <p:sldId id="331" r:id="rId34"/>
    <p:sldId id="332" r:id="rId35"/>
    <p:sldId id="345" r:id="rId36"/>
    <p:sldId id="346" r:id="rId37"/>
    <p:sldId id="349" r:id="rId38"/>
    <p:sldId id="334" r:id="rId39"/>
    <p:sldId id="347"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6" r:id="rId53"/>
    <p:sldId id="297" r:id="rId54"/>
    <p:sldId id="298" r:id="rId55"/>
    <p:sldId id="299" r:id="rId56"/>
    <p:sldId id="351" r:id="rId57"/>
    <p:sldId id="352" r:id="rId58"/>
    <p:sldId id="353" r:id="rId59"/>
    <p:sldId id="354"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9" r:id="rId79"/>
    <p:sldId id="320" r:id="rId80"/>
    <p:sldId id="321" r:id="rId81"/>
    <p:sldId id="322" r:id="rId82"/>
  </p:sldIdLst>
  <p:sldSz cx="12192000" cy="6858000"/>
  <p:notesSz cx="6858000" cy="9144000"/>
  <p:embeddedFontLst>
    <p:embeddedFont>
      <p:font typeface="Aptos Narrow" panose="020B0004020202020204" pitchFamily="34" charset="0"/>
      <p:regular r:id="rId84"/>
      <p:bold r:id="rId85"/>
      <p:italic r:id="rId86"/>
      <p:boldItalic r:id="rId87"/>
    </p:embeddedFont>
    <p:embeddedFont>
      <p:font typeface="Cambria Math" panose="02040503050406030204" pitchFamily="18" charset="0"/>
      <p:regular r:id="rId88"/>
    </p:embeddedFont>
    <p:embeddedFont>
      <p:font typeface="Montserrat" panose="00000500000000000000" pitchFamily="2" charset="0"/>
      <p:regular r:id="rId89"/>
      <p:bold r:id="rId90"/>
      <p:italic r:id="rId91"/>
      <p:boldItalic r:id="rId92"/>
    </p:embeddedFont>
    <p:embeddedFont>
      <p:font typeface="Montserrat Medium" panose="00000600000000000000" pitchFamily="2" charset="0"/>
      <p:regular r:id="rId93"/>
      <p:italic r:id="rId94"/>
    </p:embeddedFont>
    <p:embeddedFont>
      <p:font typeface="Montserrat SemiBold" panose="00000700000000000000" pitchFamily="2"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9" roundtripDataSignature="AMtx7miTIC3qOUPWL531wVUCXD43TfZBy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BC075F-D7BC-EE2A-C6F5-7FDF761D68ED}" name="Nijolė Selvestravičiūtė-Grybovienė" initials="NS" userId="S::nijole.gryboviene@nsa.smm.lt::39a7dd9e-217b-4036-9ceb-5ddcc50d09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34EDB7-D270-44BA-809A-6DEF7F7F5D32}">
  <a:tblStyle styleId="{5934EDB7-D270-44BA-809A-6DEF7F7F5D3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7045BC6D-3A4C-4B97-82E4-3154AEEDB9A5}"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A4AEEF6-84F1-4592-861F-0F00051A05F6}"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F096732-AE17-4C22-AC37-7C6F8EA3D873}"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57" autoAdjust="0"/>
    <p:restoredTop sz="95360"/>
  </p:normalViewPr>
  <p:slideViewPr>
    <p:cSldViewPr snapToGrid="0">
      <p:cViewPr varScale="1">
        <p:scale>
          <a:sx n="71" d="100"/>
          <a:sy n="71" d="100"/>
        </p:scale>
        <p:origin x="67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font" Target="fonts/font2.fntdata"/><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font" Target="fonts/font3.fntdata"/><Relationship Id="rId94" Type="http://schemas.openxmlformats.org/officeDocument/2006/relationships/font" Target="fonts/font11.fntdata"/><Relationship Id="rId99" Type="http://customschemas.google.com/relationships/presentationmetadata" Target="metadata"/><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4.fntdata"/><Relationship Id="rId104"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4.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JA\AppData\Local\Temp\37ad92e3-e9d6-418d-ab98-93bc407cabe1_Ekonomikos%20ir%20verslumo%20VBE2%20vertinimo%20statistika%20(1).zip.be1\EKV_VBE2_vertinimo_statistika_v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JA\AppData\Local\Temp\37ad92e3-e9d6-418d-ab98-93bc407cabe1_Ekonomikos%20ir%20verslumo%20VBE2%20vertinimo%20statistika%20(1).zip.be1\EKV_VBE2_vertinimo_statistika_v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t-LT" sz="1400" b="0" i="0" u="none" strike="noStrike" kern="1200" spc="0" baseline="0">
                <a:solidFill>
                  <a:sysClr val="windowText" lastClr="000000">
                    <a:lumMod val="65000"/>
                    <a:lumOff val="35000"/>
                  </a:sysClr>
                </a:solidFill>
              </a:rPr>
              <a:t>Ekonomikos ir verslumo  VBE II dalies vertinimų pagal atskirus klausimų punktus </a:t>
            </a:r>
            <a:br>
              <a:rPr lang="lt-LT" sz="1400" b="0" i="0" u="none" strike="noStrike" kern="1200" spc="0" baseline="0">
                <a:solidFill>
                  <a:sysClr val="windowText" lastClr="000000">
                    <a:lumMod val="65000"/>
                    <a:lumOff val="35000"/>
                  </a:sysClr>
                </a:solidFill>
              </a:rPr>
            </a:br>
            <a:r>
              <a:rPr lang="lt-LT" sz="1400" b="0" i="0" u="none" strike="noStrike" kern="1200" spc="0" baseline="0">
                <a:solidFill>
                  <a:sysClr val="windowText" lastClr="000000">
                    <a:lumMod val="65000"/>
                    <a:lumOff val="35000"/>
                  </a:sysClr>
                </a:solidFill>
              </a:rPr>
              <a:t>skirtumas nuo pervertinimo proc.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LT"/>
        </a:p>
      </c:txPr>
    </c:title>
    <c:autoTitleDeleted val="0"/>
    <c:plotArea>
      <c:layout>
        <c:manualLayout>
          <c:layoutTarget val="inner"/>
          <c:xMode val="edge"/>
          <c:yMode val="edge"/>
          <c:x val="6.7227997418957797E-2"/>
          <c:y val="0.17901833320766505"/>
          <c:w val="0.9196486430009897"/>
          <c:h val="0.70459407348363257"/>
        </c:manualLayout>
      </c:layout>
      <c:barChart>
        <c:barDir val="col"/>
        <c:grouping val="clustered"/>
        <c:varyColors val="0"/>
        <c:ser>
          <c:idx val="0"/>
          <c:order val="0"/>
          <c:tx>
            <c:strRef>
              <c:f>Nesutapimai!$D$1</c:f>
              <c:strCache>
                <c:ptCount val="1"/>
                <c:pt idx="0">
                  <c:v>Vertinimų pagal atskirus klausimų punktus proc.</c:v>
                </c:pt>
              </c:strCache>
            </c:strRef>
          </c:tx>
          <c:spPr>
            <a:solidFill>
              <a:schemeClr val="accent4">
                <a:lumMod val="40000"/>
                <a:lumOff val="60000"/>
              </a:schemeClr>
            </a:solidFill>
            <a:ln>
              <a:noFill/>
            </a:ln>
            <a:effectLst/>
          </c:spPr>
          <c:invertIfNegative val="0"/>
          <c:dPt>
            <c:idx val="5"/>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B772-4992-A0DC-71AF692A211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Nesutapimai!$B$2:$B$12</c:f>
              <c:numCache>
                <c:formatCode>General</c:formatCode>
                <c:ptCount val="11"/>
                <c:pt idx="0">
                  <c:v>-5</c:v>
                </c:pt>
                <c:pt idx="1">
                  <c:v>-4</c:v>
                </c:pt>
                <c:pt idx="2">
                  <c:v>-3</c:v>
                </c:pt>
                <c:pt idx="3">
                  <c:v>-2</c:v>
                </c:pt>
                <c:pt idx="4">
                  <c:v>-1</c:v>
                </c:pt>
                <c:pt idx="5">
                  <c:v>0</c:v>
                </c:pt>
                <c:pt idx="6">
                  <c:v>1</c:v>
                </c:pt>
                <c:pt idx="7">
                  <c:v>2</c:v>
                </c:pt>
                <c:pt idx="8">
                  <c:v>3</c:v>
                </c:pt>
                <c:pt idx="9">
                  <c:v>4</c:v>
                </c:pt>
                <c:pt idx="10">
                  <c:v>5</c:v>
                </c:pt>
              </c:numCache>
            </c:numRef>
          </c:cat>
          <c:val>
            <c:numRef>
              <c:f>Nesutapimai!$D$2:$D$12</c:f>
              <c:numCache>
                <c:formatCode>0.0%</c:formatCode>
                <c:ptCount val="11"/>
                <c:pt idx="0">
                  <c:v>0</c:v>
                </c:pt>
                <c:pt idx="1">
                  <c:v>0</c:v>
                </c:pt>
                <c:pt idx="2">
                  <c:v>0</c:v>
                </c:pt>
                <c:pt idx="3">
                  <c:v>1E-3</c:v>
                </c:pt>
                <c:pt idx="4">
                  <c:v>3.6999999999999998E-2</c:v>
                </c:pt>
                <c:pt idx="5">
                  <c:v>0.89400000000000002</c:v>
                </c:pt>
                <c:pt idx="6">
                  <c:v>5.8999999999999997E-2</c:v>
                </c:pt>
                <c:pt idx="7">
                  <c:v>7.0000000000000001E-3</c:v>
                </c:pt>
                <c:pt idx="8">
                  <c:v>1E-3</c:v>
                </c:pt>
                <c:pt idx="9">
                  <c:v>0</c:v>
                </c:pt>
                <c:pt idx="10">
                  <c:v>0</c:v>
                </c:pt>
              </c:numCache>
            </c:numRef>
          </c:val>
          <c:extLst>
            <c:ext xmlns:c16="http://schemas.microsoft.com/office/drawing/2014/chart" uri="{C3380CC4-5D6E-409C-BE32-E72D297353CC}">
              <c16:uniqueId val="{00000002-B772-4992-A0DC-71AF692A2116}"/>
            </c:ext>
          </c:extLst>
        </c:ser>
        <c:dLbls>
          <c:showLegendKey val="0"/>
          <c:showVal val="0"/>
          <c:showCatName val="0"/>
          <c:showSerName val="0"/>
          <c:showPercent val="0"/>
          <c:showBubbleSize val="0"/>
        </c:dLbls>
        <c:gapWidth val="50"/>
        <c:overlap val="-27"/>
        <c:axId val="523410112"/>
        <c:axId val="523411824"/>
      </c:barChart>
      <c:catAx>
        <c:axId val="52341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LT"/>
          </a:p>
        </c:txPr>
        <c:crossAx val="523411824"/>
        <c:crosses val="autoZero"/>
        <c:auto val="1"/>
        <c:lblAlgn val="ctr"/>
        <c:lblOffset val="100"/>
        <c:noMultiLvlLbl val="0"/>
      </c:catAx>
      <c:valAx>
        <c:axId val="523411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LT"/>
          </a:p>
        </c:txPr>
        <c:crossAx val="52341011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dirty="0"/>
              <a:t>2025</a:t>
            </a:r>
            <a:r>
              <a:rPr lang="en-GB" sz="1800" baseline="0" dirty="0"/>
              <a:t> m. </a:t>
            </a:r>
            <a:r>
              <a:rPr lang="en-GB" sz="1800" baseline="0" dirty="0" err="1"/>
              <a:t>ekonomikos</a:t>
            </a:r>
            <a:r>
              <a:rPr lang="en-GB" sz="1800" baseline="0" dirty="0"/>
              <a:t> </a:t>
            </a:r>
            <a:r>
              <a:rPr lang="en-GB" sz="1800" baseline="0" dirty="0" err="1"/>
              <a:t>ir</a:t>
            </a:r>
            <a:r>
              <a:rPr lang="en-GB" sz="1800" baseline="0" dirty="0"/>
              <a:t> </a:t>
            </a:r>
            <a:r>
              <a:rPr lang="en-GB" sz="1800" baseline="0" dirty="0" err="1"/>
              <a:t>verslumo</a:t>
            </a:r>
            <a:r>
              <a:rPr lang="en-GB" sz="1800" baseline="0" dirty="0"/>
              <a:t> VBE II </a:t>
            </a:r>
            <a:r>
              <a:rPr lang="en-GB" sz="1800" baseline="0" dirty="0" err="1"/>
              <a:t>dalies</a:t>
            </a:r>
            <a:r>
              <a:rPr lang="en-GB" sz="1800" baseline="0" dirty="0"/>
              <a:t> </a:t>
            </a:r>
            <a:r>
              <a:rPr lang="en-GB" sz="1800" baseline="0" dirty="0" err="1"/>
              <a:t>su</a:t>
            </a:r>
            <a:r>
              <a:rPr lang="en-GB" sz="1800" baseline="0" dirty="0"/>
              <a:t> </a:t>
            </a:r>
            <a:r>
              <a:rPr lang="en-GB" sz="1800" baseline="0" dirty="0" err="1"/>
              <a:t>pervertinimu</a:t>
            </a:r>
            <a:r>
              <a:rPr lang="en-GB" sz="1800" baseline="0" dirty="0"/>
              <a:t> </a:t>
            </a:r>
            <a:br>
              <a:rPr lang="en-GB" sz="1800" baseline="0" dirty="0"/>
            </a:br>
            <a:r>
              <a:rPr lang="en-GB" sz="1800" baseline="0" dirty="0" err="1"/>
              <a:t>sutampančių</a:t>
            </a:r>
            <a:r>
              <a:rPr lang="en-GB" sz="1800" baseline="0" dirty="0"/>
              <a:t> </a:t>
            </a:r>
            <a:r>
              <a:rPr lang="en-GB" sz="1800" baseline="0" dirty="0" err="1"/>
              <a:t>atvejų</a:t>
            </a:r>
            <a:r>
              <a:rPr lang="en-GB" sz="1800" baseline="0" dirty="0"/>
              <a:t> </a:t>
            </a:r>
            <a:r>
              <a:rPr lang="en-GB" sz="1800" baseline="0" dirty="0" err="1"/>
              <a:t>dalis</a:t>
            </a:r>
            <a:r>
              <a:rPr lang="en-GB" sz="1800" baseline="0" dirty="0"/>
              <a:t> </a:t>
            </a:r>
            <a:r>
              <a:rPr lang="en-GB" sz="1800" baseline="0" dirty="0" err="1"/>
              <a:t>pagal</a:t>
            </a:r>
            <a:r>
              <a:rPr lang="en-GB" sz="1800" baseline="0" dirty="0"/>
              <a:t> </a:t>
            </a:r>
            <a:r>
              <a:rPr lang="en-GB" sz="1800" baseline="0" dirty="0" err="1"/>
              <a:t>atskirus</a:t>
            </a:r>
            <a:r>
              <a:rPr lang="en-GB" sz="1800" baseline="0" dirty="0"/>
              <a:t> </a:t>
            </a:r>
            <a:r>
              <a:rPr lang="en-GB" sz="1800" baseline="0" dirty="0" err="1"/>
              <a:t>klausimų</a:t>
            </a:r>
            <a:r>
              <a:rPr lang="en-GB" sz="1800" baseline="0" dirty="0"/>
              <a:t> </a:t>
            </a:r>
            <a:r>
              <a:rPr lang="en-GB" sz="1800" baseline="0" dirty="0" err="1"/>
              <a:t>punktus</a:t>
            </a:r>
            <a:r>
              <a:rPr lang="en-GB" sz="1800" baseline="0" dirty="0"/>
              <a:t>, proc.</a:t>
            </a:r>
            <a:endParaRPr lang="en-GB"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4.1539066667187131E-2"/>
          <c:y val="0.23730498249409518"/>
          <c:w val="0.94242219605100341"/>
          <c:h val="0.61162615519313079"/>
        </c:manualLayout>
      </c:layout>
      <c:barChart>
        <c:barDir val="col"/>
        <c:grouping val="clustered"/>
        <c:varyColors val="0"/>
        <c:ser>
          <c:idx val="0"/>
          <c:order val="0"/>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Blokai!$A$3:$A$6</c:f>
              <c:strCache>
                <c:ptCount val="4"/>
                <c:pt idx="0">
                  <c:v>21. Klausimas</c:v>
                </c:pt>
                <c:pt idx="1">
                  <c:v>22. Klausimas</c:v>
                </c:pt>
                <c:pt idx="2">
                  <c:v>23. Klausimas</c:v>
                </c:pt>
                <c:pt idx="3">
                  <c:v>24. Klausimas</c:v>
                </c:pt>
              </c:strCache>
            </c:strRef>
          </c:cat>
          <c:val>
            <c:numRef>
              <c:f>Blokai!$E$3:$E$6</c:f>
              <c:numCache>
                <c:formatCode>0.0</c:formatCode>
                <c:ptCount val="4"/>
                <c:pt idx="0">
                  <c:v>92.6</c:v>
                </c:pt>
                <c:pt idx="1">
                  <c:v>87.3</c:v>
                </c:pt>
                <c:pt idx="2">
                  <c:v>95.7</c:v>
                </c:pt>
                <c:pt idx="3">
                  <c:v>85.7</c:v>
                </c:pt>
              </c:numCache>
            </c:numRef>
          </c:val>
          <c:extLst>
            <c:ext xmlns:c16="http://schemas.microsoft.com/office/drawing/2014/chart" uri="{C3380CC4-5D6E-409C-BE32-E72D297353CC}">
              <c16:uniqueId val="{00000000-E7A2-4037-9630-AD4962267D28}"/>
            </c:ext>
          </c:extLst>
        </c:ser>
        <c:dLbls>
          <c:showLegendKey val="0"/>
          <c:showVal val="0"/>
          <c:showCatName val="0"/>
          <c:showSerName val="0"/>
          <c:showPercent val="0"/>
          <c:showBubbleSize val="0"/>
        </c:dLbls>
        <c:gapWidth val="80"/>
        <c:overlap val="13"/>
        <c:axId val="891191328"/>
        <c:axId val="891193040"/>
      </c:barChart>
      <c:catAx>
        <c:axId val="89119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LT"/>
          </a:p>
        </c:txPr>
        <c:crossAx val="891193040"/>
        <c:crosses val="autoZero"/>
        <c:auto val="1"/>
        <c:lblAlgn val="ctr"/>
        <c:lblOffset val="100"/>
        <c:noMultiLvlLbl val="0"/>
      </c:catAx>
      <c:valAx>
        <c:axId val="8911930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LT"/>
          </a:p>
        </c:txPr>
        <c:crossAx val="891191328"/>
        <c:crosses val="autoZero"/>
        <c:crossBetween val="between"/>
        <c:minorUnit val="5"/>
      </c:valAx>
      <c:spPr>
        <a:noFill/>
        <a:ln>
          <a:noFill/>
        </a:ln>
        <a:effectLst/>
      </c:spPr>
    </c:plotArea>
    <c:plotVisOnly val="1"/>
    <c:dispBlanksAs val="gap"/>
    <c:showDLblsOverMax val="0"/>
  </c:chart>
  <c:spPr>
    <a:noFill/>
    <a:ln>
      <a:noFill/>
    </a:ln>
    <a:effectLst/>
  </c:spPr>
  <c:txPr>
    <a:bodyPr/>
    <a:lstStyle/>
    <a:p>
      <a:pPr>
        <a:defRPr/>
      </a:pPr>
      <a:endParaRPr lang="en-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a:extLst>
            <a:ext uri="{FF2B5EF4-FFF2-40B4-BE49-F238E27FC236}">
              <a16:creationId xmlns:a16="http://schemas.microsoft.com/office/drawing/2014/main" id="{C3F6F6A4-B866-591D-15F2-5D7AC86FCBE9}"/>
            </a:ext>
          </a:extLst>
        </p:cNvPr>
        <p:cNvGrpSpPr/>
        <p:nvPr/>
      </p:nvGrpSpPr>
      <p:grpSpPr>
        <a:xfrm>
          <a:off x="0" y="0"/>
          <a:ext cx="0" cy="0"/>
          <a:chOff x="0" y="0"/>
          <a:chExt cx="0" cy="0"/>
        </a:xfrm>
      </p:grpSpPr>
      <p:sp>
        <p:nvSpPr>
          <p:cNvPr id="179" name="Google Shape;179;g342fe4a5eec_0_59:notes">
            <a:extLst>
              <a:ext uri="{FF2B5EF4-FFF2-40B4-BE49-F238E27FC236}">
                <a16:creationId xmlns:a16="http://schemas.microsoft.com/office/drawing/2014/main" id="{322FDB08-0FB5-5F7E-FAB1-960A4FE68B6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g342fe4a5eec_0_59:notes">
            <a:extLst>
              <a:ext uri="{FF2B5EF4-FFF2-40B4-BE49-F238E27FC236}">
                <a16:creationId xmlns:a16="http://schemas.microsoft.com/office/drawing/2014/main" id="{A30AE739-03C0-7DF5-B547-851CC58F07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0596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9e374e630f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39e374e630f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4F96B5B6-1FBC-247F-E5ED-DA3EEF4984CA}"/>
            </a:ext>
          </a:extLst>
        </p:cNvPr>
        <p:cNvGrpSpPr/>
        <p:nvPr/>
      </p:nvGrpSpPr>
      <p:grpSpPr>
        <a:xfrm>
          <a:off x="0" y="0"/>
          <a:ext cx="0" cy="0"/>
          <a:chOff x="0" y="0"/>
          <a:chExt cx="0" cy="0"/>
        </a:xfrm>
      </p:grpSpPr>
      <p:sp>
        <p:nvSpPr>
          <p:cNvPr id="302" name="Google Shape;302;g39e374e630f_0_16:notes">
            <a:extLst>
              <a:ext uri="{FF2B5EF4-FFF2-40B4-BE49-F238E27FC236}">
                <a16:creationId xmlns:a16="http://schemas.microsoft.com/office/drawing/2014/main" id="{557B1CEA-1252-FC2C-C410-4EBE839B9B2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39e374e630f_0_16:notes">
            <a:extLst>
              <a:ext uri="{FF2B5EF4-FFF2-40B4-BE49-F238E27FC236}">
                <a16:creationId xmlns:a16="http://schemas.microsoft.com/office/drawing/2014/main" id="{1A8ECCDF-82ED-216D-5158-B5159294C3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2828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9e374e630f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g39e374e630f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9e374e630f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39e374e630f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a:extLst>
            <a:ext uri="{FF2B5EF4-FFF2-40B4-BE49-F238E27FC236}">
              <a16:creationId xmlns:a16="http://schemas.microsoft.com/office/drawing/2014/main" id="{C273C946-6010-CE7B-0BA8-C07CBB1920D9}"/>
            </a:ext>
          </a:extLst>
        </p:cNvPr>
        <p:cNvGrpSpPr/>
        <p:nvPr/>
      </p:nvGrpSpPr>
      <p:grpSpPr>
        <a:xfrm>
          <a:off x="0" y="0"/>
          <a:ext cx="0" cy="0"/>
          <a:chOff x="0" y="0"/>
          <a:chExt cx="0" cy="0"/>
        </a:xfrm>
      </p:grpSpPr>
      <p:sp>
        <p:nvSpPr>
          <p:cNvPr id="269" name="Google Shape;269;g39e374e630f_0_62:notes">
            <a:extLst>
              <a:ext uri="{FF2B5EF4-FFF2-40B4-BE49-F238E27FC236}">
                <a16:creationId xmlns:a16="http://schemas.microsoft.com/office/drawing/2014/main" id="{F569CE43-FBFD-BF25-B3C6-F0A3A087BE7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39e374e630f_0_62:notes">
            <a:extLst>
              <a:ext uri="{FF2B5EF4-FFF2-40B4-BE49-F238E27FC236}">
                <a16:creationId xmlns:a16="http://schemas.microsoft.com/office/drawing/2014/main" id="{1E520081-04E8-B6DB-D4A3-5469D228E9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0938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a:extLst>
            <a:ext uri="{FF2B5EF4-FFF2-40B4-BE49-F238E27FC236}">
              <a16:creationId xmlns:a16="http://schemas.microsoft.com/office/drawing/2014/main" id="{A44158DE-102B-AAF0-F4AA-4435B76F2E72}"/>
            </a:ext>
          </a:extLst>
        </p:cNvPr>
        <p:cNvGrpSpPr/>
        <p:nvPr/>
      </p:nvGrpSpPr>
      <p:grpSpPr>
        <a:xfrm>
          <a:off x="0" y="0"/>
          <a:ext cx="0" cy="0"/>
          <a:chOff x="0" y="0"/>
          <a:chExt cx="0" cy="0"/>
        </a:xfrm>
      </p:grpSpPr>
      <p:sp>
        <p:nvSpPr>
          <p:cNvPr id="308" name="Google Shape;308;g39e374e630f_0_23:notes">
            <a:extLst>
              <a:ext uri="{FF2B5EF4-FFF2-40B4-BE49-F238E27FC236}">
                <a16:creationId xmlns:a16="http://schemas.microsoft.com/office/drawing/2014/main" id="{7584B854-C3EA-0A83-FEB9-97647FC3464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g39e374e630f_0_23:notes">
            <a:extLst>
              <a:ext uri="{FF2B5EF4-FFF2-40B4-BE49-F238E27FC236}">
                <a16:creationId xmlns:a16="http://schemas.microsoft.com/office/drawing/2014/main" id="{15BCADA1-150D-BDF5-50D4-E9AB2F31AB1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2448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a:extLst>
            <a:ext uri="{FF2B5EF4-FFF2-40B4-BE49-F238E27FC236}">
              <a16:creationId xmlns:a16="http://schemas.microsoft.com/office/drawing/2014/main" id="{6EB7F21E-D009-2CE4-0FD9-AB9732255661}"/>
            </a:ext>
          </a:extLst>
        </p:cNvPr>
        <p:cNvGrpSpPr/>
        <p:nvPr/>
      </p:nvGrpSpPr>
      <p:grpSpPr>
        <a:xfrm>
          <a:off x="0" y="0"/>
          <a:ext cx="0" cy="0"/>
          <a:chOff x="0" y="0"/>
          <a:chExt cx="0" cy="0"/>
        </a:xfrm>
      </p:grpSpPr>
      <p:sp>
        <p:nvSpPr>
          <p:cNvPr id="308" name="Google Shape;308;g39e374e630f_0_23:notes">
            <a:extLst>
              <a:ext uri="{FF2B5EF4-FFF2-40B4-BE49-F238E27FC236}">
                <a16:creationId xmlns:a16="http://schemas.microsoft.com/office/drawing/2014/main" id="{31EC68C3-5B78-3884-526A-B584912C314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g39e374e630f_0_23:notes">
            <a:extLst>
              <a:ext uri="{FF2B5EF4-FFF2-40B4-BE49-F238E27FC236}">
                <a16:creationId xmlns:a16="http://schemas.microsoft.com/office/drawing/2014/main" id="{40F72392-D1F5-83D4-F989-DE4B90226F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167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a:extLst>
            <a:ext uri="{FF2B5EF4-FFF2-40B4-BE49-F238E27FC236}">
              <a16:creationId xmlns:a16="http://schemas.microsoft.com/office/drawing/2014/main" id="{A21FC42C-3651-52C4-D808-CC2D787468AC}"/>
            </a:ext>
          </a:extLst>
        </p:cNvPr>
        <p:cNvGrpSpPr/>
        <p:nvPr/>
      </p:nvGrpSpPr>
      <p:grpSpPr>
        <a:xfrm>
          <a:off x="0" y="0"/>
          <a:ext cx="0" cy="0"/>
          <a:chOff x="0" y="0"/>
          <a:chExt cx="0" cy="0"/>
        </a:xfrm>
      </p:grpSpPr>
      <p:sp>
        <p:nvSpPr>
          <p:cNvPr id="308" name="Google Shape;308;g39e374e630f_0_23:notes">
            <a:extLst>
              <a:ext uri="{FF2B5EF4-FFF2-40B4-BE49-F238E27FC236}">
                <a16:creationId xmlns:a16="http://schemas.microsoft.com/office/drawing/2014/main" id="{73B3759A-5BF8-429B-5131-A4E4F08C00B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g39e374e630f_0_23:notes">
            <a:extLst>
              <a:ext uri="{FF2B5EF4-FFF2-40B4-BE49-F238E27FC236}">
                <a16:creationId xmlns:a16="http://schemas.microsoft.com/office/drawing/2014/main" id="{0A103548-8031-EE98-EDF1-84AE8517A7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1083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a:extLst>
            <a:ext uri="{FF2B5EF4-FFF2-40B4-BE49-F238E27FC236}">
              <a16:creationId xmlns:a16="http://schemas.microsoft.com/office/drawing/2014/main" id="{135A7628-094E-2990-B07C-61F98881DC9D}"/>
            </a:ext>
          </a:extLst>
        </p:cNvPr>
        <p:cNvGrpSpPr/>
        <p:nvPr/>
      </p:nvGrpSpPr>
      <p:grpSpPr>
        <a:xfrm>
          <a:off x="0" y="0"/>
          <a:ext cx="0" cy="0"/>
          <a:chOff x="0" y="0"/>
          <a:chExt cx="0" cy="0"/>
        </a:xfrm>
      </p:grpSpPr>
      <p:sp>
        <p:nvSpPr>
          <p:cNvPr id="308" name="Google Shape;308;g39e374e630f_0_23:notes">
            <a:extLst>
              <a:ext uri="{FF2B5EF4-FFF2-40B4-BE49-F238E27FC236}">
                <a16:creationId xmlns:a16="http://schemas.microsoft.com/office/drawing/2014/main" id="{95E0D3BE-E1F0-C318-AC1A-D111DF415B6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g39e374e630f_0_23:notes">
            <a:extLst>
              <a:ext uri="{FF2B5EF4-FFF2-40B4-BE49-F238E27FC236}">
                <a16:creationId xmlns:a16="http://schemas.microsoft.com/office/drawing/2014/main" id="{6B281FD5-F2F1-E8C8-0D51-6F2D13803C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37987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a:extLst>
            <a:ext uri="{FF2B5EF4-FFF2-40B4-BE49-F238E27FC236}">
              <a16:creationId xmlns:a16="http://schemas.microsoft.com/office/drawing/2014/main" id="{07ECB88D-4F3E-7E20-D5C4-9739A18C78A7}"/>
            </a:ext>
          </a:extLst>
        </p:cNvPr>
        <p:cNvGrpSpPr/>
        <p:nvPr/>
      </p:nvGrpSpPr>
      <p:grpSpPr>
        <a:xfrm>
          <a:off x="0" y="0"/>
          <a:ext cx="0" cy="0"/>
          <a:chOff x="0" y="0"/>
          <a:chExt cx="0" cy="0"/>
        </a:xfrm>
      </p:grpSpPr>
      <p:sp>
        <p:nvSpPr>
          <p:cNvPr id="308" name="Google Shape;308;g39e374e630f_0_23:notes">
            <a:extLst>
              <a:ext uri="{FF2B5EF4-FFF2-40B4-BE49-F238E27FC236}">
                <a16:creationId xmlns:a16="http://schemas.microsoft.com/office/drawing/2014/main" id="{63B07C0E-25F1-50B7-14FC-A850B55EBEA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g39e374e630f_0_23:notes">
            <a:extLst>
              <a:ext uri="{FF2B5EF4-FFF2-40B4-BE49-F238E27FC236}">
                <a16:creationId xmlns:a16="http://schemas.microsoft.com/office/drawing/2014/main" id="{521392A3-5438-DD5B-3CEB-98744183BB9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1505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a:extLst>
            <a:ext uri="{FF2B5EF4-FFF2-40B4-BE49-F238E27FC236}">
              <a16:creationId xmlns:a16="http://schemas.microsoft.com/office/drawing/2014/main" id="{DEBB7234-14D7-6DAC-CBE9-B2E7F8D36B14}"/>
            </a:ext>
          </a:extLst>
        </p:cNvPr>
        <p:cNvGrpSpPr/>
        <p:nvPr/>
      </p:nvGrpSpPr>
      <p:grpSpPr>
        <a:xfrm>
          <a:off x="0" y="0"/>
          <a:ext cx="0" cy="0"/>
          <a:chOff x="0" y="0"/>
          <a:chExt cx="0" cy="0"/>
        </a:xfrm>
      </p:grpSpPr>
      <p:sp>
        <p:nvSpPr>
          <p:cNvPr id="179" name="Google Shape;179;g342fe4a5eec_0_59:notes">
            <a:extLst>
              <a:ext uri="{FF2B5EF4-FFF2-40B4-BE49-F238E27FC236}">
                <a16:creationId xmlns:a16="http://schemas.microsoft.com/office/drawing/2014/main" id="{D28F6A7D-44C9-64D0-5460-6241E690D69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g342fe4a5eec_0_59:notes">
            <a:extLst>
              <a:ext uri="{FF2B5EF4-FFF2-40B4-BE49-F238E27FC236}">
                <a16:creationId xmlns:a16="http://schemas.microsoft.com/office/drawing/2014/main" id="{1BF40AFE-2C89-9081-A486-2BCE03CEB9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78637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a:extLst>
            <a:ext uri="{FF2B5EF4-FFF2-40B4-BE49-F238E27FC236}">
              <a16:creationId xmlns:a16="http://schemas.microsoft.com/office/drawing/2014/main" id="{9008BC53-E261-CCCD-4DF8-C812D13B364A}"/>
            </a:ext>
          </a:extLst>
        </p:cNvPr>
        <p:cNvGrpSpPr/>
        <p:nvPr/>
      </p:nvGrpSpPr>
      <p:grpSpPr>
        <a:xfrm>
          <a:off x="0" y="0"/>
          <a:ext cx="0" cy="0"/>
          <a:chOff x="0" y="0"/>
          <a:chExt cx="0" cy="0"/>
        </a:xfrm>
      </p:grpSpPr>
      <p:sp>
        <p:nvSpPr>
          <p:cNvPr id="179" name="Google Shape;179;g342fe4a5eec_0_59:notes">
            <a:extLst>
              <a:ext uri="{FF2B5EF4-FFF2-40B4-BE49-F238E27FC236}">
                <a16:creationId xmlns:a16="http://schemas.microsoft.com/office/drawing/2014/main" id="{6A1B680C-96F2-3CA2-8D66-96FC1345968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g342fe4a5eec_0_59:notes">
            <a:extLst>
              <a:ext uri="{FF2B5EF4-FFF2-40B4-BE49-F238E27FC236}">
                <a16:creationId xmlns:a16="http://schemas.microsoft.com/office/drawing/2014/main" id="{83314C99-3229-F320-57F6-1D615B69473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6189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9e374e630f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9e374e630f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g39e374e630f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9e374e630f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9e374e630f_0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39e374e630f_0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a:extLst>
            <a:ext uri="{FF2B5EF4-FFF2-40B4-BE49-F238E27FC236}">
              <a16:creationId xmlns:a16="http://schemas.microsoft.com/office/drawing/2014/main" id="{55503A34-221E-4FB5-ACF9-17E88989F1C0}"/>
            </a:ext>
          </a:extLst>
        </p:cNvPr>
        <p:cNvGrpSpPr/>
        <p:nvPr/>
      </p:nvGrpSpPr>
      <p:grpSpPr>
        <a:xfrm>
          <a:off x="0" y="0"/>
          <a:ext cx="0" cy="0"/>
          <a:chOff x="0" y="0"/>
          <a:chExt cx="0" cy="0"/>
        </a:xfrm>
      </p:grpSpPr>
      <p:sp>
        <p:nvSpPr>
          <p:cNvPr id="313" name="Google Shape;313;g39e374e630f_0_80:notes">
            <a:extLst>
              <a:ext uri="{FF2B5EF4-FFF2-40B4-BE49-F238E27FC236}">
                <a16:creationId xmlns:a16="http://schemas.microsoft.com/office/drawing/2014/main" id="{6A9C2AD4-7EDA-493D-78F5-B2814AF66BE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9e374e630f_0_80:notes">
            <a:extLst>
              <a:ext uri="{FF2B5EF4-FFF2-40B4-BE49-F238E27FC236}">
                <a16:creationId xmlns:a16="http://schemas.microsoft.com/office/drawing/2014/main" id="{484BBA12-3F70-FDBB-E649-067B11EA5646}"/>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g39e374e630f_0_80:notes">
            <a:extLst>
              <a:ext uri="{FF2B5EF4-FFF2-40B4-BE49-F238E27FC236}">
                <a16:creationId xmlns:a16="http://schemas.microsoft.com/office/drawing/2014/main" id="{63C96AC3-42A6-40F1-DEEB-971842A4A0BF}"/>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2189467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a:extLst>
            <a:ext uri="{FF2B5EF4-FFF2-40B4-BE49-F238E27FC236}">
              <a16:creationId xmlns:a16="http://schemas.microsoft.com/office/drawing/2014/main" id="{8866847F-CAD7-3EC7-1502-6E1C524B85D9}"/>
            </a:ext>
          </a:extLst>
        </p:cNvPr>
        <p:cNvGrpSpPr/>
        <p:nvPr/>
      </p:nvGrpSpPr>
      <p:grpSpPr>
        <a:xfrm>
          <a:off x="0" y="0"/>
          <a:ext cx="0" cy="0"/>
          <a:chOff x="0" y="0"/>
          <a:chExt cx="0" cy="0"/>
        </a:xfrm>
      </p:grpSpPr>
      <p:sp>
        <p:nvSpPr>
          <p:cNvPr id="313" name="Google Shape;313;g39e374e630f_0_80:notes">
            <a:extLst>
              <a:ext uri="{FF2B5EF4-FFF2-40B4-BE49-F238E27FC236}">
                <a16:creationId xmlns:a16="http://schemas.microsoft.com/office/drawing/2014/main" id="{5A785ADE-B8FD-347B-C0FD-28F9482E57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9e374e630f_0_80:notes">
            <a:extLst>
              <a:ext uri="{FF2B5EF4-FFF2-40B4-BE49-F238E27FC236}">
                <a16:creationId xmlns:a16="http://schemas.microsoft.com/office/drawing/2014/main" id="{2F969A49-A3D2-BB5A-E323-FF378500CBFF}"/>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g39e374e630f_0_80:notes">
            <a:extLst>
              <a:ext uri="{FF2B5EF4-FFF2-40B4-BE49-F238E27FC236}">
                <a16:creationId xmlns:a16="http://schemas.microsoft.com/office/drawing/2014/main" id="{0D1D82CF-0513-E315-6423-912283C8DC58}"/>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865169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a:extLst>
            <a:ext uri="{FF2B5EF4-FFF2-40B4-BE49-F238E27FC236}">
              <a16:creationId xmlns:a16="http://schemas.microsoft.com/office/drawing/2014/main" id="{15CEF1D5-5C13-F00B-69BA-6F8D370CFCB6}"/>
            </a:ext>
          </a:extLst>
        </p:cNvPr>
        <p:cNvGrpSpPr/>
        <p:nvPr/>
      </p:nvGrpSpPr>
      <p:grpSpPr>
        <a:xfrm>
          <a:off x="0" y="0"/>
          <a:ext cx="0" cy="0"/>
          <a:chOff x="0" y="0"/>
          <a:chExt cx="0" cy="0"/>
        </a:xfrm>
      </p:grpSpPr>
      <p:sp>
        <p:nvSpPr>
          <p:cNvPr id="313" name="Google Shape;313;g39e374e630f_0_80:notes">
            <a:extLst>
              <a:ext uri="{FF2B5EF4-FFF2-40B4-BE49-F238E27FC236}">
                <a16:creationId xmlns:a16="http://schemas.microsoft.com/office/drawing/2014/main" id="{86FFF707-B91B-4060-52B3-6B199913852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9e374e630f_0_80:notes">
            <a:extLst>
              <a:ext uri="{FF2B5EF4-FFF2-40B4-BE49-F238E27FC236}">
                <a16:creationId xmlns:a16="http://schemas.microsoft.com/office/drawing/2014/main" id="{23F12FAD-F02B-10B2-E07D-228263DD791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g39e374e630f_0_80:notes">
            <a:extLst>
              <a:ext uri="{FF2B5EF4-FFF2-40B4-BE49-F238E27FC236}">
                <a16:creationId xmlns:a16="http://schemas.microsoft.com/office/drawing/2014/main" id="{3FCB7487-EFF2-BA0C-00B7-9BF410F36980}"/>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820628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9e374e630f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9e374e630f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39e374e630f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a:extLst>
            <a:ext uri="{FF2B5EF4-FFF2-40B4-BE49-F238E27FC236}">
              <a16:creationId xmlns:a16="http://schemas.microsoft.com/office/drawing/2014/main" id="{A1D4615C-577F-DE5E-B83F-DCEAF71D190E}"/>
            </a:ext>
          </a:extLst>
        </p:cNvPr>
        <p:cNvGrpSpPr/>
        <p:nvPr/>
      </p:nvGrpSpPr>
      <p:grpSpPr>
        <a:xfrm>
          <a:off x="0" y="0"/>
          <a:ext cx="0" cy="0"/>
          <a:chOff x="0" y="0"/>
          <a:chExt cx="0" cy="0"/>
        </a:xfrm>
      </p:grpSpPr>
      <p:sp>
        <p:nvSpPr>
          <p:cNvPr id="319" name="Google Shape;319;g39e374e630f_0_86:notes">
            <a:extLst>
              <a:ext uri="{FF2B5EF4-FFF2-40B4-BE49-F238E27FC236}">
                <a16:creationId xmlns:a16="http://schemas.microsoft.com/office/drawing/2014/main" id="{0D35FEEA-8211-2F63-96CE-93BF066A0E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9e374e630f_0_86:notes">
            <a:extLst>
              <a:ext uri="{FF2B5EF4-FFF2-40B4-BE49-F238E27FC236}">
                <a16:creationId xmlns:a16="http://schemas.microsoft.com/office/drawing/2014/main" id="{66963B8F-CE24-0359-4F58-A1BBD113AF84}"/>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39e374e630f_0_86:notes">
            <a:extLst>
              <a:ext uri="{FF2B5EF4-FFF2-40B4-BE49-F238E27FC236}">
                <a16:creationId xmlns:a16="http://schemas.microsoft.com/office/drawing/2014/main" id="{AF834466-6E22-857D-02A2-E144509A6C65}"/>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2605928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9e8b5fe39f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39e8b5fe39f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9e8b5fe39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39e8b5fe39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g39e8b5fe39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a:extLst>
            <a:ext uri="{FF2B5EF4-FFF2-40B4-BE49-F238E27FC236}">
              <a16:creationId xmlns:a16="http://schemas.microsoft.com/office/drawing/2014/main" id="{75F85804-0A58-36D5-1B10-0109F4CBB1A3}"/>
            </a:ext>
          </a:extLst>
        </p:cNvPr>
        <p:cNvGrpSpPr/>
        <p:nvPr/>
      </p:nvGrpSpPr>
      <p:grpSpPr>
        <a:xfrm>
          <a:off x="0" y="0"/>
          <a:ext cx="0" cy="0"/>
          <a:chOff x="0" y="0"/>
          <a:chExt cx="0" cy="0"/>
        </a:xfrm>
      </p:grpSpPr>
      <p:sp>
        <p:nvSpPr>
          <p:cNvPr id="179" name="Google Shape;179;g342fe4a5eec_0_59:notes">
            <a:extLst>
              <a:ext uri="{FF2B5EF4-FFF2-40B4-BE49-F238E27FC236}">
                <a16:creationId xmlns:a16="http://schemas.microsoft.com/office/drawing/2014/main" id="{F560E9B3-0022-7412-F1C9-4C16523A932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g342fe4a5eec_0_59:notes">
            <a:extLst>
              <a:ext uri="{FF2B5EF4-FFF2-40B4-BE49-F238E27FC236}">
                <a16:creationId xmlns:a16="http://schemas.microsoft.com/office/drawing/2014/main" id="{A0168507-8000-C52D-9C46-7B942E82B2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8816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9e8b5fe39f_2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39e8b5fe39f_2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g39e8b5fe39f_2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9e8b5fe39f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mc:AlternateContent xmlns:mc="http://schemas.openxmlformats.org/markup-compatibility/2006" xmlns:a14="http://schemas.microsoft.com/office/drawing/2010/main">
        <mc:Choice Requires="a14">
          <p:sp>
            <p:nvSpPr>
              <p:cNvPr id="339" name="Google Shape;339;g39e8b5fe39f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14:m>
                  <m:oMathPara xmlns:m="http://schemas.openxmlformats.org/officeDocument/2006/math">
                    <m:oMathParaPr>
                      <m:jc m:val="centerGroup"/>
                    </m:oMathParaPr>
                    <m:oMath xmlns:m="http://schemas.openxmlformats.org/officeDocument/2006/math">
                      <m:f>
                        <m:fPr>
                          <m:ctrlPr>
                            <a:rPr lang="en-SA" sz="1200" b="0" i="1" u="none" strike="noStrike" cap="none" smtClean="0">
                              <a:solidFill>
                                <a:schemeClr val="dk1"/>
                              </a:solidFill>
                              <a:effectLst/>
                              <a:latin typeface="Cambria Math" panose="02040503050406030204" pitchFamily="18" charset="0"/>
                              <a:ea typeface="Calibri"/>
                              <a:cs typeface="Calibri"/>
                              <a:sym typeface="Calibri"/>
                            </a:rPr>
                          </m:ctrlPr>
                        </m:fPr>
                        <m:num>
                          <m:r>
                            <m:rPr>
                              <m:sty m:val="p"/>
                            </m:rPr>
                            <a:rPr lang="lt-LT" sz="1200" b="0" i="0" u="none" strike="noStrike" cap="none">
                              <a:solidFill>
                                <a:schemeClr val="dk1"/>
                              </a:solidFill>
                              <a:effectLst/>
                              <a:latin typeface="Cambria Math" panose="02040503050406030204" pitchFamily="18" charset="0"/>
                              <a:ea typeface="Calibri"/>
                              <a:cs typeface="Calibri"/>
                              <a:sym typeface="Calibri"/>
                            </a:rPr>
                            <m:t>Vis</m:t>
                          </m:r>
                          <m:r>
                            <a:rPr lang="lt-LT" sz="1200" b="0" i="0" u="none" strike="noStrike" cap="none">
                              <a:solidFill>
                                <a:schemeClr val="dk1"/>
                              </a:solidFill>
                              <a:effectLst/>
                              <a:latin typeface="Cambria Math" panose="02040503050406030204" pitchFamily="18" charset="0"/>
                              <a:ea typeface="Calibri"/>
                              <a:cs typeface="Calibri"/>
                              <a:sym typeface="Calibri"/>
                            </a:rPr>
                            <m:t>ų </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kandidat</m:t>
                          </m:r>
                          <m:r>
                            <a:rPr lang="lt-LT" sz="1200" b="0" i="0" u="none" strike="noStrike" cap="none">
                              <a:solidFill>
                                <a:schemeClr val="dk1"/>
                              </a:solidFill>
                              <a:effectLst/>
                              <a:latin typeface="Cambria Math" panose="02040503050406030204" pitchFamily="18" charset="0"/>
                              <a:ea typeface="Calibri"/>
                              <a:cs typeface="Calibri"/>
                              <a:sym typeface="Calibri"/>
                            </a:rPr>
                            <m:t>ų </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u</m:t>
                          </m:r>
                          <m:r>
                            <a:rPr lang="lt-LT" sz="1200" b="0" i="0" u="none" strike="noStrike" cap="none">
                              <a:solidFill>
                                <a:schemeClr val="dk1"/>
                              </a:solidFill>
                              <a:effectLst/>
                              <a:latin typeface="Cambria Math" panose="02040503050406030204" pitchFamily="18" charset="0"/>
                              <a:ea typeface="Calibri"/>
                              <a:cs typeface="Calibri"/>
                              <a:sym typeface="Calibri"/>
                            </a:rPr>
                            <m:t>ž šį </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klausim</m:t>
                          </m:r>
                          <m:r>
                            <a:rPr lang="lt-LT" sz="1200" b="0" i="0" u="none" strike="noStrike" cap="none">
                              <a:solidFill>
                                <a:schemeClr val="dk1"/>
                              </a:solidFill>
                              <a:effectLst/>
                              <a:latin typeface="Cambria Math" panose="02040503050406030204" pitchFamily="18" charset="0"/>
                              <a:ea typeface="Calibri"/>
                              <a:cs typeface="Calibri"/>
                              <a:sym typeface="Calibri"/>
                            </a:rPr>
                            <m:t>ą </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surinkt</m:t>
                          </m:r>
                          <m:r>
                            <a:rPr lang="lt-LT" sz="1200" b="0" i="0" u="none" strike="noStrike" cap="none">
                              <a:solidFill>
                                <a:schemeClr val="dk1"/>
                              </a:solidFill>
                              <a:effectLst/>
                              <a:latin typeface="Cambria Math" panose="02040503050406030204" pitchFamily="18" charset="0"/>
                              <a:ea typeface="Calibri"/>
                              <a:cs typeface="Calibri"/>
                              <a:sym typeface="Calibri"/>
                            </a:rPr>
                            <m:t>ų </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ta</m:t>
                          </m:r>
                          <m:r>
                            <a:rPr lang="lt-LT" sz="1200" b="0" i="0" u="none" strike="noStrike" cap="none">
                              <a:solidFill>
                                <a:schemeClr val="dk1"/>
                              </a:solidFill>
                              <a:effectLst/>
                              <a:latin typeface="Cambria Math" panose="02040503050406030204" pitchFamily="18" charset="0"/>
                              <a:ea typeface="Calibri"/>
                              <a:cs typeface="Calibri"/>
                              <a:sym typeface="Calibri"/>
                            </a:rPr>
                            <m:t>š</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k</m:t>
                          </m:r>
                          <m:r>
                            <a:rPr lang="lt-LT" sz="1200" b="0" i="0" u="none" strike="noStrike" cap="none">
                              <a:solidFill>
                                <a:schemeClr val="dk1"/>
                              </a:solidFill>
                              <a:effectLst/>
                              <a:latin typeface="Cambria Math" panose="02040503050406030204" pitchFamily="18" charset="0"/>
                              <a:ea typeface="Calibri"/>
                              <a:cs typeface="Calibri"/>
                              <a:sym typeface="Calibri"/>
                            </a:rPr>
                            <m:t>ų </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suma</m:t>
                          </m:r>
                        </m:num>
                        <m:den>
                          <m:r>
                            <m:rPr>
                              <m:sty m:val="p"/>
                            </m:rPr>
                            <a:rPr lang="lt-LT" sz="1200" b="0" i="0" u="none" strike="noStrike" cap="none">
                              <a:solidFill>
                                <a:schemeClr val="dk1"/>
                              </a:solidFill>
                              <a:effectLst/>
                              <a:latin typeface="Cambria Math" panose="02040503050406030204" pitchFamily="18" charset="0"/>
                              <a:ea typeface="Calibri"/>
                              <a:cs typeface="Calibri"/>
                              <a:sym typeface="Calibri"/>
                            </a:rPr>
                            <m:t>Vis</m:t>
                          </m:r>
                          <m:r>
                            <a:rPr lang="lt-LT" sz="1200" b="0" i="0" u="none" strike="noStrike" cap="none">
                              <a:solidFill>
                                <a:schemeClr val="dk1"/>
                              </a:solidFill>
                              <a:effectLst/>
                              <a:latin typeface="Cambria Math" panose="02040503050406030204" pitchFamily="18" charset="0"/>
                              <a:ea typeface="Calibri"/>
                              <a:cs typeface="Calibri"/>
                              <a:sym typeface="Calibri"/>
                            </a:rPr>
                            <m:t>ų </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u</m:t>
                          </m:r>
                          <m:r>
                            <a:rPr lang="lt-LT" sz="1200" b="0" i="0" u="none" strike="noStrike" cap="none">
                              <a:solidFill>
                                <a:schemeClr val="dk1"/>
                              </a:solidFill>
                              <a:effectLst/>
                              <a:latin typeface="Cambria Math" panose="02040503050406030204" pitchFamily="18" charset="0"/>
                              <a:ea typeface="Calibri"/>
                              <a:cs typeface="Calibri"/>
                              <a:sym typeface="Calibri"/>
                            </a:rPr>
                            <m:t>ž šį </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klausim</m:t>
                          </m:r>
                          <m:r>
                            <a:rPr lang="lt-LT" sz="1200" b="0" i="0" u="none" strike="noStrike" cap="none">
                              <a:solidFill>
                                <a:schemeClr val="dk1"/>
                              </a:solidFill>
                              <a:effectLst/>
                              <a:latin typeface="Cambria Math" panose="02040503050406030204" pitchFamily="18" charset="0"/>
                              <a:ea typeface="Calibri"/>
                              <a:cs typeface="Calibri"/>
                              <a:sym typeface="Calibri"/>
                            </a:rPr>
                            <m:t>ą </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teori</m:t>
                          </m:r>
                          <m:r>
                            <a:rPr lang="lt-LT" sz="1200" b="0" i="0" u="none" strike="noStrike" cap="none">
                              <a:solidFill>
                                <a:schemeClr val="dk1"/>
                              </a:solidFill>
                              <a:effectLst/>
                              <a:latin typeface="Cambria Math" panose="02040503050406030204" pitchFamily="18" charset="0"/>
                              <a:ea typeface="Calibri"/>
                              <a:cs typeface="Calibri"/>
                              <a:sym typeface="Calibri"/>
                            </a:rPr>
                            <m:t>š</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kai</m:t>
                          </m:r>
                          <m:r>
                            <a:rPr lang="lt-LT" sz="1200" b="0" i="0" u="none" strike="noStrike" cap="none">
                              <a:solidFill>
                                <a:schemeClr val="dk1"/>
                              </a:solidFill>
                              <a:effectLst/>
                              <a:latin typeface="Cambria Math" panose="02040503050406030204" pitchFamily="18" charset="0"/>
                              <a:ea typeface="Calibri"/>
                              <a:cs typeface="Calibri"/>
                              <a:sym typeface="Calibri"/>
                            </a:rPr>
                            <m:t> </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galim</m:t>
                          </m:r>
                          <m:r>
                            <a:rPr lang="lt-LT" sz="1200" b="0" i="0" u="none" strike="noStrike" cap="none">
                              <a:solidFill>
                                <a:schemeClr val="dk1"/>
                              </a:solidFill>
                              <a:effectLst/>
                              <a:latin typeface="Cambria Math" panose="02040503050406030204" pitchFamily="18" charset="0"/>
                              <a:ea typeface="Calibri"/>
                              <a:cs typeface="Calibri"/>
                              <a:sym typeface="Calibri"/>
                            </a:rPr>
                            <m:t>ų </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surinkti</m:t>
                          </m:r>
                          <m:r>
                            <a:rPr lang="lt-LT" sz="1200" b="0" i="0" u="none" strike="noStrike" cap="none">
                              <a:solidFill>
                                <a:schemeClr val="dk1"/>
                              </a:solidFill>
                              <a:effectLst/>
                              <a:latin typeface="Cambria Math" panose="02040503050406030204" pitchFamily="18" charset="0"/>
                              <a:ea typeface="Calibri"/>
                              <a:cs typeface="Calibri"/>
                              <a:sym typeface="Calibri"/>
                            </a:rPr>
                            <m:t> </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ta</m:t>
                          </m:r>
                          <m:r>
                            <a:rPr lang="lt-LT" sz="1200" b="0" i="0" u="none" strike="noStrike" cap="none">
                              <a:solidFill>
                                <a:schemeClr val="dk1"/>
                              </a:solidFill>
                              <a:effectLst/>
                              <a:latin typeface="Cambria Math" panose="02040503050406030204" pitchFamily="18" charset="0"/>
                              <a:ea typeface="Calibri"/>
                              <a:cs typeface="Calibri"/>
                              <a:sym typeface="Calibri"/>
                            </a:rPr>
                            <m:t>š</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k</m:t>
                          </m:r>
                          <m:r>
                            <a:rPr lang="lt-LT" sz="1200" b="0" i="0" u="none" strike="noStrike" cap="none">
                              <a:solidFill>
                                <a:schemeClr val="dk1"/>
                              </a:solidFill>
                              <a:effectLst/>
                              <a:latin typeface="Cambria Math" panose="02040503050406030204" pitchFamily="18" charset="0"/>
                              <a:ea typeface="Calibri"/>
                              <a:cs typeface="Calibri"/>
                              <a:sym typeface="Calibri"/>
                            </a:rPr>
                            <m:t>ų </m:t>
                          </m:r>
                          <m:r>
                            <m:rPr>
                              <m:sty m:val="p"/>
                            </m:rPr>
                            <a:rPr lang="lt-LT" sz="1200" b="0" i="0" u="none" strike="noStrike" cap="none">
                              <a:solidFill>
                                <a:schemeClr val="dk1"/>
                              </a:solidFill>
                              <a:effectLst/>
                              <a:latin typeface="Cambria Math" panose="02040503050406030204" pitchFamily="18" charset="0"/>
                              <a:ea typeface="Calibri"/>
                              <a:cs typeface="Calibri"/>
                              <a:sym typeface="Calibri"/>
                            </a:rPr>
                            <m:t>suma</m:t>
                          </m:r>
                        </m:den>
                      </m:f>
                      <m:r>
                        <a:rPr lang="lt-LT" sz="1200" b="0" i="1" u="none" strike="noStrike" cap="none">
                          <a:solidFill>
                            <a:schemeClr val="dk1"/>
                          </a:solidFill>
                          <a:effectLst/>
                          <a:latin typeface="Cambria Math" panose="02040503050406030204" pitchFamily="18" charset="0"/>
                          <a:ea typeface="Calibri"/>
                          <a:cs typeface="Calibri"/>
                          <a:sym typeface="Calibri"/>
                        </a:rPr>
                        <m:t> ×100</m:t>
                      </m:r>
                    </m:oMath>
                  </m:oMathPara>
                </a14:m>
                <a:endParaRPr lang="en-SA"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mc:Choice>
        <mc:Fallback xmlns="">
          <p:sp>
            <p:nvSpPr>
              <p:cNvPr id="339" name="Google Shape;339;g39e8b5fe39f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SA" sz="1200" b="0" i="0" u="none" strike="noStrike" cap="none">
                    <a:solidFill>
                      <a:schemeClr val="dk1"/>
                    </a:solidFill>
                    <a:effectLst/>
                    <a:latin typeface="Calibri"/>
                    <a:cs typeface="Calibri"/>
                    <a:sym typeface="Calibri"/>
                  </a:rPr>
                  <a:t>(</a:t>
                </a:r>
                <a:r>
                  <a:rPr lang="lt-LT" sz="1200" b="0" i="0" u="none" strike="noStrike" cap="none">
                    <a:solidFill>
                      <a:schemeClr val="dk1"/>
                    </a:solidFill>
                    <a:effectLst/>
                    <a:latin typeface="Calibri"/>
                    <a:ea typeface="Calibri"/>
                    <a:cs typeface="Calibri"/>
                    <a:sym typeface="Calibri"/>
                  </a:rPr>
                  <a:t>Visų kandidatų už šį klausimą surinktų taškų suma</a:t>
                </a:r>
                <a:r>
                  <a:rPr lang="en-SA" sz="1200" b="0" i="0" u="none" strike="noStrike" cap="none">
                    <a:solidFill>
                      <a:schemeClr val="dk1"/>
                    </a:solidFill>
                    <a:effectLst/>
                    <a:latin typeface="Calibri"/>
                    <a:ea typeface="Calibri"/>
                    <a:cs typeface="Calibri"/>
                    <a:sym typeface="Calibri"/>
                  </a:rPr>
                  <a:t>)/(</a:t>
                </a:r>
                <a:r>
                  <a:rPr lang="lt-LT" sz="1200" b="0" i="0" u="none" strike="noStrike" cap="none">
                    <a:solidFill>
                      <a:schemeClr val="dk1"/>
                    </a:solidFill>
                    <a:effectLst/>
                    <a:latin typeface="Calibri"/>
                    <a:ea typeface="Calibri"/>
                    <a:cs typeface="Calibri"/>
                    <a:sym typeface="Calibri"/>
                  </a:rPr>
                  <a:t>Visų už šį klausimą teoriškai galimų surinkti taškų suma</a:t>
                </a:r>
                <a:r>
                  <a:rPr lang="en-SA" sz="1200" b="0" i="0" u="none" strike="noStrike" cap="none">
                    <a:solidFill>
                      <a:schemeClr val="dk1"/>
                    </a:solidFill>
                    <a:effectLst/>
                    <a:latin typeface="Calibri"/>
                    <a:ea typeface="Calibri"/>
                    <a:cs typeface="Calibri"/>
                    <a:sym typeface="Calibri"/>
                  </a:rPr>
                  <a:t>)</a:t>
                </a:r>
                <a:r>
                  <a:rPr lang="lt-LT" sz="1200" b="0" i="0" u="none" strike="noStrike" cap="none">
                    <a:solidFill>
                      <a:schemeClr val="dk1"/>
                    </a:solidFill>
                    <a:effectLst/>
                    <a:latin typeface="Calibri"/>
                    <a:ea typeface="Calibri"/>
                    <a:cs typeface="Calibri"/>
                    <a:sym typeface="Calibri"/>
                  </a:rPr>
                  <a:t>  ×100</a:t>
                </a:r>
                <a:endParaRPr lang="en-SA"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mc:Fallback>
      </mc:AlternateContent>
      <p:sp>
        <p:nvSpPr>
          <p:cNvPr id="340" name="Google Shape;340;g39e8b5fe39f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9e8b5fe39f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39e8b5fe39f_1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Duoti</a:t>
            </a:r>
            <a:r>
              <a:rPr lang="en-US" dirty="0"/>
              <a:t> </a:t>
            </a:r>
            <a:r>
              <a:rPr lang="en-US" dirty="0" err="1"/>
              <a:t>minutę</a:t>
            </a:r>
            <a:r>
              <a:rPr lang="en-US" dirty="0"/>
              <a:t> </a:t>
            </a:r>
            <a:r>
              <a:rPr lang="en-US" dirty="0" err="1"/>
              <a:t>susipažinti</a:t>
            </a:r>
            <a:r>
              <a:rPr lang="en-US" dirty="0"/>
              <a:t>. </a:t>
            </a:r>
            <a:endParaRPr dirty="0"/>
          </a:p>
        </p:txBody>
      </p:sp>
      <p:sp>
        <p:nvSpPr>
          <p:cNvPr id="347" name="Google Shape;347;g39e8b5fe39f_1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9e8b5fe39f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39e8b5fe39f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39e8b5fe39f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9e8b5fe39f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39e8b5fe39f_2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39e8b5fe39f_2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9e8b5fe39f_2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39e8b5fe39f_2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g39e8b5fe39f_2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9e8b5fe39f_2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39e8b5fe39f_2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g39e8b5fe39f_2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9e8b5fe39f_2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39e8b5fe39f_2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g39e8b5fe39f_2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9e8b5fe39f_2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39e8b5fe39f_2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g39e8b5fe39f_2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9eeeab734e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9eeeab734e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g39eeeab734e_0_1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9e374e630f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39e374e630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9eeeab734e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9eeeab734e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39eeeab734e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9eeeab734e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9eeeab734e_0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g39eeeab734e_0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9eeeab734e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39eeeab734e_0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g39eeeab734e_0_1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9eeeab734e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39eeeab734e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g39eeeab734e_0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9e8b5fe39f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39e8b5fe39f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9e8b5fe39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39e8b5fe39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g39e8b5fe39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9eeeab734e_0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39eeeab734e_0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g39eeeab734e_0_1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9eeeab734e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9eeeab734e_0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g39eeeab734e_0_1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a:extLst>
            <a:ext uri="{FF2B5EF4-FFF2-40B4-BE49-F238E27FC236}">
              <a16:creationId xmlns:a16="http://schemas.microsoft.com/office/drawing/2014/main" id="{2B7BE129-29DC-9522-1708-ECE16633742A}"/>
            </a:ext>
          </a:extLst>
        </p:cNvPr>
        <p:cNvGrpSpPr/>
        <p:nvPr/>
      </p:nvGrpSpPr>
      <p:grpSpPr>
        <a:xfrm>
          <a:off x="0" y="0"/>
          <a:ext cx="0" cy="0"/>
          <a:chOff x="0" y="0"/>
          <a:chExt cx="0" cy="0"/>
        </a:xfrm>
      </p:grpSpPr>
      <p:sp>
        <p:nvSpPr>
          <p:cNvPr id="202" name="Google Shape;202;g39e374e630f_0_1:notes">
            <a:extLst>
              <a:ext uri="{FF2B5EF4-FFF2-40B4-BE49-F238E27FC236}">
                <a16:creationId xmlns:a16="http://schemas.microsoft.com/office/drawing/2014/main" id="{3DBB6106-8540-1C98-8A4F-FFA540BD948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g39e374e630f_0_1:notes">
            <a:extLst>
              <a:ext uri="{FF2B5EF4-FFF2-40B4-BE49-F238E27FC236}">
                <a16:creationId xmlns:a16="http://schemas.microsoft.com/office/drawing/2014/main" id="{3C8F5834-DB10-0C28-F64A-AFDFCDA1B2E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8317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9eeeab734e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39eeeab734e_0_2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39eeeab734e_0_2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9eeeab734e_0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9eeeab734e_0_2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 2/5</a:t>
            </a:r>
            <a:endParaRPr/>
          </a:p>
        </p:txBody>
      </p:sp>
      <p:sp>
        <p:nvSpPr>
          <p:cNvPr id="469" name="Google Shape;469;g39eeeab734e_0_2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9eeeab734e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9eeeab734e_0_2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g39eeeab734e_0_2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9eeeab734e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9eeeab734e_0_2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g39eeeab734e_0_2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9eeeab734e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39eeeab734e_0_2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39eeeab734e_0_2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9eeeab734e_0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9eeeab734e_0_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g39eeeab734e_0_2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9eeeab734e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39eeeab734e_0_2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g39eeeab734e_0_2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9eeeab734e_0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39eeeab734e_0_2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g39eeeab734e_0_2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9eeeab734e_0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9eeeab734e_0_2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g39eeeab734e_0_2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39eeeab734e_0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39eeeab734e_0_2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g39eeeab734e_0_2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9dcce80c6e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g39dcce80c6e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9eeeab734e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39eeeab734e_0_2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g39eeeab734e_0_2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9eeeab734e_0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9eeeab734e_0_2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g39eeeab734e_0_2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9eeeab734e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9eeeab734e_0_2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39eeeab734e_0_2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9eeeab734e_0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9eeeab734e_0_2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g39eeeab734e_0_2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9eeeab734e_0_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39eeeab734e_0_3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g39eeeab734e_0_3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9eeeab734e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9eeeab734e_0_3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39eeeab734e_0_3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9eeeab734e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9eeeab734e_0_3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g39eeeab734e_0_3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9eeeab734e_0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39eeeab734e_0_3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g39eeeab734e_0_3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9eeeab734e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39eeeab734e_0_1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g39eeeab734e_0_1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1" name="Google Shape;611;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9e374e630f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g39e374e630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
        <p:nvSpPr>
          <p:cNvPr id="15" name="Google Shape;15;p9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9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kcijos antraštė" type="secHead">
  <p:cSld name="SECTION_HEADER">
    <p:spTree>
      <p:nvGrpSpPr>
        <p:cNvPr id="1" name="Shape 69"/>
        <p:cNvGrpSpPr/>
        <p:nvPr/>
      </p:nvGrpSpPr>
      <p:grpSpPr>
        <a:xfrm>
          <a:off x="0" y="0"/>
          <a:ext cx="0" cy="0"/>
          <a:chOff x="0" y="0"/>
          <a:chExt cx="0" cy="0"/>
        </a:xfrm>
      </p:grpSpPr>
      <p:sp>
        <p:nvSpPr>
          <p:cNvPr id="70" name="Google Shape;70;p10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E6B2B"/>
              </a:buClr>
              <a:buSzPts val="5400"/>
              <a:buFont typeface="Calibri"/>
              <a:buNone/>
              <a:defRPr sz="5400" b="1">
                <a:solidFill>
                  <a:srgbClr val="2E6B2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6335"/>
              </a:buClr>
              <a:buSzPts val="2400"/>
              <a:buNone/>
              <a:defRPr sz="2400">
                <a:solidFill>
                  <a:srgbClr val="2F6335"/>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2" name="Google Shape;72;p101"/>
          <p:cNvSpPr txBox="1">
            <a:spLocks noGrp="1"/>
          </p:cNvSpPr>
          <p:nvPr>
            <p:ph type="dt" idx="10"/>
          </p:nvPr>
        </p:nvSpPr>
        <p:spPr>
          <a:xfrm>
            <a:off x="4714165" y="6492875"/>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2F633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01"/>
          <p:cNvSpPr txBox="1">
            <a:spLocks noGrp="1"/>
          </p:cNvSpPr>
          <p:nvPr>
            <p:ph type="ftr" idx="11"/>
          </p:nvPr>
        </p:nvSpPr>
        <p:spPr>
          <a:xfrm>
            <a:off x="4011304" y="609704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2F633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74" name="Google Shape;74;p101" descr="cid:part3.E495B1AF.A7FB6828@nsa.smm.lt"/>
          <p:cNvPicPr preferRelativeResize="0"/>
          <p:nvPr/>
        </p:nvPicPr>
        <p:blipFill rotWithShape="1">
          <a:blip r:embed="rId2">
            <a:alphaModFix/>
          </a:blip>
          <a:srcRect/>
          <a:stretch/>
        </p:blipFill>
        <p:spPr>
          <a:xfrm>
            <a:off x="551603" y="239713"/>
            <a:ext cx="2476500" cy="8001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vadinimas ir turinys" type="obj">
  <p:cSld name="OBJECT">
    <p:spTree>
      <p:nvGrpSpPr>
        <p:cNvPr id="1" name="Shape 75"/>
        <p:cNvGrpSpPr/>
        <p:nvPr/>
      </p:nvGrpSpPr>
      <p:grpSpPr>
        <a:xfrm>
          <a:off x="0" y="0"/>
          <a:ext cx="0" cy="0"/>
          <a:chOff x="0" y="0"/>
          <a:chExt cx="0" cy="0"/>
        </a:xfrm>
      </p:grpSpPr>
      <p:sp>
        <p:nvSpPr>
          <p:cNvPr id="76" name="Google Shape;76;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F6335"/>
              </a:buClr>
              <a:buSzPts val="4400"/>
              <a:buFont typeface="Calibri"/>
              <a:buNone/>
              <a:defRPr b="1">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0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8" name="Google Shape;78;p100" descr="cid:part3.E495B1AF.A7FB6828@nsa.smm.lt"/>
          <p:cNvPicPr preferRelativeResize="0"/>
          <p:nvPr/>
        </p:nvPicPr>
        <p:blipFill rotWithShape="1">
          <a:blip r:embed="rId2">
            <a:alphaModFix/>
          </a:blip>
          <a:srcRect/>
          <a:stretch/>
        </p:blipFill>
        <p:spPr>
          <a:xfrm>
            <a:off x="9946850" y="365125"/>
            <a:ext cx="1406950" cy="454553"/>
          </a:xfrm>
          <a:prstGeom prst="rect">
            <a:avLst/>
          </a:prstGeom>
          <a:noFill/>
          <a:ln>
            <a:noFill/>
          </a:ln>
        </p:spPr>
      </p:pic>
      <p:sp>
        <p:nvSpPr>
          <p:cNvPr id="79" name="Google Shape;79;p100"/>
          <p:cNvSpPr txBox="1">
            <a:spLocks noGrp="1"/>
          </p:cNvSpPr>
          <p:nvPr>
            <p:ph type="sldNum" idx="12"/>
          </p:nvPr>
        </p:nvSpPr>
        <p:spPr>
          <a:xfrm>
            <a:off x="915652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u turiniai" type="twoObj">
  <p:cSld name="TWO_OBJECTS">
    <p:spTree>
      <p:nvGrpSpPr>
        <p:cNvPr id="1" name="Shape 80"/>
        <p:cNvGrpSpPr/>
        <p:nvPr/>
      </p:nvGrpSpPr>
      <p:grpSpPr>
        <a:xfrm>
          <a:off x="0" y="0"/>
          <a:ext cx="0" cy="0"/>
          <a:chOff x="0" y="0"/>
          <a:chExt cx="0" cy="0"/>
        </a:xfrm>
      </p:grpSpPr>
      <p:sp>
        <p:nvSpPr>
          <p:cNvPr id="81" name="Google Shape;81;p10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F6335"/>
              </a:buClr>
              <a:buSzPts val="4400"/>
              <a:buFont typeface="Calibri"/>
              <a:buNone/>
              <a:defRPr>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0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F6335"/>
              </a:buClr>
              <a:buSzPts val="2800"/>
              <a:buChar char="•"/>
              <a:defRPr>
                <a:solidFill>
                  <a:srgbClr val="2F6335"/>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0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F6335"/>
              </a:buClr>
              <a:buSzPts val="2800"/>
              <a:buChar char="•"/>
              <a:defRPr>
                <a:solidFill>
                  <a:srgbClr val="2F6335"/>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03"/>
          <p:cNvSpPr txBox="1">
            <a:spLocks noGrp="1"/>
          </p:cNvSpPr>
          <p:nvPr>
            <p:ph type="sldNum" idx="12"/>
          </p:nvPr>
        </p:nvSpPr>
        <p:spPr>
          <a:xfrm>
            <a:off x="9197464"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5" name="Google Shape;85;p103" descr="cid:part3.E495B1AF.A7FB6828@nsa.smm.lt"/>
          <p:cNvPicPr preferRelativeResize="0"/>
          <p:nvPr/>
        </p:nvPicPr>
        <p:blipFill rotWithShape="1">
          <a:blip r:embed="rId2">
            <a:alphaModFix/>
          </a:blip>
          <a:srcRect/>
          <a:stretch/>
        </p:blipFill>
        <p:spPr>
          <a:xfrm>
            <a:off x="9865589" y="434036"/>
            <a:ext cx="1406950" cy="45455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yginimas" type="twoTxTwoObj">
  <p:cSld name="TWO_OBJECTS_WITH_TEXT">
    <p:spTree>
      <p:nvGrpSpPr>
        <p:cNvPr id="1" name="Shape 86"/>
        <p:cNvGrpSpPr/>
        <p:nvPr/>
      </p:nvGrpSpPr>
      <p:grpSpPr>
        <a:xfrm>
          <a:off x="0" y="0"/>
          <a:ext cx="0" cy="0"/>
          <a:chOff x="0" y="0"/>
          <a:chExt cx="0" cy="0"/>
        </a:xfrm>
      </p:grpSpPr>
      <p:sp>
        <p:nvSpPr>
          <p:cNvPr id="87" name="Google Shape;87;p10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F6335"/>
              </a:buClr>
              <a:buSzPts val="4400"/>
              <a:buFont typeface="Calibri"/>
              <a:buNone/>
              <a:defRPr>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0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F6335"/>
              </a:buClr>
              <a:buSzPts val="2800"/>
              <a:buNone/>
              <a:defRPr sz="2800" b="1">
                <a:solidFill>
                  <a:srgbClr val="2F6335"/>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9" name="Google Shape;89;p10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0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F6335"/>
              </a:buClr>
              <a:buSzPts val="2800"/>
              <a:buNone/>
              <a:defRPr sz="2800" b="1">
                <a:solidFill>
                  <a:srgbClr val="2F6335"/>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 name="Google Shape;91;p10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04"/>
          <p:cNvSpPr txBox="1">
            <a:spLocks noGrp="1"/>
          </p:cNvSpPr>
          <p:nvPr>
            <p:ph type="sldNum" idx="12"/>
          </p:nvPr>
        </p:nvSpPr>
        <p:spPr>
          <a:xfrm>
            <a:off x="915652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3" name="Google Shape;93;p104" descr="cid:part3.E495B1AF.A7FB6828@nsa.smm.lt"/>
          <p:cNvPicPr preferRelativeResize="0"/>
          <p:nvPr/>
        </p:nvPicPr>
        <p:blipFill rotWithShape="1">
          <a:blip r:embed="rId2">
            <a:alphaModFix/>
          </a:blip>
          <a:srcRect/>
          <a:stretch/>
        </p:blipFill>
        <p:spPr>
          <a:xfrm>
            <a:off x="382271" y="121180"/>
            <a:ext cx="1406950" cy="45455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urinys ir antraštė" type="objTx">
  <p:cSld name="OBJECT_WITH_CAPTION_TEXT">
    <p:spTree>
      <p:nvGrpSpPr>
        <p:cNvPr id="1" name="Shape 94"/>
        <p:cNvGrpSpPr/>
        <p:nvPr/>
      </p:nvGrpSpPr>
      <p:grpSpPr>
        <a:xfrm>
          <a:off x="0" y="0"/>
          <a:ext cx="0" cy="0"/>
          <a:chOff x="0" y="0"/>
          <a:chExt cx="0" cy="0"/>
        </a:xfrm>
      </p:grpSpPr>
      <p:sp>
        <p:nvSpPr>
          <p:cNvPr id="95" name="Google Shape;95;p10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F6335"/>
              </a:buClr>
              <a:buSzPts val="2800"/>
              <a:buFont typeface="Calibri"/>
              <a:buNone/>
              <a:defRPr sz="2800">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0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2F6335"/>
              </a:buClr>
              <a:buSzPts val="3200"/>
              <a:buChar char="•"/>
              <a:defRPr sz="3200">
                <a:solidFill>
                  <a:srgbClr val="2F6335"/>
                </a:solidFill>
              </a:defRPr>
            </a:lvl1pPr>
            <a:lvl2pPr marL="914400" lvl="1" indent="-419100" algn="l">
              <a:lnSpc>
                <a:spcPct val="90000"/>
              </a:lnSpc>
              <a:spcBef>
                <a:spcPts val="500"/>
              </a:spcBef>
              <a:spcAft>
                <a:spcPts val="0"/>
              </a:spcAft>
              <a:buClr>
                <a:schemeClr val="dk1"/>
              </a:buClr>
              <a:buSzPts val="3000"/>
              <a:buChar char="•"/>
              <a:defRPr sz="3000"/>
            </a:lvl2pPr>
            <a:lvl3pPr marL="1371600" lvl="2" indent="-406400" algn="l">
              <a:lnSpc>
                <a:spcPct val="90000"/>
              </a:lnSpc>
              <a:spcBef>
                <a:spcPts val="500"/>
              </a:spcBef>
              <a:spcAft>
                <a:spcPts val="0"/>
              </a:spcAft>
              <a:buClr>
                <a:schemeClr val="dk1"/>
              </a:buClr>
              <a:buSzPts val="2800"/>
              <a:buChar char="•"/>
              <a:defRPr sz="2800"/>
            </a:lvl3pPr>
            <a:lvl4pPr marL="1828800" lvl="3" indent="-393700" algn="l">
              <a:lnSpc>
                <a:spcPct val="90000"/>
              </a:lnSpc>
              <a:spcBef>
                <a:spcPts val="500"/>
              </a:spcBef>
              <a:spcAft>
                <a:spcPts val="0"/>
              </a:spcAft>
              <a:buClr>
                <a:schemeClr val="dk1"/>
              </a:buClr>
              <a:buSzPts val="2600"/>
              <a:buChar char="•"/>
              <a:defRPr sz="26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7" name="Google Shape;97;p10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105"/>
          <p:cNvSpPr txBox="1">
            <a:spLocks noGrp="1"/>
          </p:cNvSpPr>
          <p:nvPr>
            <p:ph type="sldNum" idx="12"/>
          </p:nvPr>
        </p:nvSpPr>
        <p:spPr>
          <a:xfrm>
            <a:off x="917016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9" name="Google Shape;99;p105" descr="cid:part3.E495B1AF.A7FB6828@nsa.smm.lt"/>
          <p:cNvPicPr preferRelativeResize="0"/>
          <p:nvPr/>
        </p:nvPicPr>
        <p:blipFill rotWithShape="1">
          <a:blip r:embed="rId2">
            <a:alphaModFix/>
          </a:blip>
          <a:srcRect/>
          <a:stretch/>
        </p:blipFill>
        <p:spPr>
          <a:xfrm>
            <a:off x="382271" y="121180"/>
            <a:ext cx="1406950" cy="45455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aveikslėlis ir antraštė" type="picTx">
  <p:cSld name="PICTURE_WITH_CAPTION_TEXT">
    <p:spTree>
      <p:nvGrpSpPr>
        <p:cNvPr id="1" name="Shape 100"/>
        <p:cNvGrpSpPr/>
        <p:nvPr/>
      </p:nvGrpSpPr>
      <p:grpSpPr>
        <a:xfrm>
          <a:off x="0" y="0"/>
          <a:ext cx="0" cy="0"/>
          <a:chOff x="0" y="0"/>
          <a:chExt cx="0" cy="0"/>
        </a:xfrm>
      </p:grpSpPr>
      <p:sp>
        <p:nvSpPr>
          <p:cNvPr id="101" name="Google Shape;101;p10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F6335"/>
              </a:buClr>
              <a:buSzPts val="3200"/>
              <a:buFont typeface="Calibri"/>
              <a:buNone/>
              <a:defRPr sz="3200">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06"/>
          <p:cNvSpPr>
            <a:spLocks noGrp="1"/>
          </p:cNvSpPr>
          <p:nvPr>
            <p:ph type="pic" idx="2"/>
          </p:nvPr>
        </p:nvSpPr>
        <p:spPr>
          <a:xfrm>
            <a:off x="5183188" y="987425"/>
            <a:ext cx="6172200" cy="4873625"/>
          </a:xfrm>
          <a:prstGeom prst="rect">
            <a:avLst/>
          </a:prstGeom>
          <a:noFill/>
          <a:ln>
            <a:noFill/>
          </a:ln>
        </p:spPr>
      </p:sp>
      <p:sp>
        <p:nvSpPr>
          <p:cNvPr id="103" name="Google Shape;103;p10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 name="Google Shape;104;p106"/>
          <p:cNvSpPr txBox="1">
            <a:spLocks noGrp="1"/>
          </p:cNvSpPr>
          <p:nvPr>
            <p:ph type="sldNum" idx="12"/>
          </p:nvPr>
        </p:nvSpPr>
        <p:spPr>
          <a:xfrm>
            <a:off x="918381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5" name="Google Shape;105;p106" descr="cid:part3.E495B1AF.A7FB6828@nsa.smm.lt"/>
          <p:cNvPicPr preferRelativeResize="0"/>
          <p:nvPr/>
        </p:nvPicPr>
        <p:blipFill rotWithShape="1">
          <a:blip r:embed="rId2">
            <a:alphaModFix/>
          </a:blip>
          <a:srcRect/>
          <a:stretch/>
        </p:blipFill>
        <p:spPr>
          <a:xfrm>
            <a:off x="382271" y="121180"/>
            <a:ext cx="1406950" cy="45455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
        <p:cNvGrpSpPr/>
        <p:nvPr/>
      </p:nvGrpSpPr>
      <p:grpSpPr>
        <a:xfrm>
          <a:off x="0" y="0"/>
          <a:ext cx="0" cy="0"/>
          <a:chOff x="0" y="0"/>
          <a:chExt cx="0" cy="0"/>
        </a:xfrm>
      </p:grpSpPr>
      <p:sp>
        <p:nvSpPr>
          <p:cNvPr id="112" name="Google Shape;112;g39eeeab734e_0_15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3" name="Google Shape;113;g39eeeab734e_0_15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 name="Google Shape;114;g39eeeab734e_0_1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kcijos antraštė" type="secHead">
  <p:cSld name="SECTION_HEADER">
    <p:spTree>
      <p:nvGrpSpPr>
        <p:cNvPr id="1" name="Shape 120"/>
        <p:cNvGrpSpPr/>
        <p:nvPr/>
      </p:nvGrpSpPr>
      <p:grpSpPr>
        <a:xfrm>
          <a:off x="0" y="0"/>
          <a:ext cx="0" cy="0"/>
          <a:chOff x="0" y="0"/>
          <a:chExt cx="0" cy="0"/>
        </a:xfrm>
      </p:grpSpPr>
      <p:sp>
        <p:nvSpPr>
          <p:cNvPr id="121" name="Google Shape;121;g39eeeab734e_0_16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E6B2B"/>
              </a:buClr>
              <a:buSzPts val="5400"/>
              <a:buFont typeface="Calibri"/>
              <a:buNone/>
              <a:defRPr sz="5400" b="1">
                <a:solidFill>
                  <a:srgbClr val="2E6B2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g39eeeab734e_0_16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6335"/>
              </a:buClr>
              <a:buSzPts val="2400"/>
              <a:buNone/>
              <a:defRPr sz="2400">
                <a:solidFill>
                  <a:srgbClr val="2F6335"/>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3" name="Google Shape;123;g39eeeab734e_0_162"/>
          <p:cNvSpPr txBox="1">
            <a:spLocks noGrp="1"/>
          </p:cNvSpPr>
          <p:nvPr>
            <p:ph type="dt" idx="10"/>
          </p:nvPr>
        </p:nvSpPr>
        <p:spPr>
          <a:xfrm>
            <a:off x="4714165" y="6492875"/>
            <a:ext cx="2743200" cy="3651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rgbClr val="000000"/>
              </a:buClr>
              <a:buSzPts val="1400"/>
              <a:buFont typeface="Arial"/>
              <a:buNone/>
              <a:defRPr sz="1800" b="0" i="0" u="none" strike="noStrike" cap="none">
                <a:solidFill>
                  <a:srgbClr val="2F6335"/>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g39eeeab734e_0_162"/>
          <p:cNvSpPr txBox="1">
            <a:spLocks noGrp="1"/>
          </p:cNvSpPr>
          <p:nvPr>
            <p:ph type="ftr" idx="11"/>
          </p:nvPr>
        </p:nvSpPr>
        <p:spPr>
          <a:xfrm>
            <a:off x="4011304" y="6097042"/>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2400" b="0" i="0" u="none" strike="noStrike" cap="none">
                <a:solidFill>
                  <a:srgbClr val="2F6335"/>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125" name="Google Shape;125;g39eeeab734e_0_162" descr="cid:part3.E495B1AF.A7FB6828@nsa.smm.lt"/>
          <p:cNvPicPr preferRelativeResize="0"/>
          <p:nvPr/>
        </p:nvPicPr>
        <p:blipFill rotWithShape="1">
          <a:blip r:embed="rId2">
            <a:alphaModFix/>
          </a:blip>
          <a:srcRect/>
          <a:stretch/>
        </p:blipFill>
        <p:spPr>
          <a:xfrm>
            <a:off x="551603" y="239713"/>
            <a:ext cx="2476500" cy="800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solidFill>
          <a:schemeClr val="lt1"/>
        </a:solidFill>
        <a:effectLst/>
      </p:bgPr>
    </p:bg>
    <p:spTree>
      <p:nvGrpSpPr>
        <p:cNvPr id="1" name="Shape 126"/>
        <p:cNvGrpSpPr/>
        <p:nvPr/>
      </p:nvGrpSpPr>
      <p:grpSpPr>
        <a:xfrm>
          <a:off x="0" y="0"/>
          <a:ext cx="0" cy="0"/>
          <a:chOff x="0" y="0"/>
          <a:chExt cx="0" cy="0"/>
        </a:xfrm>
      </p:grpSpPr>
      <p:sp>
        <p:nvSpPr>
          <p:cNvPr id="127" name="Google Shape;127;g39eeeab734e_0_168"/>
          <p:cNvSpPr/>
          <p:nvPr/>
        </p:nvSpPr>
        <p:spPr>
          <a:xfrm>
            <a:off x="0" y="2"/>
            <a:ext cx="12192000" cy="1892400"/>
          </a:xfrm>
          <a:prstGeom prst="rect">
            <a:avLst/>
          </a:prstGeom>
          <a:solidFill>
            <a:srgbClr val="285F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Montserrat SemiBold"/>
              <a:ea typeface="Montserrat SemiBold"/>
              <a:cs typeface="Montserrat SemiBold"/>
              <a:sym typeface="Montserrat SemiBold"/>
            </a:endParaRPr>
          </a:p>
        </p:txBody>
      </p:sp>
      <p:sp>
        <p:nvSpPr>
          <p:cNvPr id="128" name="Google Shape;128;g39eeeab734e_0_168"/>
          <p:cNvSpPr txBox="1">
            <a:spLocks noGrp="1"/>
          </p:cNvSpPr>
          <p:nvPr>
            <p:ph type="title"/>
          </p:nvPr>
        </p:nvSpPr>
        <p:spPr>
          <a:xfrm>
            <a:off x="651750" y="687237"/>
            <a:ext cx="11070900" cy="60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5000"/>
              <a:buFont typeface="Montserrat"/>
              <a:buNone/>
              <a:defRPr sz="50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g39eeeab734e_0_168"/>
          <p:cNvSpPr txBox="1">
            <a:spLocks noGrp="1"/>
          </p:cNvSpPr>
          <p:nvPr>
            <p:ph type="body" idx="1"/>
          </p:nvPr>
        </p:nvSpPr>
        <p:spPr>
          <a:xfrm>
            <a:off x="651750" y="2255454"/>
            <a:ext cx="11070900" cy="40335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Clr>
                <a:srgbClr val="22404D"/>
              </a:buClr>
              <a:buSzPts val="2400"/>
              <a:buFont typeface="Arial"/>
              <a:buChar char="•"/>
              <a:defRPr sz="2400" b="0" i="0">
                <a:solidFill>
                  <a:srgbClr val="22404D"/>
                </a:solidFill>
                <a:latin typeface="Montserrat Medium"/>
                <a:ea typeface="Montserrat Medium"/>
                <a:cs typeface="Montserrat Medium"/>
                <a:sym typeface="Montserrat Medium"/>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0" name="Google Shape;130;g39eeeab734e_0_168"/>
          <p:cNvPicPr preferRelativeResize="0"/>
          <p:nvPr/>
        </p:nvPicPr>
        <p:blipFill rotWithShape="1">
          <a:blip r:embed="rId2">
            <a:alphaModFix/>
          </a:blip>
          <a:srcRect/>
          <a:stretch/>
        </p:blipFill>
        <p:spPr>
          <a:xfrm>
            <a:off x="11230433" y="693864"/>
            <a:ext cx="492175" cy="60575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u turiniai" type="twoObj">
  <p:cSld name="TWO_OBJECTS">
    <p:spTree>
      <p:nvGrpSpPr>
        <p:cNvPr id="1" name="Shape 131"/>
        <p:cNvGrpSpPr/>
        <p:nvPr/>
      </p:nvGrpSpPr>
      <p:grpSpPr>
        <a:xfrm>
          <a:off x="0" y="0"/>
          <a:ext cx="0" cy="0"/>
          <a:chOff x="0" y="0"/>
          <a:chExt cx="0" cy="0"/>
        </a:xfrm>
      </p:grpSpPr>
      <p:sp>
        <p:nvSpPr>
          <p:cNvPr id="132" name="Google Shape;132;g39eeeab734e_0_1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F6335"/>
              </a:buClr>
              <a:buSzPts val="4400"/>
              <a:buFont typeface="Calibri"/>
              <a:buNone/>
              <a:defRPr>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39eeeab734e_0_17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F6335"/>
              </a:buClr>
              <a:buSzPts val="2800"/>
              <a:buChar char="•"/>
              <a:defRPr>
                <a:solidFill>
                  <a:srgbClr val="2F6335"/>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g39eeeab734e_0_17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F6335"/>
              </a:buClr>
              <a:buSzPts val="2800"/>
              <a:buChar char="•"/>
              <a:defRPr>
                <a:solidFill>
                  <a:srgbClr val="2F6335"/>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g39eeeab734e_0_173"/>
          <p:cNvSpPr txBox="1">
            <a:spLocks noGrp="1"/>
          </p:cNvSpPr>
          <p:nvPr>
            <p:ph type="sldNum" idx="12"/>
          </p:nvPr>
        </p:nvSpPr>
        <p:spPr>
          <a:xfrm>
            <a:off x="9197464"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36" name="Google Shape;136;g39eeeab734e_0_173" descr="cid:part3.E495B1AF.A7FB6828@nsa.smm.lt"/>
          <p:cNvPicPr preferRelativeResize="0"/>
          <p:nvPr/>
        </p:nvPicPr>
        <p:blipFill rotWithShape="1">
          <a:blip r:embed="rId2">
            <a:alphaModFix/>
          </a:blip>
          <a:srcRect/>
          <a:stretch/>
        </p:blipFill>
        <p:spPr>
          <a:xfrm>
            <a:off x="9865589" y="434036"/>
            <a:ext cx="1406950" cy="45455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vadinimas ir turinys" type="obj">
  <p:cSld name="OBJECT">
    <p:spTree>
      <p:nvGrpSpPr>
        <p:cNvPr id="1" name="Shape 18"/>
        <p:cNvGrpSpPr/>
        <p:nvPr/>
      </p:nvGrpSpPr>
      <p:grpSpPr>
        <a:xfrm>
          <a:off x="0" y="0"/>
          <a:ext cx="0" cy="0"/>
          <a:chOff x="0" y="0"/>
          <a:chExt cx="0" cy="0"/>
        </a:xfrm>
      </p:grpSpPr>
      <p:sp>
        <p:nvSpPr>
          <p:cNvPr id="19" name="Google Shape;1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F6335"/>
              </a:buClr>
              <a:buSzPts val="4400"/>
              <a:buFont typeface="Calibri"/>
              <a:buNone/>
              <a:defRPr b="1">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 name="Google Shape;21;p23" descr="cid:part3.E495B1AF.A7FB6828@nsa.smm.lt"/>
          <p:cNvPicPr preferRelativeResize="0"/>
          <p:nvPr/>
        </p:nvPicPr>
        <p:blipFill rotWithShape="1">
          <a:blip r:embed="rId2">
            <a:alphaModFix/>
          </a:blip>
          <a:srcRect/>
          <a:stretch/>
        </p:blipFill>
        <p:spPr>
          <a:xfrm>
            <a:off x="9946850" y="365125"/>
            <a:ext cx="1406950" cy="454553"/>
          </a:xfrm>
          <a:prstGeom prst="rect">
            <a:avLst/>
          </a:prstGeom>
          <a:noFill/>
          <a:ln>
            <a:noFill/>
          </a:ln>
        </p:spPr>
      </p:pic>
      <p:sp>
        <p:nvSpPr>
          <p:cNvPr id="22" name="Google Shape;22;p23"/>
          <p:cNvSpPr txBox="1">
            <a:spLocks noGrp="1"/>
          </p:cNvSpPr>
          <p:nvPr>
            <p:ph type="sldNum" idx="12"/>
          </p:nvPr>
        </p:nvSpPr>
        <p:spPr>
          <a:xfrm>
            <a:off x="915652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yginimas" type="twoTxTwoObj">
  <p:cSld name="TWO_OBJECTS_WITH_TEXT">
    <p:spTree>
      <p:nvGrpSpPr>
        <p:cNvPr id="1" name="Shape 137"/>
        <p:cNvGrpSpPr/>
        <p:nvPr/>
      </p:nvGrpSpPr>
      <p:grpSpPr>
        <a:xfrm>
          <a:off x="0" y="0"/>
          <a:ext cx="0" cy="0"/>
          <a:chOff x="0" y="0"/>
          <a:chExt cx="0" cy="0"/>
        </a:xfrm>
      </p:grpSpPr>
      <p:sp>
        <p:nvSpPr>
          <p:cNvPr id="138" name="Google Shape;138;g39eeeab734e_0_17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F6335"/>
              </a:buClr>
              <a:buSzPts val="4400"/>
              <a:buFont typeface="Calibri"/>
              <a:buNone/>
              <a:defRPr>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39eeeab734e_0_17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F6335"/>
              </a:buClr>
              <a:buSzPts val="2800"/>
              <a:buNone/>
              <a:defRPr sz="2800" b="1">
                <a:solidFill>
                  <a:srgbClr val="2F6335"/>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0" name="Google Shape;140;g39eeeab734e_0_17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g39eeeab734e_0_17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F6335"/>
              </a:buClr>
              <a:buSzPts val="2800"/>
              <a:buNone/>
              <a:defRPr sz="2800" b="1">
                <a:solidFill>
                  <a:srgbClr val="2F6335"/>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g39eeeab734e_0_17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g39eeeab734e_0_179"/>
          <p:cNvSpPr txBox="1">
            <a:spLocks noGrp="1"/>
          </p:cNvSpPr>
          <p:nvPr>
            <p:ph type="sldNum" idx="12"/>
          </p:nvPr>
        </p:nvSpPr>
        <p:spPr>
          <a:xfrm>
            <a:off x="915652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44" name="Google Shape;144;g39eeeab734e_0_179" descr="cid:part3.E495B1AF.A7FB6828@nsa.smm.lt"/>
          <p:cNvPicPr preferRelativeResize="0"/>
          <p:nvPr/>
        </p:nvPicPr>
        <p:blipFill rotWithShape="1">
          <a:blip r:embed="rId2">
            <a:alphaModFix/>
          </a:blip>
          <a:srcRect/>
          <a:stretch/>
        </p:blipFill>
        <p:spPr>
          <a:xfrm>
            <a:off x="382271" y="121180"/>
            <a:ext cx="1406950" cy="45455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urinys ir antraštė" type="objTx">
  <p:cSld name="OBJECT_WITH_CAPTION_TEXT">
    <p:spTree>
      <p:nvGrpSpPr>
        <p:cNvPr id="1" name="Shape 145"/>
        <p:cNvGrpSpPr/>
        <p:nvPr/>
      </p:nvGrpSpPr>
      <p:grpSpPr>
        <a:xfrm>
          <a:off x="0" y="0"/>
          <a:ext cx="0" cy="0"/>
          <a:chOff x="0" y="0"/>
          <a:chExt cx="0" cy="0"/>
        </a:xfrm>
      </p:grpSpPr>
      <p:sp>
        <p:nvSpPr>
          <p:cNvPr id="146" name="Google Shape;146;g39eeeab734e_0_18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F6335"/>
              </a:buClr>
              <a:buSzPts val="2800"/>
              <a:buFont typeface="Calibri"/>
              <a:buNone/>
              <a:defRPr sz="2800">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39eeeab734e_0_18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2F6335"/>
              </a:buClr>
              <a:buSzPts val="3200"/>
              <a:buChar char="•"/>
              <a:defRPr sz="3200">
                <a:solidFill>
                  <a:srgbClr val="2F6335"/>
                </a:solidFill>
              </a:defRPr>
            </a:lvl1pPr>
            <a:lvl2pPr marL="914400" lvl="1" indent="-419100" algn="l">
              <a:lnSpc>
                <a:spcPct val="90000"/>
              </a:lnSpc>
              <a:spcBef>
                <a:spcPts val="500"/>
              </a:spcBef>
              <a:spcAft>
                <a:spcPts val="0"/>
              </a:spcAft>
              <a:buClr>
                <a:schemeClr val="dk1"/>
              </a:buClr>
              <a:buSzPts val="3000"/>
              <a:buChar char="•"/>
              <a:defRPr sz="3000"/>
            </a:lvl2pPr>
            <a:lvl3pPr marL="1371600" lvl="2" indent="-406400" algn="l">
              <a:lnSpc>
                <a:spcPct val="90000"/>
              </a:lnSpc>
              <a:spcBef>
                <a:spcPts val="500"/>
              </a:spcBef>
              <a:spcAft>
                <a:spcPts val="0"/>
              </a:spcAft>
              <a:buClr>
                <a:schemeClr val="dk1"/>
              </a:buClr>
              <a:buSzPts val="2800"/>
              <a:buChar char="•"/>
              <a:defRPr sz="2800"/>
            </a:lvl3pPr>
            <a:lvl4pPr marL="1828800" lvl="3" indent="-393700" algn="l">
              <a:lnSpc>
                <a:spcPct val="90000"/>
              </a:lnSpc>
              <a:spcBef>
                <a:spcPts val="500"/>
              </a:spcBef>
              <a:spcAft>
                <a:spcPts val="0"/>
              </a:spcAft>
              <a:buClr>
                <a:schemeClr val="dk1"/>
              </a:buClr>
              <a:buSzPts val="2600"/>
              <a:buChar char="•"/>
              <a:defRPr sz="26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8" name="Google Shape;148;g39eeeab734e_0_18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9" name="Google Shape;149;g39eeeab734e_0_187"/>
          <p:cNvSpPr txBox="1">
            <a:spLocks noGrp="1"/>
          </p:cNvSpPr>
          <p:nvPr>
            <p:ph type="sldNum" idx="12"/>
          </p:nvPr>
        </p:nvSpPr>
        <p:spPr>
          <a:xfrm>
            <a:off x="9170168"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0" name="Google Shape;150;g39eeeab734e_0_187" descr="cid:part3.E495B1AF.A7FB6828@nsa.smm.lt"/>
          <p:cNvPicPr preferRelativeResize="0"/>
          <p:nvPr/>
        </p:nvPicPr>
        <p:blipFill rotWithShape="1">
          <a:blip r:embed="rId2">
            <a:alphaModFix/>
          </a:blip>
          <a:srcRect/>
          <a:stretch/>
        </p:blipFill>
        <p:spPr>
          <a:xfrm>
            <a:off x="382271" y="121180"/>
            <a:ext cx="1406950" cy="45455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aveikslėlis ir antraštė" type="picTx">
  <p:cSld name="PICTURE_WITH_CAPTION_TEXT">
    <p:spTree>
      <p:nvGrpSpPr>
        <p:cNvPr id="1" name="Shape 151"/>
        <p:cNvGrpSpPr/>
        <p:nvPr/>
      </p:nvGrpSpPr>
      <p:grpSpPr>
        <a:xfrm>
          <a:off x="0" y="0"/>
          <a:ext cx="0" cy="0"/>
          <a:chOff x="0" y="0"/>
          <a:chExt cx="0" cy="0"/>
        </a:xfrm>
      </p:grpSpPr>
      <p:sp>
        <p:nvSpPr>
          <p:cNvPr id="152" name="Google Shape;152;g39eeeab734e_0_19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F6335"/>
              </a:buClr>
              <a:buSzPts val="3200"/>
              <a:buFont typeface="Calibri"/>
              <a:buNone/>
              <a:defRPr sz="3200">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39eeeab734e_0_193"/>
          <p:cNvSpPr>
            <a:spLocks noGrp="1"/>
          </p:cNvSpPr>
          <p:nvPr>
            <p:ph type="pic" idx="2"/>
          </p:nvPr>
        </p:nvSpPr>
        <p:spPr>
          <a:xfrm>
            <a:off x="5183188" y="987425"/>
            <a:ext cx="6172200" cy="4873500"/>
          </a:xfrm>
          <a:prstGeom prst="rect">
            <a:avLst/>
          </a:prstGeom>
          <a:noFill/>
          <a:ln>
            <a:noFill/>
          </a:ln>
        </p:spPr>
      </p:sp>
      <p:sp>
        <p:nvSpPr>
          <p:cNvPr id="154" name="Google Shape;154;g39eeeab734e_0_19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5" name="Google Shape;155;g39eeeab734e_0_193"/>
          <p:cNvSpPr txBox="1">
            <a:spLocks noGrp="1"/>
          </p:cNvSpPr>
          <p:nvPr>
            <p:ph type="sldNum" idx="12"/>
          </p:nvPr>
        </p:nvSpPr>
        <p:spPr>
          <a:xfrm>
            <a:off x="9183816"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6" name="Google Shape;156;g39eeeab734e_0_193" descr="cid:part3.E495B1AF.A7FB6828@nsa.smm.lt"/>
          <p:cNvPicPr preferRelativeResize="0"/>
          <p:nvPr/>
        </p:nvPicPr>
        <p:blipFill rotWithShape="1">
          <a:blip r:embed="rId2">
            <a:alphaModFix/>
          </a:blip>
          <a:srcRect/>
          <a:stretch/>
        </p:blipFill>
        <p:spPr>
          <a:xfrm>
            <a:off x="382271" y="121180"/>
            <a:ext cx="1406950" cy="45455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kcijos antraštė" type="secHead">
  <p:cSld name="SECTION_HEADER">
    <p:spTree>
      <p:nvGrpSpPr>
        <p:cNvPr id="1" name="Shape 23"/>
        <p:cNvGrpSpPr/>
        <p:nvPr/>
      </p:nvGrpSpPr>
      <p:grpSpPr>
        <a:xfrm>
          <a:off x="0" y="0"/>
          <a:ext cx="0" cy="0"/>
          <a:chOff x="0" y="0"/>
          <a:chExt cx="0" cy="0"/>
        </a:xfrm>
      </p:grpSpPr>
      <p:sp>
        <p:nvSpPr>
          <p:cNvPr id="24" name="Google Shape;24;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E6B2B"/>
              </a:buClr>
              <a:buSzPts val="5400"/>
              <a:buFont typeface="Calibri"/>
              <a:buNone/>
              <a:defRPr sz="5400" b="1">
                <a:solidFill>
                  <a:srgbClr val="2E6B2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6335"/>
              </a:buClr>
              <a:buSzPts val="2400"/>
              <a:buNone/>
              <a:defRPr sz="2400">
                <a:solidFill>
                  <a:srgbClr val="2F6335"/>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2"/>
          <p:cNvSpPr txBox="1">
            <a:spLocks noGrp="1"/>
          </p:cNvSpPr>
          <p:nvPr>
            <p:ph type="dt" idx="10"/>
          </p:nvPr>
        </p:nvSpPr>
        <p:spPr>
          <a:xfrm>
            <a:off x="4714165" y="6492875"/>
            <a:ext cx="27432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2F633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22"/>
          <p:cNvSpPr txBox="1">
            <a:spLocks noGrp="1"/>
          </p:cNvSpPr>
          <p:nvPr>
            <p:ph type="ftr" idx="11"/>
          </p:nvPr>
        </p:nvSpPr>
        <p:spPr>
          <a:xfrm>
            <a:off x="4011304" y="609704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2F633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28" name="Google Shape;28;p22" descr="cid:part3.E495B1AF.A7FB6828@nsa.smm.lt"/>
          <p:cNvPicPr preferRelativeResize="0"/>
          <p:nvPr/>
        </p:nvPicPr>
        <p:blipFill rotWithShape="1">
          <a:blip r:embed="rId2">
            <a:alphaModFix/>
          </a:blip>
          <a:srcRect/>
          <a:stretch/>
        </p:blipFill>
        <p:spPr>
          <a:xfrm>
            <a:off x="551603" y="239713"/>
            <a:ext cx="2476500" cy="8001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solidFill>
          <a:schemeClr val="lt1"/>
        </a:solidFill>
        <a:effectLst/>
      </p:bgPr>
    </p:bg>
    <p:spTree>
      <p:nvGrpSpPr>
        <p:cNvPr id="1" name="Shape 29"/>
        <p:cNvGrpSpPr/>
        <p:nvPr/>
      </p:nvGrpSpPr>
      <p:grpSpPr>
        <a:xfrm>
          <a:off x="0" y="0"/>
          <a:ext cx="0" cy="0"/>
          <a:chOff x="0" y="0"/>
          <a:chExt cx="0" cy="0"/>
        </a:xfrm>
      </p:grpSpPr>
      <p:sp>
        <p:nvSpPr>
          <p:cNvPr id="30" name="Google Shape;30;p102"/>
          <p:cNvSpPr/>
          <p:nvPr/>
        </p:nvSpPr>
        <p:spPr>
          <a:xfrm>
            <a:off x="0" y="2"/>
            <a:ext cx="12192000" cy="1892298"/>
          </a:xfrm>
          <a:prstGeom prst="rect">
            <a:avLst/>
          </a:prstGeom>
          <a:solidFill>
            <a:srgbClr val="285F7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Montserrat SemiBold"/>
              <a:ea typeface="Montserrat SemiBold"/>
              <a:cs typeface="Montserrat SemiBold"/>
              <a:sym typeface="Montserrat SemiBold"/>
            </a:endParaRPr>
          </a:p>
        </p:txBody>
      </p:sp>
      <p:sp>
        <p:nvSpPr>
          <p:cNvPr id="31" name="Google Shape;31;p102"/>
          <p:cNvSpPr txBox="1">
            <a:spLocks noGrp="1"/>
          </p:cNvSpPr>
          <p:nvPr>
            <p:ph type="title"/>
          </p:nvPr>
        </p:nvSpPr>
        <p:spPr>
          <a:xfrm>
            <a:off x="651750" y="687237"/>
            <a:ext cx="11070858" cy="60566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5000"/>
              <a:buFont typeface="Montserrat"/>
              <a:buNone/>
              <a:defRPr sz="5000" b="1" i="0">
                <a:solidFill>
                  <a:schemeClr val="lt1"/>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02"/>
          <p:cNvSpPr txBox="1">
            <a:spLocks noGrp="1"/>
          </p:cNvSpPr>
          <p:nvPr>
            <p:ph type="body" idx="1"/>
          </p:nvPr>
        </p:nvSpPr>
        <p:spPr>
          <a:xfrm>
            <a:off x="651750" y="2255454"/>
            <a:ext cx="11070858" cy="403358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Clr>
                <a:srgbClr val="22404D"/>
              </a:buClr>
              <a:buSzPts val="2400"/>
              <a:buFont typeface="Arial"/>
              <a:buChar char="•"/>
              <a:defRPr sz="2400" b="0" i="0">
                <a:solidFill>
                  <a:srgbClr val="22404D"/>
                </a:solidFill>
                <a:latin typeface="Montserrat Medium"/>
                <a:ea typeface="Montserrat Medium"/>
                <a:cs typeface="Montserrat Medium"/>
                <a:sym typeface="Montserrat Medium"/>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102"/>
          <p:cNvPicPr preferRelativeResize="0"/>
          <p:nvPr/>
        </p:nvPicPr>
        <p:blipFill rotWithShape="1">
          <a:blip r:embed="rId2">
            <a:alphaModFix/>
          </a:blip>
          <a:srcRect/>
          <a:stretch/>
        </p:blipFill>
        <p:spPr>
          <a:xfrm>
            <a:off x="11230433" y="693864"/>
            <a:ext cx="492175" cy="60575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 turiniai" type="twoObj">
  <p:cSld name="TWO_OBJECTS">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F6335"/>
              </a:buClr>
              <a:buSzPts val="4400"/>
              <a:buFont typeface="Calibri"/>
              <a:buNone/>
              <a:defRPr>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F6335"/>
              </a:buClr>
              <a:buSzPts val="2800"/>
              <a:buChar char="•"/>
              <a:defRPr>
                <a:solidFill>
                  <a:srgbClr val="2F6335"/>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2F6335"/>
              </a:buClr>
              <a:buSzPts val="2800"/>
              <a:buChar char="•"/>
              <a:defRPr>
                <a:solidFill>
                  <a:srgbClr val="2F6335"/>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4"/>
          <p:cNvSpPr txBox="1">
            <a:spLocks noGrp="1"/>
          </p:cNvSpPr>
          <p:nvPr>
            <p:ph type="sldNum" idx="12"/>
          </p:nvPr>
        </p:nvSpPr>
        <p:spPr>
          <a:xfrm>
            <a:off x="9197464"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9" name="Google Shape;39;p24" descr="cid:part3.E495B1AF.A7FB6828@nsa.smm.lt"/>
          <p:cNvPicPr preferRelativeResize="0"/>
          <p:nvPr/>
        </p:nvPicPr>
        <p:blipFill rotWithShape="1">
          <a:blip r:embed="rId2">
            <a:alphaModFix/>
          </a:blip>
          <a:srcRect/>
          <a:stretch/>
        </p:blipFill>
        <p:spPr>
          <a:xfrm>
            <a:off x="9865589" y="434036"/>
            <a:ext cx="1406950" cy="4545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yginimas"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F6335"/>
              </a:buClr>
              <a:buSzPts val="4400"/>
              <a:buFont typeface="Calibri"/>
              <a:buNone/>
              <a:defRPr>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F6335"/>
              </a:buClr>
              <a:buSzPts val="2800"/>
              <a:buNone/>
              <a:defRPr sz="2800" b="1">
                <a:solidFill>
                  <a:srgbClr val="2F6335"/>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F6335"/>
              </a:buClr>
              <a:buSzPts val="2800"/>
              <a:buNone/>
              <a:defRPr sz="2800" b="1">
                <a:solidFill>
                  <a:srgbClr val="2F6335"/>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sldNum" idx="12"/>
          </p:nvPr>
        </p:nvSpPr>
        <p:spPr>
          <a:xfrm>
            <a:off x="915652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7" name="Google Shape;47;p25" descr="cid:part3.E495B1AF.A7FB6828@nsa.smm.lt"/>
          <p:cNvPicPr preferRelativeResize="0"/>
          <p:nvPr/>
        </p:nvPicPr>
        <p:blipFill rotWithShape="1">
          <a:blip r:embed="rId2">
            <a:alphaModFix/>
          </a:blip>
          <a:srcRect/>
          <a:stretch/>
        </p:blipFill>
        <p:spPr>
          <a:xfrm>
            <a:off x="382271" y="121180"/>
            <a:ext cx="1406950" cy="4545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urinys ir antraštė" type="objTx">
  <p:cSld name="OBJECT_WITH_CAPTION_TEXT">
    <p:spTree>
      <p:nvGrpSpPr>
        <p:cNvPr id="1" name="Shape 48"/>
        <p:cNvGrpSpPr/>
        <p:nvPr/>
      </p:nvGrpSpPr>
      <p:grpSpPr>
        <a:xfrm>
          <a:off x="0" y="0"/>
          <a:ext cx="0" cy="0"/>
          <a:chOff x="0" y="0"/>
          <a:chExt cx="0" cy="0"/>
        </a:xfrm>
      </p:grpSpPr>
      <p:sp>
        <p:nvSpPr>
          <p:cNvPr id="49" name="Google Shape;4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F6335"/>
              </a:buClr>
              <a:buSzPts val="2800"/>
              <a:buFont typeface="Calibri"/>
              <a:buNone/>
              <a:defRPr sz="2800">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2F6335"/>
              </a:buClr>
              <a:buSzPts val="3200"/>
              <a:buChar char="•"/>
              <a:defRPr sz="3200">
                <a:solidFill>
                  <a:srgbClr val="2F6335"/>
                </a:solidFill>
              </a:defRPr>
            </a:lvl1pPr>
            <a:lvl2pPr marL="914400" lvl="1" indent="-419100" algn="l">
              <a:lnSpc>
                <a:spcPct val="90000"/>
              </a:lnSpc>
              <a:spcBef>
                <a:spcPts val="500"/>
              </a:spcBef>
              <a:spcAft>
                <a:spcPts val="0"/>
              </a:spcAft>
              <a:buClr>
                <a:schemeClr val="dk1"/>
              </a:buClr>
              <a:buSzPts val="3000"/>
              <a:buChar char="•"/>
              <a:defRPr sz="3000"/>
            </a:lvl2pPr>
            <a:lvl3pPr marL="1371600" lvl="2" indent="-406400" algn="l">
              <a:lnSpc>
                <a:spcPct val="90000"/>
              </a:lnSpc>
              <a:spcBef>
                <a:spcPts val="500"/>
              </a:spcBef>
              <a:spcAft>
                <a:spcPts val="0"/>
              </a:spcAft>
              <a:buClr>
                <a:schemeClr val="dk1"/>
              </a:buClr>
              <a:buSzPts val="2800"/>
              <a:buChar char="•"/>
              <a:defRPr sz="2800"/>
            </a:lvl3pPr>
            <a:lvl4pPr marL="1828800" lvl="3" indent="-393700" algn="l">
              <a:lnSpc>
                <a:spcPct val="90000"/>
              </a:lnSpc>
              <a:spcBef>
                <a:spcPts val="500"/>
              </a:spcBef>
              <a:spcAft>
                <a:spcPts val="0"/>
              </a:spcAft>
              <a:buClr>
                <a:schemeClr val="dk1"/>
              </a:buClr>
              <a:buSzPts val="2600"/>
              <a:buChar char="•"/>
              <a:defRPr sz="26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26"/>
          <p:cNvSpPr txBox="1">
            <a:spLocks noGrp="1"/>
          </p:cNvSpPr>
          <p:nvPr>
            <p:ph type="sldNum" idx="12"/>
          </p:nvPr>
        </p:nvSpPr>
        <p:spPr>
          <a:xfrm>
            <a:off x="917016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3" name="Google Shape;53;p26" descr="cid:part3.E495B1AF.A7FB6828@nsa.smm.lt"/>
          <p:cNvPicPr preferRelativeResize="0"/>
          <p:nvPr/>
        </p:nvPicPr>
        <p:blipFill rotWithShape="1">
          <a:blip r:embed="rId2">
            <a:alphaModFix/>
          </a:blip>
          <a:srcRect/>
          <a:stretch/>
        </p:blipFill>
        <p:spPr>
          <a:xfrm>
            <a:off x="382271" y="121180"/>
            <a:ext cx="1406950" cy="4545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aveikslėlis ir antraštė" type="picTx">
  <p:cSld name="PICTURE_WITH_CAPTION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F6335"/>
              </a:buClr>
              <a:buSzPts val="3200"/>
              <a:buFont typeface="Calibri"/>
              <a:buNone/>
              <a:defRPr sz="3200">
                <a:solidFill>
                  <a:srgbClr val="2F633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a:spLocks noGrp="1"/>
          </p:cNvSpPr>
          <p:nvPr>
            <p:ph type="pic" idx="2"/>
          </p:nvPr>
        </p:nvSpPr>
        <p:spPr>
          <a:xfrm>
            <a:off x="5183188" y="987425"/>
            <a:ext cx="6172200" cy="4873625"/>
          </a:xfrm>
          <a:prstGeom prst="rect">
            <a:avLst/>
          </a:prstGeom>
          <a:noFill/>
          <a:ln>
            <a:noFill/>
          </a:ln>
        </p:spPr>
      </p:sp>
      <p:sp>
        <p:nvSpPr>
          <p:cNvPr id="57" name="Google Shape;57;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7"/>
          <p:cNvSpPr txBox="1">
            <a:spLocks noGrp="1"/>
          </p:cNvSpPr>
          <p:nvPr>
            <p:ph type="sldNum" idx="12"/>
          </p:nvPr>
        </p:nvSpPr>
        <p:spPr>
          <a:xfrm>
            <a:off x="918381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9" name="Google Shape;59;p27" descr="cid:part3.E495B1AF.A7FB6828@nsa.smm.lt"/>
          <p:cNvPicPr preferRelativeResize="0"/>
          <p:nvPr/>
        </p:nvPicPr>
        <p:blipFill rotWithShape="1">
          <a:blip r:embed="rId2">
            <a:alphaModFix/>
          </a:blip>
          <a:srcRect/>
          <a:stretch/>
        </p:blipFill>
        <p:spPr>
          <a:xfrm>
            <a:off x="382271" y="121180"/>
            <a:ext cx="1406950" cy="45455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99"/>
          <p:cNvSpPr txBox="1">
            <a:spLocks noGrp="1"/>
          </p:cNvSpPr>
          <p:nvPr>
            <p:ph type="dt" idx="10"/>
          </p:nvPr>
        </p:nvSpPr>
        <p:spPr>
          <a:xfrm>
            <a:off x="458694" y="6416675"/>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7" name="Google Shape;67;p99"/>
          <p:cNvSpPr txBox="1">
            <a:spLocks noGrp="1"/>
          </p:cNvSpPr>
          <p:nvPr>
            <p:ph type="ftr" idx="11"/>
          </p:nvPr>
        </p:nvSpPr>
        <p:spPr>
          <a:xfrm>
            <a:off x="4038600" y="6416675"/>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8" name="Google Shape;68;p99"/>
          <p:cNvSpPr txBox="1">
            <a:spLocks noGrp="1"/>
          </p:cNvSpPr>
          <p:nvPr>
            <p:ph type="sldNum" idx="12"/>
          </p:nvPr>
        </p:nvSpPr>
        <p:spPr>
          <a:xfrm>
            <a:off x="8990106" y="6416675"/>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F6335"/>
              </a:buClr>
              <a:buSzPts val="4400"/>
              <a:buFont typeface="Calibri"/>
              <a:buNone/>
              <a:defRPr sz="4400" b="1" i="0" u="none" strike="noStrike" cap="none">
                <a:solidFill>
                  <a:srgbClr val="2F633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aphicFrame>
        <p:nvGraphicFramePr>
          <p:cNvPr id="13" name="Google Shape;13;p21"/>
          <p:cNvGraphicFramePr/>
          <p:nvPr/>
        </p:nvGraphicFramePr>
        <p:xfrm>
          <a:off x="0" y="-1"/>
          <a:ext cx="279400" cy="6858000"/>
        </p:xfrm>
        <a:graphic>
          <a:graphicData uri="http://schemas.openxmlformats.org/drawingml/2006/table">
            <a:tbl>
              <a:tblPr firstRow="1" bandRow="1">
                <a:noFill/>
                <a:tableStyleId>{5934EDB7-D270-44BA-809A-6DEF7F7F5D32}</a:tableStyleId>
              </a:tblPr>
              <a:tblGrid>
                <a:gridCol w="279400">
                  <a:extLst>
                    <a:ext uri="{9D8B030D-6E8A-4147-A177-3AD203B41FA5}">
                      <a16:colId xmlns:a16="http://schemas.microsoft.com/office/drawing/2014/main" val="20000"/>
                    </a:ext>
                  </a:extLst>
                </a:gridCol>
              </a:tblGrid>
              <a:tr h="68580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316738"/>
                    </a:solidFill>
                  </a:tcPr>
                </a:tc>
                <a:extLst>
                  <a:ext uri="{0D108BD9-81ED-4DB2-BD59-A6C34878D82A}">
                    <a16:rowId xmlns:a16="http://schemas.microsoft.com/office/drawing/2014/main" val="10000"/>
                  </a:ext>
                </a:extLst>
              </a:tr>
            </a:tbl>
          </a:graphicData>
        </a:graphic>
      </p:graphicFrame>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F6335"/>
              </a:buClr>
              <a:buSzPts val="4400"/>
              <a:buFont typeface="Calibri"/>
              <a:buNone/>
              <a:defRPr sz="4400" b="1" i="0" u="none" strike="noStrike" cap="none">
                <a:solidFill>
                  <a:srgbClr val="2F633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9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aphicFrame>
        <p:nvGraphicFramePr>
          <p:cNvPr id="64" name="Google Shape;64;p98"/>
          <p:cNvGraphicFramePr/>
          <p:nvPr/>
        </p:nvGraphicFramePr>
        <p:xfrm>
          <a:off x="0" y="-1"/>
          <a:ext cx="279400" cy="6858000"/>
        </p:xfrm>
        <a:graphic>
          <a:graphicData uri="http://schemas.openxmlformats.org/drawingml/2006/table">
            <a:tbl>
              <a:tblPr>
                <a:noFill/>
                <a:tableStyleId>{7045BC6D-3A4C-4B97-82E4-3154AEEDB9A5}</a:tableStyleId>
              </a:tblPr>
              <a:tblGrid>
                <a:gridCol w="279400">
                  <a:extLst>
                    <a:ext uri="{9D8B030D-6E8A-4147-A177-3AD203B41FA5}">
                      <a16:colId xmlns:a16="http://schemas.microsoft.com/office/drawing/2014/main" val="20000"/>
                    </a:ext>
                  </a:extLst>
                </a:gridCol>
              </a:tblGrid>
              <a:tr h="68580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316738"/>
                    </a:solidFill>
                  </a:tcPr>
                </a:tc>
                <a:extLst>
                  <a:ext uri="{0D108BD9-81ED-4DB2-BD59-A6C34878D82A}">
                    <a16:rowId xmlns:a16="http://schemas.microsoft.com/office/drawing/2014/main" val="10000"/>
                  </a:ext>
                </a:extLst>
              </a:tr>
            </a:tbl>
          </a:graphicData>
        </a:graphic>
      </p:graphicFrame>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g39eeeab734e_0_1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2F6335"/>
              </a:buClr>
              <a:buSzPts val="4400"/>
              <a:buFont typeface="Calibri"/>
              <a:buNone/>
              <a:defRPr sz="4400" b="1" i="0" u="none" strike="noStrike" cap="none">
                <a:solidFill>
                  <a:srgbClr val="2F6335"/>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8" name="Google Shape;108;g39eeeab734e_0_1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g39eeeab734e_0_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2F633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aphicFrame>
        <p:nvGraphicFramePr>
          <p:cNvPr id="110" name="Google Shape;110;g39eeeab734e_0_148"/>
          <p:cNvGraphicFramePr/>
          <p:nvPr/>
        </p:nvGraphicFramePr>
        <p:xfrm>
          <a:off x="0" y="-1"/>
          <a:ext cx="279400" cy="6858000"/>
        </p:xfrm>
        <a:graphic>
          <a:graphicData uri="http://schemas.openxmlformats.org/drawingml/2006/table">
            <a:tbl>
              <a:tblPr firstRow="1" bandRow="1">
                <a:noFill/>
                <a:tableStyleId>{5934EDB7-D270-44BA-809A-6DEF7F7F5D32}</a:tableStyleId>
              </a:tblPr>
              <a:tblGrid>
                <a:gridCol w="279400">
                  <a:extLst>
                    <a:ext uri="{9D8B030D-6E8A-4147-A177-3AD203B41FA5}">
                      <a16:colId xmlns:a16="http://schemas.microsoft.com/office/drawing/2014/main" val="20000"/>
                    </a:ext>
                  </a:extLst>
                </a:gridCol>
              </a:tblGrid>
              <a:tr h="68580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316738"/>
                    </a:solidFill>
                  </a:tcPr>
                </a:tc>
                <a:extLst>
                  <a:ext uri="{0D108BD9-81ED-4DB2-BD59-A6C34878D82A}">
                    <a16:rowId xmlns:a16="http://schemas.microsoft.com/office/drawing/2014/main" val="10000"/>
                  </a:ext>
                </a:extLst>
              </a:tr>
            </a:tbl>
          </a:graphicData>
        </a:graphic>
      </p:graphicFrame>
    </p:spTree>
  </p:cSld>
  <p:clrMap bg1="lt1" tx1="dk1" bg2="dk2" tx2="lt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1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16.xml"/><Relationship Id="rId5" Type="http://schemas.openxmlformats.org/officeDocument/2006/relationships/image" Target="../media/image71.png"/><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16.xml"/><Relationship Id="rId5" Type="http://schemas.openxmlformats.org/officeDocument/2006/relationships/image" Target="../media/image74.png"/><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hyperlink" Target="https://www.emokykla.lt/bendrosios-programos/visos-bendrosios-programos/37" TargetMode="External"/><Relationship Id="rId2" Type="http://schemas.openxmlformats.org/officeDocument/2006/relationships/notesSlide" Target="../notesSlides/notesSlide79.xml"/><Relationship Id="rId1" Type="http://schemas.openxmlformats.org/officeDocument/2006/relationships/slideLayout" Target="../slideLayouts/slideLayout16.xml"/><Relationship Id="rId5" Type="http://schemas.openxmlformats.org/officeDocument/2006/relationships/hyperlink" Target="https://www.nsa.smsm.lt/old/wp-content/uploads/2025/07/2025_EKO_VBE2_PG_vi_PATVIRTINTA_B.pdf" TargetMode="External"/><Relationship Id="rId4" Type="http://schemas.openxmlformats.org/officeDocument/2006/relationships/hyperlink" Target="https://www.nsa.smsm.lt/old/wp-content/uploads/2025/06/2025_EKO_pg_web.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2"/>
          <p:cNvSpPr txBox="1">
            <a:spLocks noGrp="1"/>
          </p:cNvSpPr>
          <p:nvPr>
            <p:ph type="title" idx="4294967295"/>
          </p:nvPr>
        </p:nvSpPr>
        <p:spPr>
          <a:xfrm>
            <a:off x="416560" y="1404938"/>
            <a:ext cx="10515600" cy="24098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E6B2B"/>
              </a:buClr>
              <a:buSzPts val="5400"/>
              <a:buFont typeface="Arial"/>
              <a:buNone/>
            </a:pPr>
            <a:r>
              <a:rPr lang="en-US" dirty="0" err="1">
                <a:latin typeface="Calibri"/>
                <a:ea typeface="Calibri"/>
                <a:cs typeface="Calibri"/>
                <a:sym typeface="Calibri"/>
              </a:rPr>
              <a:t>Ekonomikos</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verslumo</a:t>
            </a:r>
            <a:r>
              <a:rPr lang="en-US" dirty="0">
                <a:latin typeface="Calibri"/>
                <a:ea typeface="Calibri"/>
                <a:cs typeface="Calibri"/>
                <a:sym typeface="Calibri"/>
              </a:rPr>
              <a:t> </a:t>
            </a:r>
            <a:r>
              <a:rPr lang="lt-LT" dirty="0">
                <a:latin typeface="Calibri"/>
                <a:ea typeface="Calibri"/>
                <a:cs typeface="Calibri"/>
                <a:sym typeface="Calibri"/>
              </a:rPr>
              <a:t>valstybinio brandos egzamino II dalies 2025 m. rezultatų ir vertinimo kokybės analizė</a:t>
            </a:r>
            <a:endParaRPr dirty="0">
              <a:latin typeface="Calibri"/>
              <a:ea typeface="Calibri"/>
              <a:cs typeface="Calibri"/>
              <a:sym typeface="Calibri"/>
            </a:endParaRPr>
          </a:p>
        </p:txBody>
      </p:sp>
      <p:sp>
        <p:nvSpPr>
          <p:cNvPr id="162" name="Google Shape;162;p2"/>
          <p:cNvSpPr txBox="1">
            <a:spLocks noGrp="1"/>
          </p:cNvSpPr>
          <p:nvPr>
            <p:ph type="body" idx="4294967295"/>
          </p:nvPr>
        </p:nvSpPr>
        <p:spPr>
          <a:xfrm>
            <a:off x="447040" y="38782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F6335"/>
              </a:buClr>
              <a:buSzPts val="2400"/>
              <a:buNone/>
            </a:pPr>
            <a:r>
              <a:rPr lang="en-US" dirty="0">
                <a:latin typeface="Calibri"/>
                <a:ea typeface="Calibri"/>
                <a:cs typeface="Calibri"/>
                <a:sym typeface="Calibri"/>
              </a:rPr>
              <a:t>II </a:t>
            </a:r>
            <a:r>
              <a:rPr lang="en-US" dirty="0" err="1">
                <a:latin typeface="Calibri"/>
                <a:ea typeface="Calibri"/>
                <a:cs typeface="Calibri"/>
                <a:sym typeface="Calibri"/>
              </a:rPr>
              <a:t>modulis</a:t>
            </a:r>
            <a:endParaRPr dirty="0">
              <a:latin typeface="Calibri"/>
              <a:ea typeface="Calibri"/>
              <a:cs typeface="Calibri"/>
              <a:sym typeface="Calibri"/>
            </a:endParaRPr>
          </a:p>
          <a:p>
            <a:pPr marL="0" lvl="0" indent="0" algn="l" rtl="0">
              <a:lnSpc>
                <a:spcPct val="90000"/>
              </a:lnSpc>
              <a:spcBef>
                <a:spcPts val="0"/>
              </a:spcBef>
              <a:spcAft>
                <a:spcPts val="0"/>
              </a:spcAft>
              <a:buClr>
                <a:srgbClr val="2F6335"/>
              </a:buClr>
              <a:buSzPts val="2400"/>
              <a:buNone/>
            </a:pPr>
            <a:endParaRPr sz="2400" dirty="0">
              <a:latin typeface="Calibri"/>
              <a:ea typeface="Calibri"/>
              <a:cs typeface="Calibri"/>
              <a:sym typeface="Calibri"/>
            </a:endParaRPr>
          </a:p>
          <a:p>
            <a:pPr marL="0" lvl="0" indent="0" algn="l" rtl="0">
              <a:lnSpc>
                <a:spcPct val="90000"/>
              </a:lnSpc>
              <a:spcBef>
                <a:spcPts val="0"/>
              </a:spcBef>
              <a:spcAft>
                <a:spcPts val="0"/>
              </a:spcAft>
              <a:buClr>
                <a:srgbClr val="2F6335"/>
              </a:buClr>
              <a:buSzPts val="2400"/>
              <a:buNone/>
            </a:pPr>
            <a:endParaRPr sz="2400" dirty="0">
              <a:latin typeface="Calibri"/>
              <a:ea typeface="Calibri"/>
              <a:cs typeface="Calibri"/>
              <a:sym typeface="Calibri"/>
            </a:endParaRPr>
          </a:p>
          <a:p>
            <a:pPr marL="0" lvl="0" indent="0" algn="l" rtl="0">
              <a:lnSpc>
                <a:spcPct val="90000"/>
              </a:lnSpc>
              <a:spcBef>
                <a:spcPts val="0"/>
              </a:spcBef>
              <a:spcAft>
                <a:spcPts val="0"/>
              </a:spcAft>
              <a:buClr>
                <a:srgbClr val="2F6335"/>
              </a:buClr>
              <a:buSzPts val="2400"/>
              <a:buNone/>
            </a:pPr>
            <a:r>
              <a:rPr lang="en-US" sz="2400" dirty="0">
                <a:latin typeface="Calibri"/>
                <a:ea typeface="Calibri"/>
                <a:cs typeface="Calibri"/>
                <a:sym typeface="Calibri"/>
              </a:rPr>
              <a:t>2025 </a:t>
            </a:r>
            <a:r>
              <a:rPr lang="en-US" sz="2400" dirty="0"/>
              <a:t>12</a:t>
            </a:r>
            <a:r>
              <a:rPr lang="en-US" sz="2400" dirty="0">
                <a:latin typeface="Calibri"/>
                <a:ea typeface="Calibri"/>
                <a:cs typeface="Calibri"/>
                <a:sym typeface="Calibri"/>
              </a:rPr>
              <a:t> </a:t>
            </a:r>
            <a:r>
              <a:rPr lang="en-US" sz="2400" dirty="0"/>
              <a:t>01</a:t>
            </a:r>
            <a:endParaRPr sz="2400" dirty="0">
              <a:latin typeface="Calibri"/>
              <a:ea typeface="Calibri"/>
              <a:cs typeface="Calibri"/>
              <a:sym typeface="Calibri"/>
            </a:endParaRPr>
          </a:p>
        </p:txBody>
      </p:sp>
      <p:pic>
        <p:nvPicPr>
          <p:cNvPr id="163" name="Google Shape;163;p2"/>
          <p:cNvPicPr preferRelativeResize="0"/>
          <p:nvPr/>
        </p:nvPicPr>
        <p:blipFill rotWithShape="1">
          <a:blip r:embed="rId3">
            <a:alphaModFix/>
          </a:blip>
          <a:srcRect/>
          <a:stretch/>
        </p:blipFill>
        <p:spPr>
          <a:xfrm>
            <a:off x="3291563" y="79735"/>
            <a:ext cx="3732245" cy="1155560"/>
          </a:xfrm>
          <a:prstGeom prst="rect">
            <a:avLst/>
          </a:prstGeom>
          <a:noFill/>
          <a:ln>
            <a:noFill/>
          </a:ln>
        </p:spPr>
      </p:pic>
      <p:pic>
        <p:nvPicPr>
          <p:cNvPr id="164" name="Google Shape;164;p2" descr="A picture containing logo&#10;&#10;Description automatically generated"/>
          <p:cNvPicPr preferRelativeResize="0"/>
          <p:nvPr/>
        </p:nvPicPr>
        <p:blipFill rotWithShape="1">
          <a:blip r:embed="rId4">
            <a:alphaModFix/>
          </a:blip>
          <a:srcRect l="17718" t="35237" r="16666" b="31386"/>
          <a:stretch/>
        </p:blipFill>
        <p:spPr>
          <a:xfrm>
            <a:off x="7631429" y="315912"/>
            <a:ext cx="3188971" cy="911500"/>
          </a:xfrm>
          <a:prstGeom prst="rect">
            <a:avLst/>
          </a:prstGeom>
          <a:noFill/>
          <a:ln>
            <a:noFill/>
          </a:ln>
        </p:spPr>
      </p:pic>
      <p:pic>
        <p:nvPicPr>
          <p:cNvPr id="165" name="Google Shape;165;p2"/>
          <p:cNvPicPr preferRelativeResize="0"/>
          <p:nvPr/>
        </p:nvPicPr>
        <p:blipFill rotWithShape="1">
          <a:blip r:embed="rId5">
            <a:alphaModFix/>
          </a:blip>
          <a:srcRect/>
          <a:stretch/>
        </p:blipFill>
        <p:spPr>
          <a:xfrm>
            <a:off x="508000" y="265769"/>
            <a:ext cx="2033414" cy="89247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7"/>
          <p:cNvSpPr txBox="1">
            <a:spLocks noGrp="1"/>
          </p:cNvSpPr>
          <p:nvPr>
            <p:ph type="title" idx="4294967295"/>
          </p:nvPr>
        </p:nvSpPr>
        <p:spPr>
          <a:xfrm>
            <a:off x="629920" y="434023"/>
            <a:ext cx="10515600" cy="1435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6335"/>
              </a:buClr>
              <a:buSzPts val="4400"/>
              <a:buFont typeface="Arial"/>
              <a:buNone/>
            </a:pPr>
            <a:r>
              <a:rPr lang="en-US" sz="4000" dirty="0" err="1">
                <a:latin typeface="Calibri"/>
                <a:ea typeface="Calibri"/>
                <a:cs typeface="Calibri"/>
                <a:sym typeface="Calibri"/>
              </a:rPr>
              <a:t>Kognityvinių</a:t>
            </a:r>
            <a:r>
              <a:rPr lang="en-US" sz="4000" dirty="0">
                <a:latin typeface="Calibri"/>
                <a:ea typeface="Calibri"/>
                <a:cs typeface="Calibri"/>
                <a:sym typeface="Calibri"/>
              </a:rPr>
              <a:t> </a:t>
            </a:r>
            <a:r>
              <a:rPr lang="en-US" sz="4000" dirty="0" err="1">
                <a:latin typeface="Calibri"/>
                <a:ea typeface="Calibri"/>
                <a:cs typeface="Calibri"/>
                <a:sym typeface="Calibri"/>
              </a:rPr>
              <a:t>gebėjimų</a:t>
            </a:r>
            <a:r>
              <a:rPr lang="en-US" sz="4000" dirty="0">
                <a:latin typeface="Calibri"/>
                <a:ea typeface="Calibri"/>
                <a:cs typeface="Calibri"/>
                <a:sym typeface="Calibri"/>
              </a:rPr>
              <a:t> </a:t>
            </a:r>
            <a:r>
              <a:rPr lang="en-US" sz="4000" dirty="0" err="1">
                <a:latin typeface="Calibri"/>
                <a:ea typeface="Calibri"/>
                <a:cs typeface="Calibri"/>
                <a:sym typeface="Calibri"/>
              </a:rPr>
              <a:t>sritys</a:t>
            </a:r>
            <a:r>
              <a:rPr lang="en-US" sz="4000" dirty="0">
                <a:latin typeface="Calibri"/>
                <a:ea typeface="Calibri"/>
                <a:cs typeface="Calibri"/>
                <a:sym typeface="Calibri"/>
              </a:rPr>
              <a:t> </a:t>
            </a:r>
            <a:r>
              <a:rPr lang="en-US" sz="4000" dirty="0" err="1">
                <a:latin typeface="Calibri"/>
                <a:ea typeface="Calibri"/>
                <a:cs typeface="Calibri"/>
                <a:sym typeface="Calibri"/>
              </a:rPr>
              <a:t>ekonomikos</a:t>
            </a:r>
            <a:r>
              <a:rPr lang="en-US" sz="4000" dirty="0">
                <a:latin typeface="Calibri"/>
                <a:ea typeface="Calibri"/>
                <a:cs typeface="Calibri"/>
                <a:sym typeface="Calibri"/>
              </a:rPr>
              <a:t> </a:t>
            </a:r>
            <a:r>
              <a:rPr lang="en-US" sz="4000" dirty="0" err="1">
                <a:latin typeface="Calibri"/>
                <a:ea typeface="Calibri"/>
                <a:cs typeface="Calibri"/>
                <a:sym typeface="Calibri"/>
              </a:rPr>
              <a:t>ir</a:t>
            </a:r>
            <a:r>
              <a:rPr lang="en-US" sz="4000" dirty="0">
                <a:latin typeface="Calibri"/>
                <a:ea typeface="Calibri"/>
                <a:cs typeface="Calibri"/>
                <a:sym typeface="Calibri"/>
              </a:rPr>
              <a:t> </a:t>
            </a:r>
            <a:r>
              <a:rPr lang="en-US" sz="4000" dirty="0" err="1">
                <a:latin typeface="Calibri"/>
                <a:ea typeface="Calibri"/>
                <a:cs typeface="Calibri"/>
                <a:sym typeface="Calibri"/>
              </a:rPr>
              <a:t>verslumo</a:t>
            </a:r>
            <a:r>
              <a:rPr lang="en-US" sz="4000" dirty="0">
                <a:latin typeface="Calibri"/>
                <a:ea typeface="Calibri"/>
                <a:cs typeface="Calibri"/>
                <a:sym typeface="Calibri"/>
              </a:rPr>
              <a:t> VBE (I)</a:t>
            </a:r>
            <a:endParaRPr sz="4000" dirty="0">
              <a:latin typeface="Calibri"/>
              <a:ea typeface="Calibri"/>
              <a:cs typeface="Calibri"/>
              <a:sym typeface="Calibri"/>
            </a:endParaRPr>
          </a:p>
        </p:txBody>
      </p:sp>
      <p:sp>
        <p:nvSpPr>
          <p:cNvPr id="224" name="Google Shape;224;p17"/>
          <p:cNvSpPr txBox="1">
            <a:spLocks noGrp="1"/>
          </p:cNvSpPr>
          <p:nvPr>
            <p:ph type="body" idx="4294967295"/>
          </p:nvPr>
        </p:nvSpPr>
        <p:spPr>
          <a:xfrm>
            <a:off x="680720" y="2069465"/>
            <a:ext cx="10386900" cy="1816200"/>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dk1"/>
              </a:buClr>
              <a:buSzPts val="2600"/>
              <a:buNone/>
            </a:pPr>
            <a:r>
              <a:rPr lang="en-US" b="1">
                <a:latin typeface="Calibri"/>
                <a:ea typeface="Calibri"/>
                <a:cs typeface="Calibri"/>
                <a:sym typeface="Calibri"/>
              </a:rPr>
              <a:t>30 % ž</a:t>
            </a:r>
            <a:r>
              <a:rPr lang="en-US" b="1" i="0" u="none" strike="noStrike" cap="none">
                <a:solidFill>
                  <a:schemeClr val="dk1"/>
                </a:solidFill>
                <a:latin typeface="Calibri"/>
                <a:ea typeface="Calibri"/>
                <a:cs typeface="Calibri"/>
                <a:sym typeface="Calibri"/>
              </a:rPr>
              <a:t>inios ir supratimas</a:t>
            </a:r>
            <a:r>
              <a:rPr lang="en-US" b="0" i="0" u="none" strike="noStrike" cap="none">
                <a:solidFill>
                  <a:schemeClr val="dk1"/>
                </a:solidFill>
                <a:latin typeface="Calibri"/>
                <a:ea typeface="Calibri"/>
                <a:cs typeface="Calibri"/>
                <a:sym typeface="Calibri"/>
              </a:rPr>
              <a:t> </a:t>
            </a:r>
            <a:r>
              <a:rPr lang="en-US" b="0" i="0" u="none" strike="noStrike" cap="none">
                <a:solidFill>
                  <a:schemeClr val="dk1"/>
                </a:solidFill>
                <a:latin typeface="Arial"/>
                <a:ea typeface="Arial"/>
                <a:cs typeface="Arial"/>
                <a:sym typeface="Arial"/>
              </a:rPr>
              <a:t>– </a:t>
            </a:r>
            <a:r>
              <a:rPr lang="en-US">
                <a:latin typeface="Calibri"/>
                <a:ea typeface="Calibri"/>
                <a:cs typeface="Calibri"/>
                <a:sym typeface="Calibri"/>
              </a:rPr>
              <a:t>kai kandidatas įvardija ir tinkamai vartoja sąvokas, apibūdina faktus, įvykius, dėsningumus, reiškinius ir procesus, nurodo jų priežastis ir pasekmes, tarpusavio ryšį, objektų bruožus, randa informaciją įvairiausiuose informacijos šaltiniuose</a:t>
            </a:r>
            <a:r>
              <a:rPr lang="en-US" b="0" i="0" u="none" strike="noStrike" cap="none">
                <a:solidFill>
                  <a:schemeClr val="dk1"/>
                </a:solidFill>
                <a:latin typeface="Calibri"/>
                <a:ea typeface="Calibri"/>
                <a:cs typeface="Calibri"/>
                <a:sym typeface="Calibri"/>
              </a:rPr>
              <a:t>.</a:t>
            </a:r>
            <a:endParaRPr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63"/>
          <p:cNvSpPr txBox="1">
            <a:spLocks noGrp="1"/>
          </p:cNvSpPr>
          <p:nvPr>
            <p:ph type="title" idx="4294967295"/>
          </p:nvPr>
        </p:nvSpPr>
        <p:spPr>
          <a:xfrm>
            <a:off x="579120" y="250508"/>
            <a:ext cx="10515600" cy="143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6335"/>
              </a:buClr>
              <a:buSzPts val="4400"/>
              <a:buFont typeface="Arial"/>
              <a:buNone/>
            </a:pPr>
            <a:r>
              <a:rPr lang="en-US" sz="4000" dirty="0" err="1">
                <a:latin typeface="Calibri"/>
                <a:ea typeface="Calibri"/>
                <a:cs typeface="Calibri"/>
                <a:sym typeface="Calibri"/>
              </a:rPr>
              <a:t>Kognityvinių</a:t>
            </a:r>
            <a:r>
              <a:rPr lang="en-US" sz="4000" dirty="0">
                <a:latin typeface="Calibri"/>
                <a:ea typeface="Calibri"/>
                <a:cs typeface="Calibri"/>
                <a:sym typeface="Calibri"/>
              </a:rPr>
              <a:t> </a:t>
            </a:r>
            <a:r>
              <a:rPr lang="en-US" sz="4000" dirty="0" err="1">
                <a:latin typeface="Calibri"/>
                <a:ea typeface="Calibri"/>
                <a:cs typeface="Calibri"/>
                <a:sym typeface="Calibri"/>
              </a:rPr>
              <a:t>gebėjimų</a:t>
            </a:r>
            <a:r>
              <a:rPr lang="en-US" sz="4000" dirty="0">
                <a:latin typeface="Calibri"/>
                <a:ea typeface="Calibri"/>
                <a:cs typeface="Calibri"/>
                <a:sym typeface="Calibri"/>
              </a:rPr>
              <a:t> </a:t>
            </a:r>
            <a:r>
              <a:rPr lang="en-US" sz="4000" dirty="0" err="1">
                <a:latin typeface="Calibri"/>
                <a:ea typeface="Calibri"/>
                <a:cs typeface="Calibri"/>
                <a:sym typeface="Calibri"/>
              </a:rPr>
              <a:t>sritys</a:t>
            </a:r>
            <a:r>
              <a:rPr lang="en-US" sz="4000" dirty="0">
                <a:latin typeface="Calibri"/>
                <a:ea typeface="Calibri"/>
                <a:cs typeface="Calibri"/>
                <a:sym typeface="Calibri"/>
              </a:rPr>
              <a:t> </a:t>
            </a:r>
            <a:r>
              <a:rPr lang="en-US" sz="4000" dirty="0" err="1">
                <a:latin typeface="Calibri"/>
                <a:ea typeface="Calibri"/>
                <a:cs typeface="Calibri"/>
                <a:sym typeface="Calibri"/>
              </a:rPr>
              <a:t>ekonomikos</a:t>
            </a:r>
            <a:r>
              <a:rPr lang="en-US" sz="4000" dirty="0">
                <a:latin typeface="Calibri"/>
                <a:ea typeface="Calibri"/>
                <a:cs typeface="Calibri"/>
                <a:sym typeface="Calibri"/>
              </a:rPr>
              <a:t> </a:t>
            </a:r>
            <a:r>
              <a:rPr lang="en-US" sz="4000" dirty="0" err="1">
                <a:latin typeface="Calibri"/>
                <a:ea typeface="Calibri"/>
                <a:cs typeface="Calibri"/>
                <a:sym typeface="Calibri"/>
              </a:rPr>
              <a:t>ir</a:t>
            </a:r>
            <a:r>
              <a:rPr lang="en-US" sz="4000" dirty="0">
                <a:latin typeface="Calibri"/>
                <a:ea typeface="Calibri"/>
                <a:cs typeface="Calibri"/>
                <a:sym typeface="Calibri"/>
              </a:rPr>
              <a:t> </a:t>
            </a:r>
            <a:r>
              <a:rPr lang="en-US" sz="4000" dirty="0" err="1">
                <a:latin typeface="Calibri"/>
                <a:ea typeface="Calibri"/>
                <a:cs typeface="Calibri"/>
                <a:sym typeface="Calibri"/>
              </a:rPr>
              <a:t>verslumo</a:t>
            </a:r>
            <a:r>
              <a:rPr lang="en-US" sz="4000" dirty="0">
                <a:latin typeface="Calibri"/>
                <a:ea typeface="Calibri"/>
                <a:cs typeface="Calibri"/>
                <a:sym typeface="Calibri"/>
              </a:rPr>
              <a:t> VBE (II)</a:t>
            </a:r>
            <a:endParaRPr sz="4000" dirty="0">
              <a:latin typeface="Calibri"/>
              <a:ea typeface="Calibri"/>
              <a:cs typeface="Calibri"/>
              <a:sym typeface="Calibri"/>
            </a:endParaRPr>
          </a:p>
        </p:txBody>
      </p:sp>
      <p:sp>
        <p:nvSpPr>
          <p:cNvPr id="230" name="Google Shape;230;p63"/>
          <p:cNvSpPr txBox="1">
            <a:spLocks noGrp="1"/>
          </p:cNvSpPr>
          <p:nvPr>
            <p:ph type="body" idx="4294967295"/>
          </p:nvPr>
        </p:nvSpPr>
        <p:spPr>
          <a:xfrm>
            <a:off x="609600" y="1846263"/>
            <a:ext cx="10387013" cy="3971925"/>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dk1"/>
              </a:buClr>
              <a:buSzPts val="2600"/>
              <a:buNone/>
            </a:pPr>
            <a:r>
              <a:rPr lang="en-US" b="1">
                <a:latin typeface="Calibri"/>
                <a:ea typeface="Calibri"/>
                <a:cs typeface="Calibri"/>
                <a:sym typeface="Calibri"/>
              </a:rPr>
              <a:t>50 % taikymas </a:t>
            </a:r>
            <a:r>
              <a:rPr lang="en-US">
                <a:latin typeface="Calibri"/>
                <a:ea typeface="Calibri"/>
                <a:cs typeface="Calibri"/>
                <a:sym typeface="Calibri"/>
              </a:rPr>
              <a:t>– kai kandidatas, taikydamas žinias, atsako į klausimus, atlieka užduotis, apibendrina įvairiuose informacijos šaltiniuose esančią informaciją, lygina, iliustruoja, lokalizuoja, chronologiškai išdėsto, nustato objektų geografinę padėtį, nurodo įvykio, reiškinio vietą, laiką, kaitą, kryptį, daro išvadas apie faktus, įvykius, dėsningumus, objektus, reiškinius ir procesus, jų priežastis ir pasekmes įvairiuose žinomuose ir (ar) nesudėtinguose, ir (ar) įprastuose kontekstuose; atlieka skaičiavimus (procentų, vidurkio, santykio) ir palygina gautus rezultatus.</a:t>
            </a: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64"/>
          <p:cNvSpPr txBox="1">
            <a:spLocks noGrp="1"/>
          </p:cNvSpPr>
          <p:nvPr>
            <p:ph type="title" idx="4294967295"/>
          </p:nvPr>
        </p:nvSpPr>
        <p:spPr>
          <a:xfrm>
            <a:off x="619760" y="312103"/>
            <a:ext cx="10515600" cy="143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6335"/>
              </a:buClr>
              <a:buSzPts val="4400"/>
              <a:buFont typeface="Arial"/>
              <a:buNone/>
            </a:pPr>
            <a:r>
              <a:rPr lang="en-US" sz="4000" dirty="0" err="1">
                <a:latin typeface="Calibri"/>
                <a:ea typeface="Calibri"/>
                <a:cs typeface="Calibri"/>
                <a:sym typeface="Calibri"/>
              </a:rPr>
              <a:t>Kognityvinių</a:t>
            </a:r>
            <a:r>
              <a:rPr lang="en-US" sz="4000" dirty="0">
                <a:latin typeface="Calibri"/>
                <a:ea typeface="Calibri"/>
                <a:cs typeface="Calibri"/>
                <a:sym typeface="Calibri"/>
              </a:rPr>
              <a:t> </a:t>
            </a:r>
            <a:r>
              <a:rPr lang="en-US" sz="4000" dirty="0" err="1">
                <a:latin typeface="Calibri"/>
                <a:ea typeface="Calibri"/>
                <a:cs typeface="Calibri"/>
                <a:sym typeface="Calibri"/>
              </a:rPr>
              <a:t>gebėjimų</a:t>
            </a:r>
            <a:r>
              <a:rPr lang="en-US" sz="4000" dirty="0">
                <a:latin typeface="Calibri"/>
                <a:ea typeface="Calibri"/>
                <a:cs typeface="Calibri"/>
                <a:sym typeface="Calibri"/>
              </a:rPr>
              <a:t> </a:t>
            </a:r>
            <a:r>
              <a:rPr lang="en-US" sz="4000" dirty="0" err="1">
                <a:latin typeface="Calibri"/>
                <a:ea typeface="Calibri"/>
                <a:cs typeface="Calibri"/>
                <a:sym typeface="Calibri"/>
              </a:rPr>
              <a:t>sritys</a:t>
            </a:r>
            <a:r>
              <a:rPr lang="en-US" sz="4000" dirty="0">
                <a:latin typeface="Calibri"/>
                <a:ea typeface="Calibri"/>
                <a:cs typeface="Calibri"/>
                <a:sym typeface="Calibri"/>
              </a:rPr>
              <a:t> </a:t>
            </a:r>
            <a:r>
              <a:rPr lang="en-US" sz="4000" dirty="0" err="1">
                <a:latin typeface="Calibri"/>
                <a:ea typeface="Calibri"/>
                <a:cs typeface="Calibri"/>
                <a:sym typeface="Calibri"/>
              </a:rPr>
              <a:t>ekonomikos</a:t>
            </a:r>
            <a:r>
              <a:rPr lang="en-US" sz="4000" dirty="0">
                <a:latin typeface="Calibri"/>
                <a:ea typeface="Calibri"/>
                <a:cs typeface="Calibri"/>
                <a:sym typeface="Calibri"/>
              </a:rPr>
              <a:t> </a:t>
            </a:r>
            <a:r>
              <a:rPr lang="en-US" sz="4000" dirty="0" err="1">
                <a:latin typeface="Calibri"/>
                <a:ea typeface="Calibri"/>
                <a:cs typeface="Calibri"/>
                <a:sym typeface="Calibri"/>
              </a:rPr>
              <a:t>ir</a:t>
            </a:r>
            <a:r>
              <a:rPr lang="en-US" sz="4000" dirty="0">
                <a:latin typeface="Calibri"/>
                <a:ea typeface="Calibri"/>
                <a:cs typeface="Calibri"/>
                <a:sym typeface="Calibri"/>
              </a:rPr>
              <a:t> </a:t>
            </a:r>
            <a:r>
              <a:rPr lang="en-US" sz="4000" dirty="0" err="1">
                <a:latin typeface="Calibri"/>
                <a:ea typeface="Calibri"/>
                <a:cs typeface="Calibri"/>
                <a:sym typeface="Calibri"/>
              </a:rPr>
              <a:t>verslumo</a:t>
            </a:r>
            <a:r>
              <a:rPr lang="en-US" sz="4000" dirty="0">
                <a:latin typeface="Calibri"/>
                <a:ea typeface="Calibri"/>
                <a:cs typeface="Calibri"/>
                <a:sym typeface="Calibri"/>
              </a:rPr>
              <a:t> VBE (III)</a:t>
            </a:r>
            <a:endParaRPr sz="4000" dirty="0">
              <a:latin typeface="Calibri"/>
              <a:ea typeface="Calibri"/>
              <a:cs typeface="Calibri"/>
              <a:sym typeface="Calibri"/>
            </a:endParaRPr>
          </a:p>
        </p:txBody>
      </p:sp>
      <p:sp>
        <p:nvSpPr>
          <p:cNvPr id="236" name="Google Shape;236;p64"/>
          <p:cNvSpPr txBox="1">
            <a:spLocks noGrp="1"/>
          </p:cNvSpPr>
          <p:nvPr>
            <p:ph type="body" idx="4294967295"/>
          </p:nvPr>
        </p:nvSpPr>
        <p:spPr>
          <a:xfrm>
            <a:off x="680720" y="1804988"/>
            <a:ext cx="10387013" cy="3970337"/>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dk1"/>
              </a:buClr>
              <a:buSzPts val="2600"/>
              <a:buNone/>
            </a:pPr>
            <a:r>
              <a:rPr lang="en-US" b="1" dirty="0">
                <a:latin typeface="Calibri"/>
                <a:ea typeface="Calibri"/>
                <a:cs typeface="Calibri"/>
                <a:sym typeface="Calibri"/>
              </a:rPr>
              <a:t>20 % </a:t>
            </a:r>
            <a:r>
              <a:rPr lang="en-US" b="1" dirty="0" err="1">
                <a:latin typeface="Calibri"/>
                <a:ea typeface="Calibri"/>
                <a:cs typeface="Calibri"/>
                <a:sym typeface="Calibri"/>
              </a:rPr>
              <a:t>aukštesnieji</a:t>
            </a:r>
            <a:r>
              <a:rPr lang="en-US" b="1" dirty="0">
                <a:latin typeface="Calibri"/>
                <a:ea typeface="Calibri"/>
                <a:cs typeface="Calibri"/>
                <a:sym typeface="Calibri"/>
              </a:rPr>
              <a:t> </a:t>
            </a:r>
            <a:r>
              <a:rPr lang="en-US" b="1" dirty="0" err="1">
                <a:latin typeface="Calibri"/>
                <a:ea typeface="Calibri"/>
                <a:cs typeface="Calibri"/>
                <a:sym typeface="Calibri"/>
              </a:rPr>
              <a:t>mąstymo</a:t>
            </a:r>
            <a:r>
              <a:rPr lang="en-US" b="1" dirty="0">
                <a:latin typeface="Calibri"/>
                <a:ea typeface="Calibri"/>
                <a:cs typeface="Calibri"/>
                <a:sym typeface="Calibri"/>
              </a:rPr>
              <a:t> </a:t>
            </a:r>
            <a:r>
              <a:rPr lang="en-US" b="1" dirty="0" err="1">
                <a:latin typeface="Calibri"/>
                <a:ea typeface="Calibri"/>
                <a:cs typeface="Calibri"/>
                <a:sym typeface="Calibri"/>
              </a:rPr>
              <a:t>gebėjimai</a:t>
            </a:r>
            <a:r>
              <a:rPr lang="en-US" b="1" dirty="0">
                <a:latin typeface="Calibri"/>
                <a:ea typeface="Calibri"/>
                <a:cs typeface="Calibri"/>
                <a:sym typeface="Calibri"/>
              </a:rPr>
              <a:t> </a:t>
            </a:r>
            <a:r>
              <a:rPr lang="en-US" dirty="0">
                <a:latin typeface="Calibri"/>
                <a:ea typeface="Calibri"/>
                <a:cs typeface="Calibri"/>
                <a:sym typeface="Calibri"/>
              </a:rPr>
              <a:t>– kai </a:t>
            </a:r>
            <a:r>
              <a:rPr lang="en-US" dirty="0" err="1">
                <a:latin typeface="Calibri"/>
                <a:ea typeface="Calibri"/>
                <a:cs typeface="Calibri"/>
                <a:sym typeface="Calibri"/>
              </a:rPr>
              <a:t>kandidatas</a:t>
            </a:r>
            <a:r>
              <a:rPr lang="en-US" dirty="0">
                <a:latin typeface="Calibri"/>
                <a:ea typeface="Calibri"/>
                <a:cs typeface="Calibri"/>
                <a:sym typeface="Calibri"/>
              </a:rPr>
              <a:t> </a:t>
            </a:r>
            <a:r>
              <a:rPr lang="en-US" dirty="0" err="1">
                <a:latin typeface="Calibri"/>
                <a:ea typeface="Calibri"/>
                <a:cs typeface="Calibri"/>
                <a:sym typeface="Calibri"/>
              </a:rPr>
              <a:t>įvertina</a:t>
            </a:r>
            <a:r>
              <a:rPr lang="en-US" dirty="0">
                <a:latin typeface="Calibri"/>
                <a:ea typeface="Calibri"/>
                <a:cs typeface="Calibri"/>
                <a:sym typeface="Calibri"/>
              </a:rPr>
              <a:t> </a:t>
            </a:r>
            <a:r>
              <a:rPr lang="en-US" dirty="0" err="1">
                <a:latin typeface="Calibri"/>
                <a:ea typeface="Calibri"/>
                <a:cs typeface="Calibri"/>
                <a:sym typeface="Calibri"/>
              </a:rPr>
              <a:t>pateiktus</a:t>
            </a:r>
            <a:r>
              <a:rPr lang="en-US" dirty="0">
                <a:latin typeface="Calibri"/>
                <a:ea typeface="Calibri"/>
                <a:cs typeface="Calibri"/>
                <a:sym typeface="Calibri"/>
              </a:rPr>
              <a:t> </a:t>
            </a:r>
            <a:r>
              <a:rPr lang="en-US" dirty="0" err="1">
                <a:latin typeface="Calibri"/>
                <a:ea typeface="Calibri"/>
                <a:cs typeface="Calibri"/>
                <a:sym typeface="Calibri"/>
              </a:rPr>
              <a:t>faktus</a:t>
            </a:r>
            <a:r>
              <a:rPr lang="en-US" dirty="0">
                <a:latin typeface="Calibri"/>
                <a:ea typeface="Calibri"/>
                <a:cs typeface="Calibri"/>
                <a:sym typeface="Calibri"/>
              </a:rPr>
              <a:t>, </a:t>
            </a:r>
            <a:r>
              <a:rPr lang="en-US" dirty="0" err="1">
                <a:latin typeface="Calibri"/>
                <a:ea typeface="Calibri"/>
                <a:cs typeface="Calibri"/>
                <a:sym typeface="Calibri"/>
              </a:rPr>
              <a:t>įvykius</a:t>
            </a:r>
            <a:r>
              <a:rPr lang="en-US" dirty="0">
                <a:latin typeface="Calibri"/>
                <a:ea typeface="Calibri"/>
                <a:cs typeface="Calibri"/>
                <a:sym typeface="Calibri"/>
              </a:rPr>
              <a:t>, </a:t>
            </a:r>
            <a:r>
              <a:rPr lang="en-US" dirty="0" err="1">
                <a:latin typeface="Calibri"/>
                <a:ea typeface="Calibri"/>
                <a:cs typeface="Calibri"/>
                <a:sym typeface="Calibri"/>
              </a:rPr>
              <a:t>reiškinius</a:t>
            </a:r>
            <a:r>
              <a:rPr lang="en-US" dirty="0">
                <a:latin typeface="Calibri"/>
                <a:ea typeface="Calibri"/>
                <a:cs typeface="Calibri"/>
                <a:sym typeface="Calibri"/>
              </a:rPr>
              <a:t>, </a:t>
            </a:r>
            <a:r>
              <a:rPr lang="en-US" dirty="0" err="1">
                <a:latin typeface="Calibri"/>
                <a:ea typeface="Calibri"/>
                <a:cs typeface="Calibri"/>
                <a:sym typeface="Calibri"/>
              </a:rPr>
              <a:t>procesus</a:t>
            </a:r>
            <a:r>
              <a:rPr lang="en-US" dirty="0">
                <a:latin typeface="Calibri"/>
                <a:ea typeface="Calibri"/>
                <a:cs typeface="Calibri"/>
                <a:sym typeface="Calibri"/>
              </a:rPr>
              <a:t>, </a:t>
            </a:r>
            <a:r>
              <a:rPr lang="en-US" dirty="0" err="1">
                <a:latin typeface="Calibri"/>
                <a:ea typeface="Calibri"/>
                <a:cs typeface="Calibri"/>
                <a:sym typeface="Calibri"/>
              </a:rPr>
              <a:t>idėjas</a:t>
            </a:r>
            <a:r>
              <a:rPr lang="en-US" dirty="0">
                <a:latin typeface="Calibri"/>
                <a:ea typeface="Calibri"/>
                <a:cs typeface="Calibri"/>
                <a:sym typeface="Calibri"/>
              </a:rPr>
              <a:t>, </a:t>
            </a:r>
            <a:r>
              <a:rPr lang="en-US" dirty="0" err="1">
                <a:latin typeface="Calibri"/>
                <a:ea typeface="Calibri"/>
                <a:cs typeface="Calibri"/>
                <a:sym typeface="Calibri"/>
              </a:rPr>
              <a:t>nuomones</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nustato</a:t>
            </a:r>
            <a:r>
              <a:rPr lang="en-US" dirty="0">
                <a:latin typeface="Calibri"/>
                <a:ea typeface="Calibri"/>
                <a:cs typeface="Calibri"/>
                <a:sym typeface="Calibri"/>
              </a:rPr>
              <a:t> </a:t>
            </a:r>
            <a:r>
              <a:rPr lang="en-US" dirty="0" err="1">
                <a:latin typeface="Calibri"/>
                <a:ea typeface="Calibri"/>
                <a:cs typeface="Calibri"/>
                <a:sym typeface="Calibri"/>
              </a:rPr>
              <a:t>jų</a:t>
            </a:r>
            <a:r>
              <a:rPr lang="en-US" dirty="0">
                <a:latin typeface="Calibri"/>
                <a:ea typeface="Calibri"/>
                <a:cs typeface="Calibri"/>
                <a:sym typeface="Calibri"/>
              </a:rPr>
              <a:t> </a:t>
            </a:r>
            <a:r>
              <a:rPr lang="en-US" dirty="0" err="1">
                <a:latin typeface="Calibri"/>
                <a:ea typeface="Calibri"/>
                <a:cs typeface="Calibri"/>
                <a:sym typeface="Calibri"/>
              </a:rPr>
              <a:t>priežasties</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pasekmės</a:t>
            </a:r>
            <a:r>
              <a:rPr lang="en-US" dirty="0">
                <a:latin typeface="Calibri"/>
                <a:ea typeface="Calibri"/>
                <a:cs typeface="Calibri"/>
                <a:sym typeface="Calibri"/>
              </a:rPr>
              <a:t> </a:t>
            </a:r>
            <a:r>
              <a:rPr lang="en-US" dirty="0" err="1">
                <a:latin typeface="Calibri"/>
                <a:ea typeface="Calibri"/>
                <a:cs typeface="Calibri"/>
                <a:sym typeface="Calibri"/>
              </a:rPr>
              <a:t>ryšį</a:t>
            </a:r>
            <a:r>
              <a:rPr lang="en-US" dirty="0">
                <a:latin typeface="Calibri"/>
                <a:ea typeface="Calibri"/>
                <a:cs typeface="Calibri"/>
                <a:sym typeface="Calibri"/>
              </a:rPr>
              <a:t>, </a:t>
            </a:r>
            <a:r>
              <a:rPr lang="en-US" dirty="0" err="1">
                <a:latin typeface="Calibri"/>
                <a:ea typeface="Calibri"/>
                <a:cs typeface="Calibri"/>
                <a:sym typeface="Calibri"/>
              </a:rPr>
              <a:t>analizuoja</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interpretuoja</a:t>
            </a:r>
            <a:r>
              <a:rPr lang="en-US" dirty="0">
                <a:latin typeface="Calibri"/>
                <a:ea typeface="Calibri"/>
                <a:cs typeface="Calibri"/>
                <a:sym typeface="Calibri"/>
              </a:rPr>
              <a:t> </a:t>
            </a:r>
            <a:r>
              <a:rPr lang="en-US" dirty="0" err="1">
                <a:latin typeface="Calibri"/>
                <a:ea typeface="Calibri"/>
                <a:cs typeface="Calibri"/>
                <a:sym typeface="Calibri"/>
              </a:rPr>
              <a:t>informaciją</a:t>
            </a:r>
            <a:r>
              <a:rPr lang="en-US" dirty="0">
                <a:latin typeface="Calibri"/>
                <a:ea typeface="Calibri"/>
                <a:cs typeface="Calibri"/>
                <a:sym typeface="Calibri"/>
              </a:rPr>
              <a:t>, </a:t>
            </a:r>
            <a:r>
              <a:rPr lang="en-US" dirty="0" err="1">
                <a:latin typeface="Calibri"/>
                <a:ea typeface="Calibri"/>
                <a:cs typeface="Calibri"/>
                <a:sym typeface="Calibri"/>
              </a:rPr>
              <a:t>nustato</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pagrindžia</a:t>
            </a:r>
            <a:r>
              <a:rPr lang="en-US" dirty="0">
                <a:latin typeface="Calibri"/>
                <a:ea typeface="Calibri"/>
                <a:cs typeface="Calibri"/>
                <a:sym typeface="Calibri"/>
              </a:rPr>
              <a:t> </a:t>
            </a:r>
            <a:r>
              <a:rPr lang="en-US" dirty="0" err="1">
                <a:latin typeface="Calibri"/>
                <a:ea typeface="Calibri"/>
                <a:cs typeface="Calibri"/>
                <a:sym typeface="Calibri"/>
              </a:rPr>
              <a:t>jos</a:t>
            </a:r>
            <a:r>
              <a:rPr lang="en-US" dirty="0">
                <a:latin typeface="Calibri"/>
                <a:ea typeface="Calibri"/>
                <a:cs typeface="Calibri"/>
                <a:sym typeface="Calibri"/>
              </a:rPr>
              <a:t> </a:t>
            </a:r>
            <a:r>
              <a:rPr lang="en-US" dirty="0" err="1">
                <a:latin typeface="Calibri"/>
                <a:ea typeface="Calibri"/>
                <a:cs typeface="Calibri"/>
                <a:sym typeface="Calibri"/>
              </a:rPr>
              <a:t>patikimumą</a:t>
            </a:r>
            <a:r>
              <a:rPr lang="en-US" dirty="0">
                <a:latin typeface="Calibri"/>
                <a:ea typeface="Calibri"/>
                <a:cs typeface="Calibri"/>
                <a:sym typeface="Calibri"/>
              </a:rPr>
              <a:t>, </a:t>
            </a:r>
            <a:r>
              <a:rPr lang="en-US" dirty="0" err="1">
                <a:latin typeface="Calibri"/>
                <a:ea typeface="Calibri"/>
                <a:cs typeface="Calibri"/>
                <a:sym typeface="Calibri"/>
              </a:rPr>
              <a:t>kelia</a:t>
            </a:r>
            <a:r>
              <a:rPr lang="en-US" dirty="0">
                <a:latin typeface="Calibri"/>
                <a:ea typeface="Calibri"/>
                <a:cs typeface="Calibri"/>
                <a:sym typeface="Calibri"/>
              </a:rPr>
              <a:t> </a:t>
            </a:r>
            <a:r>
              <a:rPr lang="en-US" dirty="0" err="1">
                <a:latin typeface="Calibri"/>
                <a:ea typeface="Calibri"/>
                <a:cs typeface="Calibri"/>
                <a:sym typeface="Calibri"/>
              </a:rPr>
              <a:t>klausimus</a:t>
            </a:r>
            <a:r>
              <a:rPr lang="en-US" dirty="0">
                <a:latin typeface="Calibri"/>
                <a:ea typeface="Calibri"/>
                <a:cs typeface="Calibri"/>
                <a:sym typeface="Calibri"/>
              </a:rPr>
              <a:t>, </a:t>
            </a:r>
            <a:r>
              <a:rPr lang="en-US" dirty="0" err="1">
                <a:latin typeface="Calibri"/>
                <a:ea typeface="Calibri"/>
                <a:cs typeface="Calibri"/>
                <a:sym typeface="Calibri"/>
              </a:rPr>
              <a:t>siedamas</a:t>
            </a:r>
            <a:r>
              <a:rPr lang="en-US" dirty="0">
                <a:latin typeface="Calibri"/>
                <a:ea typeface="Calibri"/>
                <a:cs typeface="Calibri"/>
                <a:sym typeface="Calibri"/>
              </a:rPr>
              <a:t> </a:t>
            </a:r>
            <a:r>
              <a:rPr lang="en-US" dirty="0" err="1">
                <a:latin typeface="Calibri"/>
                <a:ea typeface="Calibri"/>
                <a:cs typeface="Calibri"/>
                <a:sym typeface="Calibri"/>
              </a:rPr>
              <a:t>skirtingų</a:t>
            </a:r>
            <a:r>
              <a:rPr lang="en-US" dirty="0">
                <a:latin typeface="Calibri"/>
                <a:ea typeface="Calibri"/>
                <a:cs typeface="Calibri"/>
                <a:sym typeface="Calibri"/>
              </a:rPr>
              <a:t> </a:t>
            </a:r>
            <a:r>
              <a:rPr lang="en-US" dirty="0" err="1">
                <a:latin typeface="Calibri"/>
                <a:ea typeface="Calibri"/>
                <a:cs typeface="Calibri"/>
                <a:sym typeface="Calibri"/>
              </a:rPr>
              <a:t>šaltinių</a:t>
            </a:r>
            <a:r>
              <a:rPr lang="en-US" dirty="0">
                <a:latin typeface="Calibri"/>
                <a:ea typeface="Calibri"/>
                <a:cs typeface="Calibri"/>
                <a:sym typeface="Calibri"/>
              </a:rPr>
              <a:t> </a:t>
            </a:r>
            <a:r>
              <a:rPr lang="en-US" dirty="0" err="1">
                <a:latin typeface="Calibri"/>
                <a:ea typeface="Calibri"/>
                <a:cs typeface="Calibri"/>
                <a:sym typeface="Calibri"/>
              </a:rPr>
              <a:t>duomenis</a:t>
            </a:r>
            <a:r>
              <a:rPr lang="en-US" dirty="0">
                <a:latin typeface="Calibri"/>
                <a:ea typeface="Calibri"/>
                <a:cs typeface="Calibri"/>
                <a:sym typeface="Calibri"/>
              </a:rPr>
              <a:t>, </a:t>
            </a:r>
            <a:r>
              <a:rPr lang="en-US" dirty="0" err="1">
                <a:latin typeface="Calibri"/>
                <a:ea typeface="Calibri"/>
                <a:cs typeface="Calibri"/>
                <a:sym typeface="Calibri"/>
              </a:rPr>
              <a:t>nuosekliai</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sistemingai</a:t>
            </a:r>
            <a:r>
              <a:rPr lang="en-US" dirty="0">
                <a:latin typeface="Calibri"/>
                <a:ea typeface="Calibri"/>
                <a:cs typeface="Calibri"/>
                <a:sym typeface="Calibri"/>
              </a:rPr>
              <a:t> </a:t>
            </a:r>
            <a:r>
              <a:rPr lang="en-US" dirty="0" err="1">
                <a:latin typeface="Calibri"/>
                <a:ea typeface="Calibri"/>
                <a:cs typeface="Calibri"/>
                <a:sym typeface="Calibri"/>
              </a:rPr>
              <a:t>ieško</a:t>
            </a:r>
            <a:r>
              <a:rPr lang="en-US" dirty="0">
                <a:latin typeface="Calibri"/>
                <a:ea typeface="Calibri"/>
                <a:cs typeface="Calibri"/>
                <a:sym typeface="Calibri"/>
              </a:rPr>
              <a:t> </a:t>
            </a:r>
            <a:r>
              <a:rPr lang="en-US" dirty="0" err="1">
                <a:latin typeface="Calibri"/>
                <a:ea typeface="Calibri"/>
                <a:cs typeface="Calibri"/>
                <a:sym typeface="Calibri"/>
              </a:rPr>
              <a:t>atsakymų</a:t>
            </a:r>
            <a:r>
              <a:rPr lang="en-US" dirty="0">
                <a:latin typeface="Calibri"/>
                <a:ea typeface="Calibri"/>
                <a:cs typeface="Calibri"/>
                <a:sym typeface="Calibri"/>
              </a:rPr>
              <a:t>, taiko </a:t>
            </a:r>
            <a:r>
              <a:rPr lang="en-US" dirty="0" err="1">
                <a:latin typeface="Calibri"/>
                <a:ea typeface="Calibri"/>
                <a:cs typeface="Calibri"/>
                <a:sym typeface="Calibri"/>
              </a:rPr>
              <a:t>tiriamąsias</a:t>
            </a:r>
            <a:r>
              <a:rPr lang="en-US" dirty="0">
                <a:latin typeface="Calibri"/>
                <a:ea typeface="Calibri"/>
                <a:cs typeface="Calibri"/>
                <a:sym typeface="Calibri"/>
              </a:rPr>
              <a:t> </a:t>
            </a:r>
            <a:r>
              <a:rPr lang="en-US" dirty="0" err="1">
                <a:latin typeface="Calibri"/>
                <a:ea typeface="Calibri"/>
                <a:cs typeface="Calibri"/>
                <a:sym typeface="Calibri"/>
              </a:rPr>
              <a:t>strategijas</a:t>
            </a:r>
            <a:r>
              <a:rPr lang="en-US" dirty="0">
                <a:latin typeface="Calibri"/>
                <a:ea typeface="Calibri"/>
                <a:cs typeface="Calibri"/>
                <a:sym typeface="Calibri"/>
              </a:rPr>
              <a:t>, </a:t>
            </a:r>
            <a:r>
              <a:rPr lang="en-US" dirty="0" err="1">
                <a:latin typeface="Calibri"/>
                <a:ea typeface="Calibri"/>
                <a:cs typeface="Calibri"/>
                <a:sym typeface="Calibri"/>
              </a:rPr>
              <a:t>išanalizuoja</a:t>
            </a:r>
            <a:r>
              <a:rPr lang="en-US" dirty="0">
                <a:latin typeface="Calibri"/>
                <a:ea typeface="Calibri"/>
                <a:cs typeface="Calibri"/>
                <a:sym typeface="Calibri"/>
              </a:rPr>
              <a:t> </a:t>
            </a:r>
            <a:r>
              <a:rPr lang="en-US" dirty="0" err="1">
                <a:latin typeface="Calibri"/>
                <a:ea typeface="Calibri"/>
                <a:cs typeface="Calibri"/>
                <a:sym typeface="Calibri"/>
              </a:rPr>
              <a:t>problemą</a:t>
            </a:r>
            <a:r>
              <a:rPr lang="en-US" dirty="0">
                <a:latin typeface="Calibri"/>
                <a:ea typeface="Calibri"/>
                <a:cs typeface="Calibri"/>
                <a:sym typeface="Calibri"/>
              </a:rPr>
              <a:t> (-as)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numato</a:t>
            </a:r>
            <a:r>
              <a:rPr lang="en-US" dirty="0">
                <a:latin typeface="Calibri"/>
                <a:ea typeface="Calibri"/>
                <a:cs typeface="Calibri"/>
                <a:sym typeface="Calibri"/>
              </a:rPr>
              <a:t> </a:t>
            </a:r>
            <a:r>
              <a:rPr lang="en-US" dirty="0" err="1">
                <a:latin typeface="Calibri"/>
                <a:ea typeface="Calibri"/>
                <a:cs typeface="Calibri"/>
                <a:sym typeface="Calibri"/>
              </a:rPr>
              <a:t>galimus</a:t>
            </a:r>
            <a:r>
              <a:rPr lang="en-US" dirty="0">
                <a:latin typeface="Calibri"/>
                <a:ea typeface="Calibri"/>
                <a:cs typeface="Calibri"/>
                <a:sym typeface="Calibri"/>
              </a:rPr>
              <a:t> </a:t>
            </a:r>
            <a:r>
              <a:rPr lang="en-US" dirty="0" err="1">
                <a:latin typeface="Calibri"/>
                <a:ea typeface="Calibri"/>
                <a:cs typeface="Calibri"/>
                <a:sym typeface="Calibri"/>
              </a:rPr>
              <a:t>sprendimo</a:t>
            </a:r>
            <a:r>
              <a:rPr lang="en-US" dirty="0">
                <a:latin typeface="Calibri"/>
                <a:ea typeface="Calibri"/>
                <a:cs typeface="Calibri"/>
                <a:sym typeface="Calibri"/>
              </a:rPr>
              <a:t> </a:t>
            </a:r>
            <a:r>
              <a:rPr lang="en-US" dirty="0" err="1">
                <a:latin typeface="Calibri"/>
                <a:ea typeface="Calibri"/>
                <a:cs typeface="Calibri"/>
                <a:sym typeface="Calibri"/>
              </a:rPr>
              <a:t>būdus</a:t>
            </a:r>
            <a:r>
              <a:rPr lang="en-US" dirty="0">
                <a:latin typeface="Calibri"/>
                <a:ea typeface="Calibri"/>
                <a:cs typeface="Calibri"/>
                <a:sym typeface="Calibri"/>
              </a:rPr>
              <a:t>, </a:t>
            </a:r>
            <a:r>
              <a:rPr lang="en-US" dirty="0" err="1">
                <a:latin typeface="Calibri"/>
                <a:ea typeface="Calibri"/>
                <a:cs typeface="Calibri"/>
                <a:sym typeface="Calibri"/>
              </a:rPr>
              <a:t>nurodo</a:t>
            </a:r>
            <a:r>
              <a:rPr lang="en-US" dirty="0">
                <a:latin typeface="Calibri"/>
                <a:ea typeface="Calibri"/>
                <a:cs typeface="Calibri"/>
                <a:sym typeface="Calibri"/>
              </a:rPr>
              <a:t> </a:t>
            </a:r>
            <a:r>
              <a:rPr lang="en-US" dirty="0" err="1">
                <a:latin typeface="Calibri"/>
                <a:ea typeface="Calibri"/>
                <a:cs typeface="Calibri"/>
                <a:sym typeface="Calibri"/>
              </a:rPr>
              <a:t>jų</a:t>
            </a:r>
            <a:r>
              <a:rPr lang="en-US" dirty="0">
                <a:latin typeface="Calibri"/>
                <a:ea typeface="Calibri"/>
                <a:cs typeface="Calibri"/>
                <a:sym typeface="Calibri"/>
              </a:rPr>
              <a:t> </a:t>
            </a:r>
            <a:r>
              <a:rPr lang="en-US" dirty="0" err="1">
                <a:latin typeface="Calibri"/>
                <a:ea typeface="Calibri"/>
                <a:cs typeface="Calibri"/>
                <a:sym typeface="Calibri"/>
              </a:rPr>
              <a:t>stipriąsias</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silpnąsias</a:t>
            </a:r>
            <a:r>
              <a:rPr lang="en-US" dirty="0">
                <a:latin typeface="Calibri"/>
                <a:ea typeface="Calibri"/>
                <a:cs typeface="Calibri"/>
                <a:sym typeface="Calibri"/>
              </a:rPr>
              <a:t> </a:t>
            </a:r>
            <a:r>
              <a:rPr lang="en-US" dirty="0" err="1">
                <a:latin typeface="Calibri"/>
                <a:ea typeface="Calibri"/>
                <a:cs typeface="Calibri"/>
                <a:sym typeface="Calibri"/>
              </a:rPr>
              <a:t>puses</a:t>
            </a:r>
            <a:r>
              <a:rPr lang="en-US" dirty="0">
                <a:latin typeface="Calibri"/>
                <a:ea typeface="Calibri"/>
                <a:cs typeface="Calibri"/>
                <a:sym typeface="Calibri"/>
              </a:rPr>
              <a:t>, </a:t>
            </a:r>
            <a:r>
              <a:rPr lang="en-US" dirty="0" err="1">
                <a:latin typeface="Calibri"/>
                <a:ea typeface="Calibri"/>
                <a:cs typeface="Calibri"/>
                <a:sym typeface="Calibri"/>
              </a:rPr>
              <a:t>daro</a:t>
            </a:r>
            <a:r>
              <a:rPr lang="en-US" dirty="0">
                <a:latin typeface="Calibri"/>
                <a:ea typeface="Calibri"/>
                <a:cs typeface="Calibri"/>
                <a:sym typeface="Calibri"/>
              </a:rPr>
              <a:t> </a:t>
            </a:r>
            <a:r>
              <a:rPr lang="en-US" dirty="0" err="1">
                <a:latin typeface="Calibri"/>
                <a:ea typeface="Calibri"/>
                <a:cs typeface="Calibri"/>
                <a:sym typeface="Calibri"/>
              </a:rPr>
              <a:t>pagrįstas</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išsamias</a:t>
            </a:r>
            <a:r>
              <a:rPr lang="en-US" dirty="0">
                <a:latin typeface="Calibri"/>
                <a:ea typeface="Calibri"/>
                <a:cs typeface="Calibri"/>
                <a:sym typeface="Calibri"/>
              </a:rPr>
              <a:t> </a:t>
            </a:r>
            <a:r>
              <a:rPr lang="en-US" dirty="0" err="1">
                <a:latin typeface="Calibri"/>
                <a:ea typeface="Calibri"/>
                <a:cs typeface="Calibri"/>
                <a:sym typeface="Calibri"/>
              </a:rPr>
              <a:t>išvadas</a:t>
            </a:r>
            <a:r>
              <a:rPr lang="en-US" dirty="0">
                <a:latin typeface="Calibri"/>
                <a:ea typeface="Calibri"/>
                <a:cs typeface="Calibri"/>
                <a:sym typeface="Calibri"/>
              </a:rPr>
              <a:t>, </a:t>
            </a:r>
            <a:r>
              <a:rPr lang="en-US" dirty="0" err="1">
                <a:latin typeface="Calibri"/>
                <a:ea typeface="Calibri"/>
                <a:cs typeface="Calibri"/>
                <a:sym typeface="Calibri"/>
              </a:rPr>
              <a:t>kuria</a:t>
            </a:r>
            <a:r>
              <a:rPr lang="en-US" dirty="0">
                <a:latin typeface="Calibri"/>
                <a:ea typeface="Calibri"/>
                <a:cs typeface="Calibri"/>
                <a:sym typeface="Calibri"/>
              </a:rPr>
              <a:t> </a:t>
            </a:r>
            <a:r>
              <a:rPr lang="en-US" dirty="0" err="1">
                <a:latin typeface="Calibri"/>
                <a:ea typeface="Calibri"/>
                <a:cs typeface="Calibri"/>
                <a:sym typeface="Calibri"/>
              </a:rPr>
              <a:t>tekstus</a:t>
            </a:r>
            <a:r>
              <a:rPr lang="en-US" dirty="0">
                <a:latin typeface="Calibri"/>
                <a:ea typeface="Calibri"/>
                <a:cs typeface="Calibri"/>
                <a:sym typeface="Calibri"/>
              </a:rPr>
              <a:t>, </a:t>
            </a:r>
            <a:r>
              <a:rPr lang="en-US" dirty="0" err="1">
                <a:latin typeface="Calibri"/>
                <a:ea typeface="Calibri"/>
                <a:cs typeface="Calibri"/>
                <a:sym typeface="Calibri"/>
              </a:rPr>
              <a:t>naudodamasis</a:t>
            </a:r>
            <a:r>
              <a:rPr lang="en-US" dirty="0">
                <a:latin typeface="Calibri"/>
                <a:ea typeface="Calibri"/>
                <a:cs typeface="Calibri"/>
                <a:sym typeface="Calibri"/>
              </a:rPr>
              <a:t> </a:t>
            </a:r>
            <a:r>
              <a:rPr lang="en-US" dirty="0" err="1">
                <a:latin typeface="Calibri"/>
                <a:ea typeface="Calibri"/>
                <a:cs typeface="Calibri"/>
                <a:sym typeface="Calibri"/>
              </a:rPr>
              <a:t>šaltiniais</a:t>
            </a:r>
            <a:r>
              <a:rPr lang="en-US" dirty="0">
                <a:latin typeface="Calibri"/>
                <a:ea typeface="Calibri"/>
                <a:cs typeface="Calibri"/>
                <a:sym typeface="Calibri"/>
              </a:rPr>
              <a:t> </a:t>
            </a:r>
            <a:r>
              <a:rPr lang="en-US" dirty="0" err="1">
                <a:latin typeface="Calibri"/>
                <a:ea typeface="Calibri"/>
                <a:cs typeface="Calibri"/>
                <a:sym typeface="Calibri"/>
              </a:rPr>
              <a:t>kaip</a:t>
            </a:r>
            <a:r>
              <a:rPr lang="en-US" dirty="0">
                <a:latin typeface="Calibri"/>
                <a:ea typeface="Calibri"/>
                <a:cs typeface="Calibri"/>
                <a:sym typeface="Calibri"/>
              </a:rPr>
              <a:t> </a:t>
            </a:r>
            <a:r>
              <a:rPr lang="en-US" dirty="0" err="1">
                <a:latin typeface="Calibri"/>
                <a:ea typeface="Calibri"/>
                <a:cs typeface="Calibri"/>
                <a:sym typeface="Calibri"/>
              </a:rPr>
              <a:t>įrodymu</a:t>
            </a:r>
            <a:r>
              <a:rPr lang="en-US" dirty="0">
                <a:latin typeface="Calibri"/>
                <a:ea typeface="Calibri"/>
                <a:cs typeface="Calibri"/>
                <a:sym typeface="Calibri"/>
              </a:rPr>
              <a:t>.</a:t>
            </a:r>
            <a:endParaRPr dirty="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Google Shape;282;p69"/>
          <p:cNvSpPr txBox="1">
            <a:spLocks noGrp="1"/>
          </p:cNvSpPr>
          <p:nvPr>
            <p:ph type="title" idx="4294967295"/>
          </p:nvPr>
        </p:nvSpPr>
        <p:spPr>
          <a:xfrm>
            <a:off x="680720" y="1587500"/>
            <a:ext cx="10515600" cy="7175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E6B2B"/>
              </a:buClr>
              <a:buSzPts val="4860"/>
              <a:buFont typeface="Calibri"/>
              <a:buNone/>
            </a:pPr>
            <a:r>
              <a:rPr lang="lt-LT" dirty="0">
                <a:solidFill>
                  <a:srgbClr val="2F6335"/>
                </a:solidFill>
                <a:latin typeface="Calibri"/>
                <a:ea typeface="Calibri"/>
                <a:cs typeface="Calibri"/>
                <a:sym typeface="Calibri"/>
              </a:rPr>
              <a:t>Ekonomikos ir verslumo VBE </a:t>
            </a:r>
            <a:r>
              <a:rPr lang="lt-LT" dirty="0" err="1">
                <a:solidFill>
                  <a:srgbClr val="2F6335"/>
                </a:solidFill>
                <a:latin typeface="Calibri"/>
                <a:ea typeface="Calibri"/>
                <a:cs typeface="Calibri"/>
                <a:sym typeface="Calibri"/>
              </a:rPr>
              <a:t>ve</a:t>
            </a:r>
            <a:r>
              <a:rPr lang="en-US" dirty="0" err="1">
                <a:solidFill>
                  <a:srgbClr val="2F6335"/>
                </a:solidFill>
                <a:latin typeface="Calibri"/>
                <a:ea typeface="Calibri"/>
                <a:cs typeface="Calibri"/>
                <a:sym typeface="Calibri"/>
              </a:rPr>
              <a:t>rtinimo</a:t>
            </a:r>
            <a:r>
              <a:rPr lang="en-US" dirty="0">
                <a:solidFill>
                  <a:srgbClr val="2F6335"/>
                </a:solidFill>
                <a:latin typeface="Calibri"/>
                <a:ea typeface="Calibri"/>
                <a:cs typeface="Calibri"/>
                <a:sym typeface="Calibri"/>
              </a:rPr>
              <a:t> </a:t>
            </a:r>
            <a:r>
              <a:rPr lang="lt-LT" dirty="0">
                <a:solidFill>
                  <a:srgbClr val="2F6335"/>
                </a:solidFill>
                <a:latin typeface="Calibri"/>
                <a:ea typeface="Calibri"/>
                <a:cs typeface="Calibri"/>
                <a:sym typeface="Calibri"/>
              </a:rPr>
              <a:t>principai</a:t>
            </a:r>
            <a:endParaRPr dirty="0">
              <a:solidFill>
                <a:srgbClr val="2F6335"/>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65"/>
          <p:cNvSpPr txBox="1">
            <a:spLocks noGrp="1"/>
          </p:cNvSpPr>
          <p:nvPr>
            <p:ph type="title" idx="4294967295"/>
          </p:nvPr>
        </p:nvSpPr>
        <p:spPr>
          <a:xfrm>
            <a:off x="548640" y="35496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6335"/>
              </a:buClr>
              <a:buSzPts val="4400"/>
              <a:buFont typeface="Arial"/>
              <a:buNone/>
            </a:pPr>
            <a:r>
              <a:rPr lang="en-US" sz="4000"/>
              <a:t>Pagrindiniai VBE vertinimo principai (I)</a:t>
            </a:r>
            <a:endParaRPr sz="4000"/>
          </a:p>
        </p:txBody>
      </p:sp>
      <p:sp>
        <p:nvSpPr>
          <p:cNvPr id="247" name="Google Shape;247;p65"/>
          <p:cNvSpPr txBox="1">
            <a:spLocks noGrp="1"/>
          </p:cNvSpPr>
          <p:nvPr>
            <p:ph type="body" idx="4294967295"/>
          </p:nvPr>
        </p:nvSpPr>
        <p:spPr>
          <a:xfrm>
            <a:off x="599440" y="1722259"/>
            <a:ext cx="10266363" cy="3816389"/>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dk1"/>
              </a:buClr>
              <a:buSzPts val="2600"/>
              <a:buNone/>
            </a:pPr>
            <a:r>
              <a:rPr lang="en-US" sz="3000" i="0" u="none" strike="noStrike" cap="none" dirty="0" err="1">
                <a:solidFill>
                  <a:schemeClr val="dk1"/>
                </a:solidFill>
                <a:latin typeface="Calibri"/>
                <a:ea typeface="Calibri"/>
                <a:cs typeface="Calibri"/>
                <a:sym typeface="Calibri"/>
              </a:rPr>
              <a:t>Valstybinio</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brandos</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egzamino</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vertinimo</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principai</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yra</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griežtai</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reglamentuoti</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kad</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būtų</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užtikrintas</a:t>
            </a:r>
            <a:r>
              <a:rPr lang="en-US" sz="3000"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objektyvumas</a:t>
            </a:r>
            <a:r>
              <a:rPr lang="en-US" sz="3000" b="1"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patikimumas</a:t>
            </a:r>
            <a:r>
              <a:rPr lang="en-US" sz="3000" b="1"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ir</a:t>
            </a:r>
            <a:r>
              <a:rPr lang="en-US" sz="3000" b="1" i="0" u="none" strike="noStrike" cap="none" dirty="0">
                <a:solidFill>
                  <a:schemeClr val="dk1"/>
                </a:solidFill>
                <a:latin typeface="Calibri"/>
                <a:ea typeface="Calibri"/>
                <a:cs typeface="Calibri"/>
                <a:sym typeface="Calibri"/>
              </a:rPr>
              <a:t> </a:t>
            </a:r>
            <a:r>
              <a:rPr lang="en-US" sz="3000" b="1" i="0" u="none" strike="noStrike" cap="none" dirty="0" err="1">
                <a:solidFill>
                  <a:schemeClr val="dk1"/>
                </a:solidFill>
                <a:latin typeface="Calibri"/>
                <a:ea typeface="Calibri"/>
                <a:cs typeface="Calibri"/>
                <a:sym typeface="Calibri"/>
              </a:rPr>
              <a:t>skaidrumas</a:t>
            </a:r>
            <a:r>
              <a:rPr lang="lt-LT" sz="3000" dirty="0"/>
              <a:t>,</a:t>
            </a:r>
            <a:r>
              <a:rPr lang="en-US" sz="3000" i="0" u="none" strike="noStrike" cap="none" dirty="0">
                <a:solidFill>
                  <a:schemeClr val="dk1"/>
                </a:solidFill>
                <a:latin typeface="Calibri"/>
                <a:ea typeface="Calibri"/>
                <a:cs typeface="Calibri"/>
                <a:sym typeface="Calibri"/>
              </a:rPr>
              <a:t> </a:t>
            </a:r>
            <a:r>
              <a:rPr lang="lt-LT" sz="3000" i="0" u="none" strike="noStrike" cap="none" dirty="0">
                <a:solidFill>
                  <a:schemeClr val="dk1"/>
                </a:solidFill>
                <a:latin typeface="Calibri"/>
                <a:ea typeface="Calibri"/>
                <a:cs typeface="Calibri"/>
                <a:sym typeface="Calibri"/>
              </a:rPr>
              <a:t>t. y. </a:t>
            </a:r>
            <a:r>
              <a:rPr lang="en-US" sz="3000" i="0" u="none" strike="noStrike" cap="none" dirty="0" err="1">
                <a:solidFill>
                  <a:schemeClr val="dk1"/>
                </a:solidFill>
                <a:latin typeface="Calibri"/>
                <a:ea typeface="Calibri"/>
                <a:cs typeface="Calibri"/>
                <a:sym typeface="Calibri"/>
              </a:rPr>
              <a:t>vienod</a:t>
            </a:r>
            <a:r>
              <a:rPr lang="lt-LT" sz="3000" i="0" u="none" strike="noStrike" cap="none" dirty="0" err="1">
                <a:solidFill>
                  <a:schemeClr val="dk1"/>
                </a:solidFill>
                <a:latin typeface="Calibri"/>
                <a:ea typeface="Calibri"/>
                <a:cs typeface="Calibri"/>
                <a:sym typeface="Calibri"/>
              </a:rPr>
              <a:t>as</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vertinim</a:t>
            </a:r>
            <a:r>
              <a:rPr lang="lt-LT" sz="3000" i="0" u="none" strike="noStrike" cap="none" dirty="0" err="1">
                <a:solidFill>
                  <a:schemeClr val="dk1"/>
                </a:solidFill>
                <a:latin typeface="Calibri"/>
                <a:ea typeface="Calibri"/>
                <a:cs typeface="Calibri"/>
                <a:sym typeface="Calibri"/>
              </a:rPr>
              <a:t>as</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visiems</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kandidatams</a:t>
            </a:r>
            <a:r>
              <a:rPr lang="en-US" sz="3000" i="0" u="none" strike="noStrike" cap="none" dirty="0">
                <a:solidFill>
                  <a:schemeClr val="dk1"/>
                </a:solidFill>
                <a:latin typeface="Calibri"/>
                <a:ea typeface="Calibri"/>
                <a:cs typeface="Calibri"/>
                <a:sym typeface="Calibri"/>
              </a:rPr>
              <a:t>, </a:t>
            </a:r>
            <a:r>
              <a:rPr lang="lt-LT" sz="3000" i="0" u="none" strike="noStrike" cap="none" dirty="0">
                <a:solidFill>
                  <a:schemeClr val="dk1"/>
                </a:solidFill>
                <a:latin typeface="Calibri"/>
                <a:ea typeface="Calibri"/>
                <a:cs typeface="Calibri"/>
                <a:sym typeface="Calibri"/>
              </a:rPr>
              <a:t>išvengiant</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subjektyvumo</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ir</a:t>
            </a:r>
            <a:r>
              <a:rPr lang="en-US" sz="3000" i="0" u="none" strike="noStrike" cap="none" dirty="0">
                <a:solidFill>
                  <a:schemeClr val="dk1"/>
                </a:solidFill>
                <a:latin typeface="Calibri"/>
                <a:ea typeface="Calibri"/>
                <a:cs typeface="Calibri"/>
                <a:sym typeface="Calibri"/>
              </a:rPr>
              <a:t> </a:t>
            </a:r>
            <a:r>
              <a:rPr lang="en-US" sz="3000" i="0" u="none" strike="noStrike" cap="none" dirty="0" err="1">
                <a:solidFill>
                  <a:schemeClr val="dk1"/>
                </a:solidFill>
                <a:latin typeface="Calibri"/>
                <a:ea typeface="Calibri"/>
                <a:cs typeface="Calibri"/>
                <a:sym typeface="Calibri"/>
              </a:rPr>
              <a:t>diskriminacijos</a:t>
            </a:r>
            <a:r>
              <a:rPr lang="en-US" sz="3000" i="0" u="none" strike="noStrike" cap="none" dirty="0">
                <a:solidFill>
                  <a:schemeClr val="dk1"/>
                </a:solidFill>
                <a:latin typeface="Calibri"/>
                <a:ea typeface="Calibri"/>
                <a:cs typeface="Calibri"/>
                <a:sym typeface="Calibri"/>
              </a:rPr>
              <a:t>.</a:t>
            </a:r>
            <a:endParaRPr lang="lt-LT" sz="300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2600"/>
              <a:buNone/>
            </a:pPr>
            <a:endParaRPr lang="lt-LT" sz="3000" dirty="0"/>
          </a:p>
          <a:p>
            <a:pPr marL="0" indent="0" algn="just">
              <a:lnSpc>
                <a:spcPct val="100000"/>
              </a:lnSpc>
              <a:spcBef>
                <a:spcPts val="0"/>
              </a:spcBef>
              <a:buSzPts val="2600"/>
              <a:buNone/>
            </a:pPr>
            <a:r>
              <a:rPr lang="lt-LT" sz="3000" dirty="0"/>
              <a:t>Naudojamos </a:t>
            </a:r>
            <a:r>
              <a:rPr lang="lt-LT" sz="3000" b="1" dirty="0"/>
              <a:t>aiškios vertinimo instrukcijos</a:t>
            </a:r>
            <a:r>
              <a:rPr lang="lt-LT" sz="3000" dirty="0"/>
              <a:t>.</a:t>
            </a:r>
          </a:p>
          <a:p>
            <a:pPr marL="0" marR="0" lvl="0" indent="0" algn="just" rtl="0">
              <a:lnSpc>
                <a:spcPct val="100000"/>
              </a:lnSpc>
              <a:spcBef>
                <a:spcPts val="0"/>
              </a:spcBef>
              <a:spcAft>
                <a:spcPts val="0"/>
              </a:spcAft>
              <a:buClr>
                <a:schemeClr val="dk1"/>
              </a:buClr>
              <a:buSzPts val="2600"/>
              <a:buNone/>
            </a:pPr>
            <a:endParaRPr sz="3000" dirty="0"/>
          </a:p>
          <a:p>
            <a:pPr marL="0" marR="0" lvl="0" indent="0" algn="just" rtl="0">
              <a:lnSpc>
                <a:spcPct val="100000"/>
              </a:lnSpc>
              <a:spcBef>
                <a:spcPts val="0"/>
              </a:spcBef>
              <a:spcAft>
                <a:spcPts val="0"/>
              </a:spcAft>
              <a:buClr>
                <a:schemeClr val="dk1"/>
              </a:buClr>
              <a:buSzPts val="2600"/>
              <a:buNone/>
            </a:pPr>
            <a:endParaRPr sz="10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2200" b="0" i="0" u="none" strike="noStrike" cap="none" dirty="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67"/>
          <p:cNvSpPr txBox="1">
            <a:spLocks noGrp="1"/>
          </p:cNvSpPr>
          <p:nvPr>
            <p:ph type="title" idx="4294967295"/>
          </p:nvPr>
        </p:nvSpPr>
        <p:spPr>
          <a:xfrm>
            <a:off x="629920" y="18224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6335"/>
              </a:buClr>
              <a:buSzPts val="4400"/>
              <a:buFont typeface="Arial"/>
              <a:buNone/>
            </a:pPr>
            <a:r>
              <a:rPr lang="en-US" sz="4000" dirty="0" err="1"/>
              <a:t>Pagrindiniai</a:t>
            </a:r>
            <a:r>
              <a:rPr lang="en-US" sz="4000" dirty="0"/>
              <a:t> VBE </a:t>
            </a:r>
            <a:r>
              <a:rPr lang="en-US" sz="4000" dirty="0" err="1"/>
              <a:t>vertinimo</a:t>
            </a:r>
            <a:r>
              <a:rPr lang="en-US" sz="4000" dirty="0"/>
              <a:t> </a:t>
            </a:r>
            <a:r>
              <a:rPr lang="en-US" sz="4000" dirty="0" err="1"/>
              <a:t>principai</a:t>
            </a:r>
            <a:r>
              <a:rPr lang="en-US" sz="4000" dirty="0"/>
              <a:t> (II)</a:t>
            </a:r>
            <a:endParaRPr sz="4000" dirty="0"/>
          </a:p>
        </p:txBody>
      </p:sp>
      <p:sp>
        <p:nvSpPr>
          <p:cNvPr id="259" name="Google Shape;259;p67"/>
          <p:cNvSpPr txBox="1">
            <a:spLocks noGrp="1"/>
          </p:cNvSpPr>
          <p:nvPr>
            <p:ph type="body" idx="4294967295"/>
          </p:nvPr>
        </p:nvSpPr>
        <p:spPr>
          <a:xfrm>
            <a:off x="721360" y="1228482"/>
            <a:ext cx="10266363" cy="3889229"/>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dk1"/>
              </a:buClr>
              <a:buSzPts val="2600"/>
              <a:buNone/>
            </a:pPr>
            <a:endParaRPr sz="1000" b="1" i="0" u="none" strike="noStrike" cap="none" dirty="0">
              <a:solidFill>
                <a:schemeClr val="dk1"/>
              </a:solidFill>
              <a:latin typeface="Calibri"/>
              <a:ea typeface="Calibri"/>
              <a:cs typeface="Calibri"/>
              <a:sym typeface="Calibri"/>
            </a:endParaRPr>
          </a:p>
          <a:p>
            <a:pPr marL="342900" lvl="0" indent="-342900" algn="just" rtl="0">
              <a:lnSpc>
                <a:spcPct val="90000"/>
              </a:lnSpc>
              <a:spcBef>
                <a:spcPts val="1000"/>
              </a:spcBef>
              <a:spcAft>
                <a:spcPts val="0"/>
              </a:spcAft>
              <a:buSzPts val="2800"/>
              <a:buNone/>
            </a:pPr>
            <a:r>
              <a:rPr lang="en-US" sz="3000" b="1" dirty="0" err="1">
                <a:latin typeface="Calibri"/>
                <a:ea typeface="Calibri"/>
                <a:cs typeface="Calibri"/>
                <a:sym typeface="Calibri"/>
              </a:rPr>
              <a:t>Patikimumas</a:t>
            </a:r>
            <a:endParaRPr dirty="0"/>
          </a:p>
          <a:p>
            <a:pPr marL="457200" lvl="0" indent="-406400" algn="just" rtl="0">
              <a:lnSpc>
                <a:spcPct val="90000"/>
              </a:lnSpc>
              <a:spcBef>
                <a:spcPts val="1000"/>
              </a:spcBef>
              <a:spcAft>
                <a:spcPts val="0"/>
              </a:spcAft>
              <a:buSzPts val="2800"/>
              <a:buFont typeface="Arial"/>
              <a:buChar char="•"/>
            </a:pPr>
            <a:r>
              <a:rPr lang="en-US" dirty="0" err="1"/>
              <a:t>Kiekvieną</a:t>
            </a:r>
            <a:r>
              <a:rPr lang="en-US" dirty="0"/>
              <a:t> </a:t>
            </a:r>
            <a:r>
              <a:rPr lang="en-US" dirty="0" err="1"/>
              <a:t>darbą</a:t>
            </a:r>
            <a:r>
              <a:rPr lang="en-US" dirty="0"/>
              <a:t> </a:t>
            </a:r>
            <a:r>
              <a:rPr lang="en-US" dirty="0" err="1"/>
              <a:t>vertina</a:t>
            </a:r>
            <a:r>
              <a:rPr lang="en-US" dirty="0"/>
              <a:t> du </a:t>
            </a:r>
            <a:r>
              <a:rPr lang="en-US" dirty="0" err="1"/>
              <a:t>nepriklausomi</a:t>
            </a:r>
            <a:r>
              <a:rPr lang="en-US" dirty="0"/>
              <a:t> </a:t>
            </a:r>
            <a:r>
              <a:rPr lang="en-US" dirty="0" err="1"/>
              <a:t>vertintojai</a:t>
            </a:r>
            <a:r>
              <a:rPr lang="en-US" dirty="0"/>
              <a:t>; </a:t>
            </a:r>
            <a:r>
              <a:rPr lang="en-US" dirty="0" err="1"/>
              <a:t>jei</a:t>
            </a:r>
            <a:r>
              <a:rPr lang="en-US" dirty="0"/>
              <a:t> </a:t>
            </a:r>
            <a:r>
              <a:rPr lang="en-US" dirty="0" err="1"/>
              <a:t>jų</a:t>
            </a:r>
            <a:r>
              <a:rPr lang="en-US" dirty="0"/>
              <a:t> </a:t>
            </a:r>
            <a:r>
              <a:rPr lang="en-US" dirty="0" err="1"/>
              <a:t>įvertinimai</a:t>
            </a:r>
            <a:r>
              <a:rPr lang="en-US" dirty="0"/>
              <a:t> </a:t>
            </a:r>
            <a:r>
              <a:rPr lang="en-US" dirty="0" err="1"/>
              <a:t>skiriasi</a:t>
            </a:r>
            <a:r>
              <a:rPr lang="en-US" dirty="0"/>
              <a:t> </a:t>
            </a:r>
            <a:r>
              <a:rPr lang="en-US" dirty="0" err="1"/>
              <a:t>daugiau</a:t>
            </a:r>
            <a:r>
              <a:rPr lang="en-US" dirty="0"/>
              <a:t> </a:t>
            </a:r>
            <a:r>
              <a:rPr lang="en-US" dirty="0" err="1"/>
              <a:t>nei</a:t>
            </a:r>
            <a:r>
              <a:rPr lang="en-US" dirty="0"/>
              <a:t> </a:t>
            </a:r>
            <a:r>
              <a:rPr lang="en-US" dirty="0" err="1"/>
              <a:t>nustatyta</a:t>
            </a:r>
            <a:r>
              <a:rPr lang="en-US" dirty="0"/>
              <a:t> </a:t>
            </a:r>
            <a:r>
              <a:rPr lang="en-US" dirty="0" err="1"/>
              <a:t>riba</a:t>
            </a:r>
            <a:r>
              <a:rPr lang="lt-LT" dirty="0"/>
              <a:t> </a:t>
            </a:r>
            <a:br>
              <a:rPr lang="lt-LT" dirty="0"/>
            </a:br>
            <a:r>
              <a:rPr lang="lt-LT" dirty="0"/>
              <a:t>(1 taško)</a:t>
            </a:r>
            <a:r>
              <a:rPr lang="en-US" dirty="0"/>
              <a:t>, </a:t>
            </a:r>
            <a:r>
              <a:rPr lang="en-US" dirty="0" err="1"/>
              <a:t>darbą</a:t>
            </a:r>
            <a:r>
              <a:rPr lang="en-US" dirty="0"/>
              <a:t> </a:t>
            </a:r>
            <a:r>
              <a:rPr lang="en-US" dirty="0" err="1"/>
              <a:t>peržiūri</a:t>
            </a:r>
            <a:r>
              <a:rPr lang="en-US" dirty="0"/>
              <a:t> </a:t>
            </a:r>
            <a:r>
              <a:rPr lang="en-US" dirty="0" err="1"/>
              <a:t>trečias</a:t>
            </a:r>
            <a:r>
              <a:rPr lang="en-US" dirty="0"/>
              <a:t> </a:t>
            </a:r>
            <a:r>
              <a:rPr lang="en-US" dirty="0" err="1"/>
              <a:t>vertintojas</a:t>
            </a:r>
            <a:r>
              <a:rPr lang="en-US" dirty="0"/>
              <a:t>.</a:t>
            </a:r>
            <a:endParaRPr dirty="0"/>
          </a:p>
          <a:p>
            <a:pPr marL="457200" lvl="0" indent="-406400" algn="just" rtl="0">
              <a:lnSpc>
                <a:spcPct val="90000"/>
              </a:lnSpc>
              <a:spcBef>
                <a:spcPts val="1000"/>
              </a:spcBef>
              <a:spcAft>
                <a:spcPts val="0"/>
              </a:spcAft>
              <a:buSzPts val="2800"/>
              <a:buFont typeface="Arial"/>
              <a:buChar char="•"/>
            </a:pPr>
            <a:r>
              <a:rPr lang="en-US" dirty="0" err="1"/>
              <a:t>Vertintojai</a:t>
            </a:r>
            <a:r>
              <a:rPr lang="en-US" dirty="0"/>
              <a:t> </a:t>
            </a:r>
            <a:r>
              <a:rPr lang="en-US" dirty="0" err="1"/>
              <a:t>dirba</a:t>
            </a:r>
            <a:r>
              <a:rPr lang="en-US" dirty="0"/>
              <a:t> </a:t>
            </a:r>
            <a:r>
              <a:rPr lang="en-US" dirty="0" err="1"/>
              <a:t>pagal</a:t>
            </a:r>
            <a:r>
              <a:rPr lang="en-US" dirty="0"/>
              <a:t> </a:t>
            </a:r>
            <a:r>
              <a:rPr lang="en-US" dirty="0" err="1"/>
              <a:t>vienodas</a:t>
            </a:r>
            <a:r>
              <a:rPr lang="en-US" dirty="0"/>
              <a:t>, </a:t>
            </a:r>
            <a:r>
              <a:rPr lang="en-US" dirty="0" err="1"/>
              <a:t>iš</a:t>
            </a:r>
            <a:r>
              <a:rPr lang="en-US" dirty="0"/>
              <a:t> </a:t>
            </a:r>
            <a:r>
              <a:rPr lang="en-US" dirty="0" err="1"/>
              <a:t>anksto</a:t>
            </a:r>
            <a:r>
              <a:rPr lang="en-US" dirty="0"/>
              <a:t> </a:t>
            </a:r>
            <a:r>
              <a:rPr lang="en-US" dirty="0" err="1"/>
              <a:t>nustatytas</a:t>
            </a:r>
            <a:r>
              <a:rPr lang="en-US" dirty="0"/>
              <a:t> </a:t>
            </a:r>
            <a:r>
              <a:rPr lang="en-US" dirty="0" err="1"/>
              <a:t>vertinimo</a:t>
            </a:r>
            <a:r>
              <a:rPr lang="en-US" dirty="0"/>
              <a:t> </a:t>
            </a:r>
            <a:r>
              <a:rPr lang="en-US" dirty="0" err="1"/>
              <a:t>instrukcijas</a:t>
            </a:r>
            <a:r>
              <a:rPr lang="en-US" dirty="0"/>
              <a:t>, </a:t>
            </a:r>
            <a:r>
              <a:rPr lang="en-US" dirty="0" err="1"/>
              <a:t>kurios</a:t>
            </a:r>
            <a:r>
              <a:rPr lang="en-US" dirty="0"/>
              <a:t> </a:t>
            </a:r>
            <a:r>
              <a:rPr lang="en-US" dirty="0" err="1"/>
              <a:t>apibrėžia</a:t>
            </a:r>
            <a:r>
              <a:rPr lang="en-US" dirty="0"/>
              <a:t> </a:t>
            </a:r>
            <a:r>
              <a:rPr lang="en-US" dirty="0" err="1"/>
              <a:t>taškų</a:t>
            </a:r>
            <a:r>
              <a:rPr lang="en-US" dirty="0"/>
              <a:t> </a:t>
            </a:r>
            <a:r>
              <a:rPr lang="en-US" dirty="0" err="1"/>
              <a:t>skyrimo</a:t>
            </a:r>
            <a:r>
              <a:rPr lang="en-US" dirty="0"/>
              <a:t> </a:t>
            </a:r>
            <a:r>
              <a:rPr lang="en-US" dirty="0" err="1"/>
              <a:t>tvarką</a:t>
            </a:r>
            <a:r>
              <a:rPr lang="en-US" dirty="0"/>
              <a:t>. </a:t>
            </a:r>
            <a:endParaRPr dirty="0"/>
          </a:p>
          <a:p>
            <a:pPr marL="457200" lvl="0" indent="-406400" algn="just" rtl="0">
              <a:lnSpc>
                <a:spcPct val="90000"/>
              </a:lnSpc>
              <a:spcBef>
                <a:spcPts val="1000"/>
              </a:spcBef>
              <a:spcAft>
                <a:spcPts val="0"/>
              </a:spcAft>
              <a:buSzPts val="2800"/>
              <a:buFont typeface="Arial"/>
              <a:buChar char="•"/>
            </a:pPr>
            <a:r>
              <a:rPr lang="en-US" dirty="0" err="1"/>
              <a:t>Prieš</a:t>
            </a:r>
            <a:r>
              <a:rPr lang="en-US" dirty="0"/>
              <a:t> </a:t>
            </a:r>
            <a:r>
              <a:rPr lang="en-US" dirty="0" err="1"/>
              <a:t>vertinimą</a:t>
            </a:r>
            <a:r>
              <a:rPr lang="en-US" dirty="0"/>
              <a:t> </a:t>
            </a:r>
            <a:r>
              <a:rPr lang="en-US" dirty="0" err="1"/>
              <a:t>visi</a:t>
            </a:r>
            <a:r>
              <a:rPr lang="en-US" dirty="0"/>
              <a:t> </a:t>
            </a:r>
            <a:r>
              <a:rPr lang="en-US" dirty="0" err="1"/>
              <a:t>vertintojai</a:t>
            </a:r>
            <a:r>
              <a:rPr lang="en-US" dirty="0"/>
              <a:t> </a:t>
            </a:r>
            <a:r>
              <a:rPr lang="en-US" dirty="0" err="1"/>
              <a:t>dalyvauja</a:t>
            </a:r>
            <a:r>
              <a:rPr lang="en-US" dirty="0"/>
              <a:t> </a:t>
            </a:r>
            <a:r>
              <a:rPr lang="en-US" dirty="0" err="1"/>
              <a:t>mokymuose</a:t>
            </a:r>
            <a:r>
              <a:rPr lang="en-US" dirty="0"/>
              <a:t>, </a:t>
            </a:r>
            <a:r>
              <a:rPr lang="en-US" dirty="0" err="1"/>
              <a:t>kur</a:t>
            </a:r>
            <a:r>
              <a:rPr lang="en-US" dirty="0"/>
              <a:t> </a:t>
            </a:r>
            <a:r>
              <a:rPr lang="en-US" dirty="0" err="1"/>
              <a:t>analizuoja</a:t>
            </a:r>
            <a:r>
              <a:rPr lang="en-US" dirty="0"/>
              <a:t> </a:t>
            </a:r>
            <a:r>
              <a:rPr lang="en-US" dirty="0" err="1"/>
              <a:t>pavyzdinius</a:t>
            </a:r>
            <a:r>
              <a:rPr lang="en-US" dirty="0"/>
              <a:t> </a:t>
            </a:r>
            <a:r>
              <a:rPr lang="en-US" dirty="0" err="1"/>
              <a:t>darbus</a:t>
            </a:r>
            <a:r>
              <a:rPr lang="en-US" dirty="0"/>
              <a:t> </a:t>
            </a:r>
            <a:r>
              <a:rPr lang="en-US" dirty="0" err="1"/>
              <a:t>ir</a:t>
            </a:r>
            <a:r>
              <a:rPr lang="en-US" dirty="0"/>
              <a:t> </a:t>
            </a:r>
            <a:r>
              <a:rPr lang="en-US" dirty="0" err="1"/>
              <a:t>derina</a:t>
            </a:r>
            <a:r>
              <a:rPr lang="en-US" dirty="0"/>
              <a:t> </a:t>
            </a:r>
            <a:r>
              <a:rPr lang="en-US" dirty="0" err="1"/>
              <a:t>taikymo</a:t>
            </a:r>
            <a:r>
              <a:rPr lang="en-US" dirty="0"/>
              <a:t> </a:t>
            </a:r>
            <a:r>
              <a:rPr lang="en-US" dirty="0" err="1"/>
              <a:t>nuoseklumą</a:t>
            </a:r>
            <a:r>
              <a:rPr lang="en-US" dirty="0"/>
              <a:t>. </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68"/>
          <p:cNvSpPr txBox="1">
            <a:spLocks noGrp="1"/>
          </p:cNvSpPr>
          <p:nvPr>
            <p:ph type="title" idx="4294967295"/>
          </p:nvPr>
        </p:nvSpPr>
        <p:spPr>
          <a:xfrm>
            <a:off x="629920" y="18224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6335"/>
              </a:buClr>
              <a:buSzPts val="4400"/>
              <a:buFont typeface="Arial"/>
              <a:buNone/>
            </a:pPr>
            <a:r>
              <a:rPr lang="en-US" sz="4000" dirty="0" err="1"/>
              <a:t>Pagrindiniai</a:t>
            </a:r>
            <a:r>
              <a:rPr lang="en-US" sz="4000" dirty="0"/>
              <a:t> VBE </a:t>
            </a:r>
            <a:r>
              <a:rPr lang="en-US" sz="4000" dirty="0" err="1"/>
              <a:t>vertinimo</a:t>
            </a:r>
            <a:r>
              <a:rPr lang="en-US" sz="4000" dirty="0"/>
              <a:t> </a:t>
            </a:r>
            <a:r>
              <a:rPr lang="en-US" sz="4000" dirty="0" err="1"/>
              <a:t>principai</a:t>
            </a:r>
            <a:r>
              <a:rPr lang="en-US" sz="4000" dirty="0"/>
              <a:t> (I</a:t>
            </a:r>
            <a:r>
              <a:rPr lang="lt-LT" sz="4000" dirty="0"/>
              <a:t>II</a:t>
            </a:r>
            <a:r>
              <a:rPr lang="en-US" sz="4000" dirty="0"/>
              <a:t>)</a:t>
            </a:r>
            <a:endParaRPr sz="4000" dirty="0"/>
          </a:p>
        </p:txBody>
      </p:sp>
      <p:sp>
        <p:nvSpPr>
          <p:cNvPr id="265" name="Google Shape;265;p68"/>
          <p:cNvSpPr txBox="1">
            <a:spLocks noGrp="1"/>
          </p:cNvSpPr>
          <p:nvPr>
            <p:ph type="body" idx="4294967295"/>
          </p:nvPr>
        </p:nvSpPr>
        <p:spPr>
          <a:xfrm>
            <a:off x="702310" y="1301731"/>
            <a:ext cx="10266363" cy="3501431"/>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dk1"/>
              </a:buClr>
              <a:buSzPts val="2600"/>
              <a:buNone/>
            </a:pPr>
            <a:endParaRPr sz="1000" b="1" i="0" u="none" strike="noStrike" cap="none" dirty="0">
              <a:solidFill>
                <a:schemeClr val="dk1"/>
              </a:solidFill>
              <a:latin typeface="Calibri"/>
              <a:ea typeface="Calibri"/>
              <a:cs typeface="Calibri"/>
              <a:sym typeface="Calibri"/>
            </a:endParaRPr>
          </a:p>
          <a:p>
            <a:pPr marL="342900" lvl="0" indent="-342900" algn="just" rtl="0">
              <a:lnSpc>
                <a:spcPct val="90000"/>
              </a:lnSpc>
              <a:spcBef>
                <a:spcPts val="1000"/>
              </a:spcBef>
              <a:spcAft>
                <a:spcPts val="0"/>
              </a:spcAft>
              <a:buSzPts val="2800"/>
              <a:buNone/>
            </a:pPr>
            <a:r>
              <a:rPr lang="en-US" sz="3000" b="1" dirty="0" err="1">
                <a:latin typeface="Calibri"/>
                <a:ea typeface="Calibri"/>
                <a:cs typeface="Calibri"/>
                <a:sym typeface="Calibri"/>
              </a:rPr>
              <a:t>Skaidrumas</a:t>
            </a:r>
            <a:endParaRPr dirty="0"/>
          </a:p>
          <a:p>
            <a:pPr marL="457200" lvl="0" indent="-406400" algn="just" rtl="0">
              <a:lnSpc>
                <a:spcPct val="90000"/>
              </a:lnSpc>
              <a:spcBef>
                <a:spcPts val="1000"/>
              </a:spcBef>
              <a:spcAft>
                <a:spcPts val="0"/>
              </a:spcAft>
              <a:buSzPts val="2800"/>
              <a:buFont typeface="Arial"/>
              <a:buChar char="•"/>
            </a:pPr>
            <a:r>
              <a:rPr lang="en-US" dirty="0" err="1"/>
              <a:t>Vertinimo</a:t>
            </a:r>
            <a:r>
              <a:rPr lang="en-US" dirty="0"/>
              <a:t> </a:t>
            </a:r>
            <a:r>
              <a:rPr lang="en-US" dirty="0" err="1"/>
              <a:t>kriterijai</a:t>
            </a:r>
            <a:r>
              <a:rPr lang="en-US" dirty="0"/>
              <a:t>, </a:t>
            </a:r>
            <a:r>
              <a:rPr lang="en-US" dirty="0" err="1"/>
              <a:t>instrukcijos</a:t>
            </a:r>
            <a:r>
              <a:rPr lang="en-US" dirty="0"/>
              <a:t> </a:t>
            </a:r>
            <a:r>
              <a:rPr lang="en-US" dirty="0" err="1"/>
              <a:t>ir</a:t>
            </a:r>
            <a:r>
              <a:rPr lang="en-US" dirty="0"/>
              <a:t> </a:t>
            </a:r>
            <a:r>
              <a:rPr lang="en-US" dirty="0" err="1"/>
              <a:t>procedūros</a:t>
            </a:r>
            <a:r>
              <a:rPr lang="en-US" dirty="0"/>
              <a:t> </a:t>
            </a:r>
            <a:r>
              <a:rPr lang="en-US" dirty="0" err="1"/>
              <a:t>yra</a:t>
            </a:r>
            <a:r>
              <a:rPr lang="en-US" dirty="0"/>
              <a:t> </a:t>
            </a:r>
            <a:r>
              <a:rPr lang="en-US" dirty="0" err="1"/>
              <a:t>viešai</a:t>
            </a:r>
            <a:r>
              <a:rPr lang="en-US" dirty="0"/>
              <a:t> </a:t>
            </a:r>
            <a:r>
              <a:rPr lang="en-US" dirty="0" err="1"/>
              <a:t>skelbiami</a:t>
            </a:r>
            <a:r>
              <a:rPr lang="en-US" dirty="0"/>
              <a:t> </a:t>
            </a:r>
            <a:r>
              <a:rPr lang="en-US" dirty="0" err="1"/>
              <a:t>ir</a:t>
            </a:r>
            <a:r>
              <a:rPr lang="en-US" dirty="0"/>
              <a:t> </a:t>
            </a:r>
            <a:r>
              <a:rPr lang="en-US" dirty="0" err="1"/>
              <a:t>prieinami</a:t>
            </a:r>
            <a:r>
              <a:rPr lang="en-US" dirty="0"/>
              <a:t> </a:t>
            </a:r>
            <a:r>
              <a:rPr lang="en-US" dirty="0" err="1"/>
              <a:t>visiems</a:t>
            </a:r>
            <a:r>
              <a:rPr lang="en-US" dirty="0"/>
              <a:t> – </a:t>
            </a:r>
            <a:r>
              <a:rPr lang="en-US" dirty="0" err="1"/>
              <a:t>mokiniams</a:t>
            </a:r>
            <a:r>
              <a:rPr lang="en-US" dirty="0"/>
              <a:t>, </a:t>
            </a:r>
            <a:r>
              <a:rPr lang="en-US" dirty="0" err="1"/>
              <a:t>mokytojams</a:t>
            </a:r>
            <a:r>
              <a:rPr lang="en-US" dirty="0"/>
              <a:t>, </a:t>
            </a:r>
            <a:r>
              <a:rPr lang="en-US" dirty="0" err="1"/>
              <a:t>vertintojams</a:t>
            </a:r>
            <a:r>
              <a:rPr lang="en-US" dirty="0"/>
              <a:t>.</a:t>
            </a:r>
            <a:endParaRPr dirty="0"/>
          </a:p>
          <a:p>
            <a:pPr marL="457200" lvl="0" indent="-406400" algn="just" rtl="0">
              <a:lnSpc>
                <a:spcPct val="90000"/>
              </a:lnSpc>
              <a:spcBef>
                <a:spcPts val="1000"/>
              </a:spcBef>
              <a:spcAft>
                <a:spcPts val="0"/>
              </a:spcAft>
              <a:buSzPts val="2800"/>
              <a:buFont typeface="Arial"/>
              <a:buChar char="•"/>
            </a:pPr>
            <a:r>
              <a:rPr lang="en-US" dirty="0"/>
              <a:t>Egzaminų </a:t>
            </a:r>
            <a:r>
              <a:rPr lang="en-US" dirty="0" err="1"/>
              <a:t>vertinimo</a:t>
            </a:r>
            <a:r>
              <a:rPr lang="en-US" dirty="0"/>
              <a:t> </a:t>
            </a:r>
            <a:r>
              <a:rPr lang="en-US" dirty="0" err="1"/>
              <a:t>instrukcijos</a:t>
            </a:r>
            <a:r>
              <a:rPr lang="en-US" dirty="0"/>
              <a:t> </a:t>
            </a:r>
            <a:r>
              <a:rPr lang="en-US" dirty="0" err="1"/>
              <a:t>parengiamos</a:t>
            </a:r>
            <a:r>
              <a:rPr lang="en-US" dirty="0"/>
              <a:t> </a:t>
            </a:r>
            <a:r>
              <a:rPr lang="en-US" dirty="0" err="1"/>
              <a:t>iš</a:t>
            </a:r>
            <a:r>
              <a:rPr lang="en-US" dirty="0"/>
              <a:t> </a:t>
            </a:r>
            <a:r>
              <a:rPr lang="en-US" dirty="0" err="1"/>
              <a:t>anksto</a:t>
            </a:r>
            <a:r>
              <a:rPr lang="en-US" dirty="0"/>
              <a:t> </a:t>
            </a:r>
            <a:r>
              <a:rPr lang="en-US" dirty="0" err="1"/>
              <a:t>ir</a:t>
            </a:r>
            <a:r>
              <a:rPr lang="en-US" dirty="0"/>
              <a:t> </a:t>
            </a:r>
            <a:r>
              <a:rPr lang="en-US" dirty="0" err="1"/>
              <a:t>pristatomos</a:t>
            </a:r>
            <a:r>
              <a:rPr lang="en-US" dirty="0"/>
              <a:t> </a:t>
            </a:r>
            <a:r>
              <a:rPr lang="en-US" dirty="0" err="1"/>
              <a:t>vertintojams</a:t>
            </a:r>
            <a:r>
              <a:rPr lang="en-US" dirty="0"/>
              <a:t> per </a:t>
            </a:r>
            <a:r>
              <a:rPr lang="en-US" dirty="0" err="1"/>
              <a:t>specialius</a:t>
            </a:r>
            <a:r>
              <a:rPr lang="en-US" dirty="0"/>
              <a:t> </a:t>
            </a:r>
            <a:r>
              <a:rPr lang="en-US" dirty="0" err="1"/>
              <a:t>mokymus</a:t>
            </a:r>
            <a:r>
              <a:rPr lang="en-US" dirty="0"/>
              <a:t>.</a:t>
            </a:r>
            <a:endParaRPr dirty="0"/>
          </a:p>
          <a:p>
            <a:pPr marL="457200" lvl="0" indent="-406400" algn="just" rtl="0">
              <a:lnSpc>
                <a:spcPct val="90000"/>
              </a:lnSpc>
              <a:spcBef>
                <a:spcPts val="1000"/>
              </a:spcBef>
              <a:spcAft>
                <a:spcPts val="0"/>
              </a:spcAft>
              <a:buSzPts val="2800"/>
              <a:buFont typeface="Arial"/>
              <a:buChar char="•"/>
            </a:pPr>
            <a:r>
              <a:rPr lang="en-US" dirty="0" err="1"/>
              <a:t>Egzistuoja</a:t>
            </a:r>
            <a:r>
              <a:rPr lang="en-US" dirty="0"/>
              <a:t> </a:t>
            </a:r>
            <a:r>
              <a:rPr lang="en-US" dirty="0" err="1"/>
              <a:t>apeliacijos</a:t>
            </a:r>
            <a:r>
              <a:rPr lang="en-US" dirty="0"/>
              <a:t> </a:t>
            </a:r>
            <a:r>
              <a:rPr lang="en-US" dirty="0" err="1"/>
              <a:t>galimybė</a:t>
            </a:r>
            <a:r>
              <a:rPr lang="en-US" dirty="0"/>
              <a:t> – </a:t>
            </a:r>
            <a:r>
              <a:rPr lang="en-US" dirty="0" err="1"/>
              <a:t>mokinys</a:t>
            </a:r>
            <a:r>
              <a:rPr lang="en-US" dirty="0"/>
              <a:t> </a:t>
            </a:r>
            <a:r>
              <a:rPr lang="en-US" dirty="0" err="1"/>
              <a:t>turi</a:t>
            </a:r>
            <a:r>
              <a:rPr lang="en-US" dirty="0"/>
              <a:t> </a:t>
            </a:r>
            <a:r>
              <a:rPr lang="en-US" dirty="0" err="1"/>
              <a:t>teisę</a:t>
            </a:r>
            <a:r>
              <a:rPr lang="en-US" dirty="0"/>
              <a:t> </a:t>
            </a:r>
            <a:r>
              <a:rPr lang="en-US" dirty="0" err="1"/>
              <a:t>ginčyti</a:t>
            </a:r>
            <a:r>
              <a:rPr lang="en-US" dirty="0"/>
              <a:t> </a:t>
            </a:r>
            <a:r>
              <a:rPr lang="en-US" dirty="0" err="1"/>
              <a:t>įvertinimą</a:t>
            </a:r>
            <a:r>
              <a:rPr lang="en-US" dirty="0"/>
              <a:t>, o </a:t>
            </a:r>
            <a:r>
              <a:rPr lang="en-US" dirty="0" err="1"/>
              <a:t>darbas</a:t>
            </a:r>
            <a:r>
              <a:rPr lang="en-US" dirty="0"/>
              <a:t> </a:t>
            </a:r>
            <a:r>
              <a:rPr lang="en-US" dirty="0" err="1"/>
              <a:t>pervertinamas</a:t>
            </a:r>
            <a:r>
              <a:rPr lang="en-US" dirty="0"/>
              <a:t> </a:t>
            </a:r>
            <a:r>
              <a:rPr lang="en-US" dirty="0" err="1"/>
              <a:t>pagal</a:t>
            </a:r>
            <a:r>
              <a:rPr lang="en-US" dirty="0"/>
              <a:t> </a:t>
            </a:r>
            <a:r>
              <a:rPr lang="en-US" dirty="0" err="1"/>
              <a:t>tuos</a:t>
            </a:r>
            <a:r>
              <a:rPr lang="en-US" dirty="0"/>
              <a:t> </a:t>
            </a:r>
            <a:r>
              <a:rPr lang="en-US" dirty="0" err="1"/>
              <a:t>pačius</a:t>
            </a:r>
            <a:r>
              <a:rPr lang="en-US" dirty="0"/>
              <a:t> </a:t>
            </a:r>
            <a:r>
              <a:rPr lang="en-US" dirty="0" err="1"/>
              <a:t>kriterijus</a:t>
            </a:r>
            <a:r>
              <a:rPr lang="en-US" dirty="0"/>
              <a:t>.</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a:extLst>
            <a:ext uri="{FF2B5EF4-FFF2-40B4-BE49-F238E27FC236}">
              <a16:creationId xmlns:a16="http://schemas.microsoft.com/office/drawing/2014/main" id="{DDDE68CD-1325-A607-5BAF-F518A4F69AC5}"/>
            </a:ext>
          </a:extLst>
        </p:cNvPr>
        <p:cNvGrpSpPr/>
        <p:nvPr/>
      </p:nvGrpSpPr>
      <p:grpSpPr>
        <a:xfrm>
          <a:off x="0" y="0"/>
          <a:ext cx="0" cy="0"/>
          <a:chOff x="0" y="0"/>
          <a:chExt cx="0" cy="0"/>
        </a:xfrm>
      </p:grpSpPr>
      <p:sp>
        <p:nvSpPr>
          <p:cNvPr id="182" name="Google Shape;182;g342fe4a5eec_0_59">
            <a:extLst>
              <a:ext uri="{FF2B5EF4-FFF2-40B4-BE49-F238E27FC236}">
                <a16:creationId xmlns:a16="http://schemas.microsoft.com/office/drawing/2014/main" id="{EE089853-3896-4C2A-30AC-18DD541A2692}"/>
              </a:ext>
            </a:extLst>
          </p:cNvPr>
          <p:cNvSpPr txBox="1">
            <a:spLocks noGrp="1"/>
          </p:cNvSpPr>
          <p:nvPr>
            <p:ph type="title" idx="4294967295"/>
          </p:nvPr>
        </p:nvSpPr>
        <p:spPr>
          <a:xfrm>
            <a:off x="579120" y="1678623"/>
            <a:ext cx="10515600" cy="719137"/>
          </a:xfrm>
          <a:prstGeom prst="rect">
            <a:avLst/>
          </a:prstGeom>
          <a:noFill/>
          <a:ln>
            <a:noFill/>
          </a:ln>
        </p:spPr>
        <p:txBody>
          <a:bodyPr spcFirstLastPara="1" wrap="square" lIns="91425" tIns="45700" rIns="91425" bIns="45700" anchor="b" anchorCtr="0">
            <a:noAutofit/>
          </a:bodyPr>
          <a:lstStyle/>
          <a:p>
            <a:pPr lvl="0">
              <a:buClr>
                <a:srgbClr val="2E6B2B"/>
              </a:buClr>
              <a:buSzPts val="4860"/>
            </a:pPr>
            <a:r>
              <a:rPr lang="lt-LT" dirty="0"/>
              <a:t>2025 m. e</a:t>
            </a:r>
            <a:r>
              <a:rPr lang="en-US" dirty="0" err="1">
                <a:latin typeface="Calibri"/>
                <a:ea typeface="Calibri"/>
                <a:cs typeface="Calibri"/>
                <a:sym typeface="Calibri"/>
              </a:rPr>
              <a:t>konomikos</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verslumo</a:t>
            </a:r>
            <a:r>
              <a:rPr lang="en-US" dirty="0">
                <a:latin typeface="Calibri"/>
                <a:ea typeface="Calibri"/>
                <a:cs typeface="Calibri"/>
                <a:sym typeface="Calibri"/>
              </a:rPr>
              <a:t> VBE II</a:t>
            </a:r>
            <a:r>
              <a:rPr lang="lt-LT" dirty="0">
                <a:latin typeface="Calibri"/>
                <a:ea typeface="Calibri"/>
                <a:cs typeface="Calibri"/>
                <a:sym typeface="Calibri"/>
              </a:rPr>
              <a:t> </a:t>
            </a:r>
            <a:r>
              <a:rPr lang="lt-LT" dirty="0"/>
              <a:t>dalies</a:t>
            </a:r>
            <a:r>
              <a:rPr lang="en-US" dirty="0">
                <a:latin typeface="Calibri"/>
                <a:ea typeface="Calibri"/>
                <a:cs typeface="Calibri"/>
                <a:sym typeface="Calibri"/>
              </a:rPr>
              <a:t> </a:t>
            </a:r>
            <a:r>
              <a:rPr lang="en-US" dirty="0" err="1"/>
              <a:t>vertinimo</a:t>
            </a:r>
            <a:r>
              <a:rPr lang="en-US" dirty="0"/>
              <a:t> </a:t>
            </a:r>
            <a:r>
              <a:rPr lang="en-US" dirty="0" err="1"/>
              <a:t>statisti</a:t>
            </a:r>
            <a:r>
              <a:rPr lang="lt-LT" dirty="0" err="1"/>
              <a:t>ka</a:t>
            </a:r>
            <a:endParaRPr dirty="0">
              <a:latin typeface="Calibri"/>
              <a:ea typeface="Calibri"/>
              <a:cs typeface="Calibri"/>
              <a:sym typeface="Calibri"/>
            </a:endParaRPr>
          </a:p>
        </p:txBody>
      </p:sp>
    </p:spTree>
    <p:extLst>
      <p:ext uri="{BB962C8B-B14F-4D97-AF65-F5344CB8AC3E}">
        <p14:creationId xmlns:p14="http://schemas.microsoft.com/office/powerpoint/2010/main" val="3881284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72"/>
          <p:cNvSpPr txBox="1">
            <a:spLocks noGrp="1"/>
          </p:cNvSpPr>
          <p:nvPr>
            <p:ph type="title" idx="4294967295"/>
          </p:nvPr>
        </p:nvSpPr>
        <p:spPr>
          <a:xfrm>
            <a:off x="4673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6335"/>
              </a:buClr>
              <a:buSzPts val="4400"/>
              <a:buFont typeface="Calibri"/>
              <a:buNone/>
            </a:pPr>
            <a:r>
              <a:rPr lang="en-US" sz="4000" dirty="0" err="1"/>
              <a:t>Vertinimo</a:t>
            </a:r>
            <a:r>
              <a:rPr lang="en-US" sz="4000" dirty="0"/>
              <a:t> </a:t>
            </a:r>
            <a:r>
              <a:rPr lang="en-US" sz="4000" dirty="0" err="1"/>
              <a:t>organizavimas</a:t>
            </a:r>
            <a:r>
              <a:rPr lang="en-US" sz="4000" dirty="0"/>
              <a:t> </a:t>
            </a:r>
            <a:endParaRPr sz="4000" dirty="0"/>
          </a:p>
        </p:txBody>
      </p:sp>
      <p:sp>
        <p:nvSpPr>
          <p:cNvPr id="288" name="Google Shape;288;p72"/>
          <p:cNvSpPr txBox="1">
            <a:spLocks noGrp="1"/>
          </p:cNvSpPr>
          <p:nvPr>
            <p:ph type="body" idx="4294967295"/>
          </p:nvPr>
        </p:nvSpPr>
        <p:spPr>
          <a:xfrm>
            <a:off x="497840" y="1238250"/>
            <a:ext cx="10515600" cy="5054600"/>
          </a:xfrm>
          <a:prstGeom prst="rect">
            <a:avLst/>
          </a:prstGeom>
          <a:noFill/>
          <a:ln>
            <a:noFill/>
          </a:ln>
        </p:spPr>
        <p:txBody>
          <a:bodyPr spcFirstLastPara="1" wrap="square" lIns="91425" tIns="45700" rIns="91425" bIns="45700" anchor="t" anchorCtr="0">
            <a:normAutofit/>
          </a:bodyPr>
          <a:lstStyle/>
          <a:p>
            <a:pPr indent="-342900" algn="just">
              <a:lnSpc>
                <a:spcPct val="115000"/>
              </a:lnSpc>
              <a:spcBef>
                <a:spcPts val="0"/>
              </a:spcBef>
              <a:buSzPts val="1800"/>
            </a:pPr>
            <a:r>
              <a:rPr lang="lt-LT" dirty="0">
                <a:latin typeface="Calibri"/>
                <a:ea typeface="Calibri"/>
                <a:cs typeface="Calibri"/>
                <a:sym typeface="Calibri"/>
              </a:rPr>
              <a:t>2025 m. e</a:t>
            </a:r>
            <a:r>
              <a:rPr lang="en-US" dirty="0" err="1">
                <a:latin typeface="Calibri"/>
                <a:ea typeface="Calibri"/>
                <a:cs typeface="Calibri"/>
                <a:sym typeface="Calibri"/>
              </a:rPr>
              <a:t>konomikos</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verslumo</a:t>
            </a:r>
            <a:r>
              <a:rPr lang="en-US" dirty="0">
                <a:latin typeface="Calibri"/>
                <a:ea typeface="Calibri"/>
                <a:cs typeface="Calibri"/>
                <a:sym typeface="Calibri"/>
              </a:rPr>
              <a:t> VBE II </a:t>
            </a:r>
            <a:r>
              <a:rPr lang="en-US" dirty="0" err="1"/>
              <a:t>dalį</a:t>
            </a:r>
            <a:r>
              <a:rPr lang="en-US" dirty="0"/>
              <a:t> </a:t>
            </a:r>
            <a:r>
              <a:rPr lang="en-US" dirty="0" err="1"/>
              <a:t>vertino</a:t>
            </a:r>
            <a:r>
              <a:rPr lang="en-US" dirty="0"/>
              <a:t> 4 </a:t>
            </a:r>
            <a:r>
              <a:rPr lang="en-US" dirty="0" err="1"/>
              <a:t>vertintojų</a:t>
            </a:r>
            <a:r>
              <a:rPr lang="en-US" dirty="0"/>
              <a:t> </a:t>
            </a:r>
            <a:r>
              <a:rPr lang="en-US" dirty="0" err="1"/>
              <a:t>komandos</a:t>
            </a:r>
            <a:r>
              <a:rPr lang="en-US" dirty="0"/>
              <a:t> (</a:t>
            </a:r>
            <a:r>
              <a:rPr lang="en-US" dirty="0" err="1"/>
              <a:t>iš</a:t>
            </a:r>
            <a:r>
              <a:rPr lang="en-US" dirty="0"/>
              <a:t> </a:t>
            </a:r>
            <a:r>
              <a:rPr lang="en-US" dirty="0" err="1"/>
              <a:t>viso</a:t>
            </a:r>
            <a:r>
              <a:rPr lang="en-US" dirty="0"/>
              <a:t> </a:t>
            </a:r>
            <a:r>
              <a:rPr lang="lt-LT" dirty="0"/>
              <a:t>30</a:t>
            </a:r>
            <a:r>
              <a:rPr lang="en-US" dirty="0"/>
              <a:t> </a:t>
            </a:r>
            <a:r>
              <a:rPr lang="en-US" dirty="0" err="1"/>
              <a:t>vertintojų</a:t>
            </a:r>
            <a:r>
              <a:rPr lang="en-US" dirty="0"/>
              <a:t>) </a:t>
            </a:r>
            <a:r>
              <a:rPr lang="en-US" dirty="0" err="1"/>
              <a:t>ir</a:t>
            </a:r>
            <a:r>
              <a:rPr lang="en-US" dirty="0"/>
              <a:t> 4 </a:t>
            </a:r>
            <a:r>
              <a:rPr lang="en-US" dirty="0" err="1"/>
              <a:t>vyresnieji</a:t>
            </a:r>
            <a:r>
              <a:rPr lang="en-US" dirty="0"/>
              <a:t> </a:t>
            </a:r>
            <a:r>
              <a:rPr lang="en-US" dirty="0" err="1"/>
              <a:t>vertintojai</a:t>
            </a:r>
            <a:r>
              <a:rPr lang="en-US" dirty="0"/>
              <a:t>.</a:t>
            </a:r>
            <a:r>
              <a:rPr lang="en-US" dirty="0">
                <a:latin typeface="Calibri"/>
                <a:ea typeface="Calibri"/>
                <a:cs typeface="Calibri"/>
                <a:sym typeface="Calibri"/>
              </a:rPr>
              <a:t> </a:t>
            </a:r>
            <a:endParaRPr dirty="0"/>
          </a:p>
          <a:p>
            <a:pPr marL="457200" lvl="0" indent="-342900" algn="just" rtl="0">
              <a:lnSpc>
                <a:spcPct val="115000"/>
              </a:lnSpc>
              <a:spcBef>
                <a:spcPts val="0"/>
              </a:spcBef>
              <a:spcAft>
                <a:spcPts val="0"/>
              </a:spcAft>
              <a:buSzPts val="1800"/>
              <a:buFont typeface="Arial"/>
              <a:buChar char="•"/>
            </a:pPr>
            <a:r>
              <a:rPr lang="en-US" dirty="0" err="1">
                <a:latin typeface="Calibri"/>
                <a:ea typeface="Calibri"/>
                <a:cs typeface="Calibri"/>
                <a:sym typeface="Calibri"/>
              </a:rPr>
              <a:t>Kandidatų</a:t>
            </a:r>
            <a:r>
              <a:rPr lang="en-US" dirty="0">
                <a:latin typeface="Calibri"/>
                <a:ea typeface="Calibri"/>
                <a:cs typeface="Calibri"/>
                <a:sym typeface="Calibri"/>
              </a:rPr>
              <a:t> </a:t>
            </a:r>
            <a:r>
              <a:rPr lang="en-US" dirty="0" err="1">
                <a:latin typeface="Calibri"/>
                <a:ea typeface="Calibri"/>
                <a:cs typeface="Calibri"/>
                <a:sym typeface="Calibri"/>
              </a:rPr>
              <a:t>darbų</a:t>
            </a:r>
            <a:r>
              <a:rPr lang="en-US" dirty="0">
                <a:latin typeface="Calibri"/>
                <a:ea typeface="Calibri"/>
                <a:cs typeface="Calibri"/>
                <a:sym typeface="Calibri"/>
              </a:rPr>
              <a:t> </a:t>
            </a:r>
            <a:r>
              <a:rPr lang="en-US" dirty="0" err="1">
                <a:latin typeface="Calibri"/>
                <a:ea typeface="Calibri"/>
                <a:cs typeface="Calibri"/>
                <a:sym typeface="Calibri"/>
              </a:rPr>
              <a:t>vertinimas</a:t>
            </a:r>
            <a:r>
              <a:rPr lang="en-US" dirty="0">
                <a:latin typeface="Calibri"/>
                <a:ea typeface="Calibri"/>
                <a:cs typeface="Calibri"/>
                <a:sym typeface="Calibri"/>
              </a:rPr>
              <a:t> </a:t>
            </a:r>
            <a:r>
              <a:rPr lang="en-US" dirty="0" err="1"/>
              <a:t>vyko</a:t>
            </a:r>
            <a:r>
              <a:rPr lang="en-US" dirty="0"/>
              <a:t> </a:t>
            </a:r>
            <a:r>
              <a:rPr lang="en-US" dirty="0" err="1">
                <a:latin typeface="Calibri"/>
                <a:ea typeface="Calibri"/>
                <a:cs typeface="Calibri"/>
                <a:sym typeface="Calibri"/>
              </a:rPr>
              <a:t>birželio</a:t>
            </a:r>
            <a:r>
              <a:rPr lang="en-US" dirty="0">
                <a:latin typeface="Calibri"/>
                <a:ea typeface="Calibri"/>
                <a:cs typeface="Calibri"/>
                <a:sym typeface="Calibri"/>
              </a:rPr>
              <a:t> 16</a:t>
            </a:r>
            <a:r>
              <a:rPr lang="lt-LT" dirty="0">
                <a:latin typeface="Calibri"/>
                <a:ea typeface="Calibri"/>
                <a:cs typeface="Calibri"/>
                <a:sym typeface="Calibri"/>
              </a:rPr>
              <a:t>–20 </a:t>
            </a:r>
            <a:r>
              <a:rPr lang="en-US" dirty="0">
                <a:latin typeface="Calibri"/>
                <a:ea typeface="Calibri"/>
                <a:cs typeface="Calibri"/>
                <a:sym typeface="Calibri"/>
              </a:rPr>
              <a:t>d.</a:t>
            </a:r>
            <a:endParaRPr dirty="0">
              <a:latin typeface="Calibri"/>
              <a:ea typeface="Calibri"/>
              <a:cs typeface="Calibri"/>
              <a:sym typeface="Calibri"/>
            </a:endParaRPr>
          </a:p>
          <a:p>
            <a:pPr marL="457200" lvl="0" indent="-342900" algn="just" rtl="0">
              <a:lnSpc>
                <a:spcPct val="115000"/>
              </a:lnSpc>
              <a:spcBef>
                <a:spcPts val="0"/>
              </a:spcBef>
              <a:spcAft>
                <a:spcPts val="0"/>
              </a:spcAft>
              <a:buSzPts val="1800"/>
              <a:buChar char="•"/>
            </a:pPr>
            <a:r>
              <a:rPr lang="en-US" dirty="0" err="1"/>
              <a:t>Kiekviena</a:t>
            </a:r>
            <a:r>
              <a:rPr lang="en-US" dirty="0"/>
              <a:t> </a:t>
            </a:r>
            <a:r>
              <a:rPr lang="lt-LT" dirty="0"/>
              <a:t>vertintojų </a:t>
            </a:r>
            <a:r>
              <a:rPr lang="en-US" dirty="0" err="1"/>
              <a:t>grupė</a:t>
            </a:r>
            <a:r>
              <a:rPr lang="en-US" dirty="0"/>
              <a:t> </a:t>
            </a:r>
            <a:r>
              <a:rPr lang="en-US" dirty="0" err="1"/>
              <a:t>vertin</a:t>
            </a:r>
            <a:r>
              <a:rPr lang="lt-LT" dirty="0"/>
              <a:t>o</a:t>
            </a:r>
            <a:r>
              <a:rPr lang="en-US" dirty="0"/>
              <a:t> </a:t>
            </a:r>
            <a:r>
              <a:rPr lang="en-US" dirty="0" err="1"/>
              <a:t>savo</a:t>
            </a:r>
            <a:r>
              <a:rPr lang="en-US" dirty="0"/>
              <a:t> 2 </a:t>
            </a:r>
            <a:r>
              <a:rPr lang="en-US" dirty="0" err="1"/>
              <a:t>dalies</a:t>
            </a:r>
            <a:r>
              <a:rPr lang="en-US" dirty="0"/>
              <a:t> </a:t>
            </a:r>
            <a:r>
              <a:rPr lang="en-US" dirty="0" err="1"/>
              <a:t>struktūrinį</a:t>
            </a:r>
            <a:r>
              <a:rPr lang="en-US" dirty="0"/>
              <a:t> </a:t>
            </a:r>
            <a:r>
              <a:rPr lang="en-US" dirty="0" err="1"/>
              <a:t>klausimą</a:t>
            </a:r>
            <a:r>
              <a:rPr lang="en-US" dirty="0"/>
              <a:t>. </a:t>
            </a:r>
            <a:endParaRPr dirty="0"/>
          </a:p>
          <a:p>
            <a:pPr lvl="0" indent="-351790" algn="just">
              <a:lnSpc>
                <a:spcPct val="115000"/>
              </a:lnSpc>
              <a:spcBef>
                <a:spcPts val="0"/>
              </a:spcBef>
              <a:buSzPts val="1946"/>
            </a:pPr>
            <a:r>
              <a:rPr lang="lt-LT" dirty="0"/>
              <a:t>Kiekvieno kandidato darbą vertino du vertintojai.</a:t>
            </a:r>
          </a:p>
          <a:p>
            <a:pPr lvl="0" indent="-351790" algn="just">
              <a:lnSpc>
                <a:spcPct val="115000"/>
              </a:lnSpc>
              <a:spcBef>
                <a:spcPts val="0"/>
              </a:spcBef>
              <a:buSzPts val="1946"/>
            </a:pPr>
            <a:r>
              <a:rPr lang="lt-LT" dirty="0"/>
              <a:t>Abiejų vertintojų vertinimams sutapus darbas laikomas įvertintu. Jei yra nesutapimų, darbą trečiajam vertinimui gauna vyresnysis vertintojas.</a:t>
            </a:r>
          </a:p>
          <a:p>
            <a:pPr marL="114300" lvl="0" indent="0" algn="just" rtl="0">
              <a:lnSpc>
                <a:spcPct val="115000"/>
              </a:lnSpc>
              <a:spcBef>
                <a:spcPts val="0"/>
              </a:spcBef>
              <a:spcAft>
                <a:spcPts val="0"/>
              </a:spcAft>
              <a:buSzPts val="1800"/>
              <a:buNone/>
            </a:pPr>
            <a:endParaRPr dirty="0"/>
          </a:p>
          <a:p>
            <a:pPr marL="457200" lvl="0" indent="-406400" algn="just" rtl="0">
              <a:lnSpc>
                <a:spcPct val="115000"/>
              </a:lnSpc>
              <a:spcBef>
                <a:spcPts val="0"/>
              </a:spcBef>
              <a:spcAft>
                <a:spcPts val="0"/>
              </a:spcAft>
              <a:buSzPts val="2800"/>
              <a:buChar char="•"/>
            </a:pPr>
            <a:endParaRPr dirty="0"/>
          </a:p>
          <a:p>
            <a:pPr marL="0" lvl="0" indent="0" algn="l" rtl="0">
              <a:lnSpc>
                <a:spcPct val="115000"/>
              </a:lnSpc>
              <a:spcBef>
                <a:spcPts val="0"/>
              </a:spcBef>
              <a:spcAft>
                <a:spcPts val="0"/>
              </a:spcAft>
              <a:buSzPts val="1800"/>
              <a:buNone/>
            </a:pPr>
            <a:endParaRPr dirty="0">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
          <p:cNvSpPr txBox="1">
            <a:spLocks noGrp="1"/>
          </p:cNvSpPr>
          <p:nvPr>
            <p:ph type="title" idx="4294967295"/>
          </p:nvPr>
        </p:nvSpPr>
        <p:spPr>
          <a:xfrm>
            <a:off x="558800" y="12128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6335"/>
              </a:buClr>
              <a:buSzPts val="4400"/>
              <a:buFont typeface="Calibri"/>
              <a:buNone/>
            </a:pPr>
            <a:r>
              <a:rPr lang="en-US" sz="4000" dirty="0" err="1"/>
              <a:t>Vertinimo</a:t>
            </a:r>
            <a:r>
              <a:rPr lang="en-US" sz="4000" dirty="0"/>
              <a:t> </a:t>
            </a:r>
            <a:r>
              <a:rPr lang="en-US" sz="4000" dirty="0" err="1"/>
              <a:t>standartizavimas</a:t>
            </a:r>
            <a:endParaRPr sz="4000" dirty="0"/>
          </a:p>
        </p:txBody>
      </p:sp>
      <p:sp>
        <p:nvSpPr>
          <p:cNvPr id="300" name="Google Shape;300;p3"/>
          <p:cNvSpPr txBox="1">
            <a:spLocks noGrp="1"/>
          </p:cNvSpPr>
          <p:nvPr>
            <p:ph type="body" idx="4294967295"/>
          </p:nvPr>
        </p:nvSpPr>
        <p:spPr>
          <a:xfrm>
            <a:off x="609600" y="1278890"/>
            <a:ext cx="10515600" cy="5054600"/>
          </a:xfrm>
          <a:prstGeom prst="rect">
            <a:avLst/>
          </a:prstGeom>
          <a:noFill/>
          <a:ln>
            <a:noFill/>
          </a:ln>
        </p:spPr>
        <p:txBody>
          <a:bodyPr spcFirstLastPara="1" wrap="square" lIns="91425" tIns="45700" rIns="91425" bIns="45700" anchor="t" anchorCtr="0">
            <a:normAutofit/>
          </a:bodyPr>
          <a:lstStyle/>
          <a:p>
            <a:pPr marL="457200" lvl="0" indent="-342900" algn="just" rtl="0">
              <a:lnSpc>
                <a:spcPct val="115000"/>
              </a:lnSpc>
              <a:spcBef>
                <a:spcPts val="0"/>
              </a:spcBef>
              <a:spcAft>
                <a:spcPts val="0"/>
              </a:spcAft>
              <a:buSzPts val="1800"/>
              <a:buFont typeface="Arial"/>
              <a:buChar char="•"/>
            </a:pPr>
            <a:r>
              <a:rPr lang="en-US" sz="2600" dirty="0" err="1"/>
              <a:t>Prieš</a:t>
            </a:r>
            <a:r>
              <a:rPr lang="en-US" sz="2600" dirty="0"/>
              <a:t> </a:t>
            </a:r>
            <a:r>
              <a:rPr lang="en-US" sz="2600" dirty="0" err="1"/>
              <a:t>pradedant</a:t>
            </a:r>
            <a:r>
              <a:rPr lang="en-US" sz="2600" dirty="0"/>
              <a:t> </a:t>
            </a:r>
            <a:r>
              <a:rPr lang="en-US" sz="2600" dirty="0" err="1"/>
              <a:t>vertinimą</a:t>
            </a:r>
            <a:r>
              <a:rPr lang="en-US" sz="2600" dirty="0"/>
              <a:t>, </a:t>
            </a:r>
            <a:r>
              <a:rPr lang="lt-LT" sz="2600" dirty="0"/>
              <a:t>kiekvienas vertintojas turėjo praktiką – vertino </a:t>
            </a:r>
            <a:r>
              <a:rPr lang="en-US" sz="2600" dirty="0"/>
              <a:t>20 „s</a:t>
            </a:r>
            <a:r>
              <a:rPr lang="lt-LT" sz="2600" dirty="0" err="1"/>
              <a:t>ėklų</a:t>
            </a:r>
            <a:r>
              <a:rPr lang="lt-LT" sz="2600" dirty="0"/>
              <a:t>“ – vyresniųjų v</a:t>
            </a:r>
            <a:r>
              <a:rPr lang="en-US" sz="2600" dirty="0" err="1"/>
              <a:t>ertintoj</a:t>
            </a:r>
            <a:r>
              <a:rPr lang="lt-LT" sz="2600" dirty="0"/>
              <a:t>ų</a:t>
            </a:r>
            <a:r>
              <a:rPr lang="en-US" sz="2600" dirty="0"/>
              <a:t> </a:t>
            </a:r>
            <a:r>
              <a:rPr lang="lt-LT" sz="2600" dirty="0"/>
              <a:t>įvertintų </a:t>
            </a:r>
            <a:r>
              <a:rPr lang="en-US" sz="2600" dirty="0" err="1"/>
              <a:t>darbų</a:t>
            </a:r>
            <a:r>
              <a:rPr lang="lt-LT" sz="2600" dirty="0"/>
              <a:t> ir tik sėkmingai įveikęs šį etapą galėjo vertinti kandidatų darbus</a:t>
            </a:r>
            <a:r>
              <a:rPr lang="en-US" sz="2600" dirty="0"/>
              <a:t>.</a:t>
            </a:r>
            <a:endParaRPr sz="2600" dirty="0"/>
          </a:p>
          <a:p>
            <a:pPr marL="457200" lvl="0" indent="-342900" algn="just" rtl="0">
              <a:lnSpc>
                <a:spcPct val="115000"/>
              </a:lnSpc>
              <a:spcBef>
                <a:spcPts val="0"/>
              </a:spcBef>
              <a:spcAft>
                <a:spcPts val="0"/>
              </a:spcAft>
              <a:buSzPts val="1800"/>
              <a:buFont typeface="Arial"/>
              <a:buChar char="•"/>
            </a:pPr>
            <a:r>
              <a:rPr lang="en-US" sz="2600" dirty="0" err="1"/>
              <a:t>Vyresn</a:t>
            </a:r>
            <a:r>
              <a:rPr lang="lt-LT" sz="2600" dirty="0" err="1"/>
              <a:t>ieji</a:t>
            </a:r>
            <a:r>
              <a:rPr lang="en-US" sz="2600" dirty="0"/>
              <a:t> </a:t>
            </a:r>
            <a:r>
              <a:rPr lang="en-US" sz="2600" dirty="0" err="1"/>
              <a:t>vertintojai</a:t>
            </a:r>
            <a:r>
              <a:rPr lang="en-US" sz="2600" dirty="0"/>
              <a:t> </a:t>
            </a:r>
            <a:r>
              <a:rPr lang="en-US" sz="2600" dirty="0" err="1"/>
              <a:t>kartu</a:t>
            </a:r>
            <a:r>
              <a:rPr lang="en-US" sz="2600" dirty="0"/>
              <a:t> </a:t>
            </a:r>
            <a:r>
              <a:rPr lang="en-US" sz="2600" dirty="0" err="1"/>
              <a:t>su</a:t>
            </a:r>
            <a:r>
              <a:rPr lang="en-US" sz="2600" dirty="0"/>
              <a:t> </a:t>
            </a:r>
            <a:r>
              <a:rPr lang="en-US" sz="2600" dirty="0" err="1"/>
              <a:t>savo</a:t>
            </a:r>
            <a:r>
              <a:rPr lang="en-US" sz="2600" dirty="0"/>
              <a:t> </a:t>
            </a:r>
            <a:r>
              <a:rPr lang="en-US" sz="2600" dirty="0" err="1"/>
              <a:t>grupė</a:t>
            </a:r>
            <a:r>
              <a:rPr lang="lt-LT" sz="2600" dirty="0"/>
              <a:t>mis</a:t>
            </a:r>
            <a:r>
              <a:rPr lang="en-US" sz="2600" dirty="0"/>
              <a:t> </a:t>
            </a:r>
            <a:r>
              <a:rPr lang="lt-LT" sz="2600" dirty="0"/>
              <a:t>kasdieniuose susitikimuose diskutavo ir</a:t>
            </a:r>
            <a:r>
              <a:rPr lang="en-US" sz="2600" dirty="0"/>
              <a:t> </a:t>
            </a:r>
            <a:r>
              <a:rPr lang="en-US" sz="2600" dirty="0" err="1"/>
              <a:t>kartu</a:t>
            </a:r>
            <a:r>
              <a:rPr lang="en-US" sz="2600" dirty="0"/>
              <a:t> </a:t>
            </a:r>
            <a:r>
              <a:rPr lang="lt-LT" sz="2600" dirty="0"/>
              <a:t>sprendė</a:t>
            </a:r>
            <a:r>
              <a:rPr lang="en-US" sz="2600" dirty="0"/>
              <a:t>, </a:t>
            </a:r>
            <a:r>
              <a:rPr lang="en-US" sz="2600" dirty="0" err="1"/>
              <a:t>kaip</a:t>
            </a:r>
            <a:r>
              <a:rPr lang="en-US" sz="2600" dirty="0"/>
              <a:t> </a:t>
            </a:r>
            <a:r>
              <a:rPr lang="en-US" sz="2600" dirty="0" err="1"/>
              <a:t>vertinam</a:t>
            </a:r>
            <a:r>
              <a:rPr lang="lt-LT" sz="2600" dirty="0"/>
              <a:t>i</a:t>
            </a:r>
            <a:r>
              <a:rPr lang="en-US" sz="2600" dirty="0"/>
              <a:t> </a:t>
            </a:r>
            <a:r>
              <a:rPr lang="lt-LT" sz="2600" dirty="0"/>
              <a:t>netipiniai </a:t>
            </a:r>
            <a:r>
              <a:rPr lang="en-US" sz="2600" dirty="0" err="1"/>
              <a:t>atsakyma</a:t>
            </a:r>
            <a:r>
              <a:rPr lang="lt-LT" sz="2600" dirty="0"/>
              <a:t>i</a:t>
            </a:r>
            <a:r>
              <a:rPr lang="en-US" sz="2600" dirty="0"/>
              <a:t>, </a:t>
            </a:r>
            <a:r>
              <a:rPr lang="en-US" sz="2600" dirty="0" err="1"/>
              <a:t>kuri</a:t>
            </a:r>
            <a:r>
              <a:rPr lang="lt-LT" sz="2600" dirty="0"/>
              <a:t>e</a:t>
            </a:r>
            <a:r>
              <a:rPr lang="en-US" sz="2600" dirty="0"/>
              <a:t> n</a:t>
            </a:r>
            <a:r>
              <a:rPr lang="lt-LT" sz="2600" dirty="0" err="1"/>
              <a:t>ebuvo</a:t>
            </a:r>
            <a:r>
              <a:rPr lang="lt-LT" sz="2600" dirty="0"/>
              <a:t> aprašyti</a:t>
            </a:r>
            <a:r>
              <a:rPr lang="en-US" sz="2600" dirty="0"/>
              <a:t> </a:t>
            </a:r>
            <a:r>
              <a:rPr lang="en-US" sz="2600" dirty="0" err="1"/>
              <a:t>rengėjų</a:t>
            </a:r>
            <a:r>
              <a:rPr lang="en-US" sz="2600" dirty="0"/>
              <a:t> </a:t>
            </a:r>
            <a:r>
              <a:rPr lang="en-US" sz="2600" dirty="0" err="1"/>
              <a:t>pateiktoje</a:t>
            </a:r>
            <a:r>
              <a:rPr lang="en-US" sz="2600" dirty="0"/>
              <a:t> </a:t>
            </a:r>
            <a:r>
              <a:rPr lang="en-US" sz="2600" dirty="0" err="1"/>
              <a:t>vertinimo</a:t>
            </a:r>
            <a:r>
              <a:rPr lang="en-US" sz="2600" dirty="0"/>
              <a:t> </a:t>
            </a:r>
            <a:r>
              <a:rPr lang="en-US" sz="2600" dirty="0" err="1"/>
              <a:t>instrukcijoje</a:t>
            </a:r>
            <a:r>
              <a:rPr lang="en-US" sz="2600" dirty="0"/>
              <a:t>.</a:t>
            </a:r>
            <a:endParaRPr sz="2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4"/>
          <p:cNvSpPr txBox="1">
            <a:spLocks noGrp="1"/>
          </p:cNvSpPr>
          <p:nvPr>
            <p:ph type="title" idx="4294967295"/>
          </p:nvPr>
        </p:nvSpPr>
        <p:spPr>
          <a:xfrm>
            <a:off x="690880" y="161925"/>
            <a:ext cx="913606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6335"/>
              </a:buClr>
              <a:buSzPts val="4400"/>
              <a:buFont typeface="Calibri"/>
              <a:buNone/>
            </a:pPr>
            <a:r>
              <a:rPr lang="en-US">
                <a:latin typeface="Calibri"/>
                <a:ea typeface="Calibri"/>
                <a:cs typeface="Calibri"/>
                <a:sym typeface="Calibri"/>
              </a:rPr>
              <a:t>Turinys</a:t>
            </a:r>
            <a:endParaRPr>
              <a:latin typeface="Calibri"/>
              <a:ea typeface="Calibri"/>
              <a:cs typeface="Calibri"/>
              <a:sym typeface="Calibri"/>
            </a:endParaRPr>
          </a:p>
        </p:txBody>
      </p:sp>
      <p:sp>
        <p:nvSpPr>
          <p:cNvPr id="171" name="Google Shape;171;p4"/>
          <p:cNvSpPr txBox="1">
            <a:spLocks noGrp="1"/>
          </p:cNvSpPr>
          <p:nvPr>
            <p:ph type="body" idx="4294967295"/>
          </p:nvPr>
        </p:nvSpPr>
        <p:spPr>
          <a:xfrm>
            <a:off x="711200" y="1225550"/>
            <a:ext cx="10942320" cy="4351338"/>
          </a:xfrm>
          <a:prstGeom prst="rect">
            <a:avLst/>
          </a:prstGeom>
          <a:noFill/>
          <a:ln>
            <a:noFill/>
          </a:ln>
        </p:spPr>
        <p:txBody>
          <a:bodyPr spcFirstLastPara="1" wrap="square" lIns="91425" tIns="45700" rIns="91425" bIns="45700" anchor="t" anchorCtr="0">
            <a:normAutofit fontScale="92500" lnSpcReduction="10000"/>
          </a:bodyPr>
          <a:lstStyle/>
          <a:p>
            <a:pPr indent="-457200">
              <a:lnSpc>
                <a:spcPct val="150000"/>
              </a:lnSpc>
              <a:spcBef>
                <a:spcPts val="0"/>
              </a:spcBef>
              <a:buSzPts val="1800"/>
            </a:pPr>
            <a:r>
              <a:rPr lang="lt-LT" dirty="0"/>
              <a:t>2025 m. e</a:t>
            </a:r>
            <a:r>
              <a:rPr lang="en-US" dirty="0" err="1"/>
              <a:t>konomikos</a:t>
            </a:r>
            <a:r>
              <a:rPr lang="en-US" dirty="0"/>
              <a:t> </a:t>
            </a:r>
            <a:r>
              <a:rPr lang="en-US" dirty="0" err="1"/>
              <a:t>ir</a:t>
            </a:r>
            <a:r>
              <a:rPr lang="en-US" dirty="0"/>
              <a:t> </a:t>
            </a:r>
            <a:r>
              <a:rPr lang="en-US" dirty="0" err="1"/>
              <a:t>verslumo</a:t>
            </a:r>
            <a:r>
              <a:rPr lang="en-US" dirty="0"/>
              <a:t> </a:t>
            </a:r>
            <a:r>
              <a:rPr lang="lt-LT" dirty="0"/>
              <a:t>VBE </a:t>
            </a:r>
            <a:r>
              <a:rPr lang="en-US" dirty="0"/>
              <a:t>II </a:t>
            </a:r>
            <a:r>
              <a:rPr lang="lt-LT" dirty="0"/>
              <a:t>dalies </a:t>
            </a:r>
            <a:r>
              <a:rPr lang="en-US" dirty="0" err="1"/>
              <a:t>vertinimo</a:t>
            </a:r>
            <a:r>
              <a:rPr lang="en-US" dirty="0"/>
              <a:t> </a:t>
            </a:r>
            <a:r>
              <a:rPr lang="en-US" dirty="0" err="1"/>
              <a:t>statistinė</a:t>
            </a:r>
            <a:r>
              <a:rPr lang="en-US" dirty="0"/>
              <a:t> </a:t>
            </a:r>
            <a:r>
              <a:rPr lang="en-US" dirty="0" err="1"/>
              <a:t>analizė</a:t>
            </a:r>
            <a:endParaRPr lang="lt-LT" dirty="0"/>
          </a:p>
          <a:p>
            <a:pPr lvl="1" indent="-457200">
              <a:lnSpc>
                <a:spcPct val="150000"/>
              </a:lnSpc>
              <a:spcBef>
                <a:spcPts val="0"/>
              </a:spcBef>
              <a:buSzPts val="1800"/>
            </a:pPr>
            <a:r>
              <a:rPr lang="lt-LT" dirty="0"/>
              <a:t>2025 m. e</a:t>
            </a:r>
            <a:r>
              <a:rPr lang="en-US" dirty="0" err="1"/>
              <a:t>konomikos</a:t>
            </a:r>
            <a:r>
              <a:rPr lang="en-US" dirty="0"/>
              <a:t> </a:t>
            </a:r>
            <a:r>
              <a:rPr lang="en-US" dirty="0" err="1"/>
              <a:t>ir</a:t>
            </a:r>
            <a:r>
              <a:rPr lang="en-US" dirty="0"/>
              <a:t> </a:t>
            </a:r>
            <a:r>
              <a:rPr lang="en-US" dirty="0" err="1"/>
              <a:t>verslumo</a:t>
            </a:r>
            <a:r>
              <a:rPr lang="en-US" dirty="0"/>
              <a:t> VBE II </a:t>
            </a:r>
            <a:r>
              <a:rPr lang="lt-LT" dirty="0"/>
              <a:t>dalies užduoties struktūra </a:t>
            </a:r>
          </a:p>
          <a:p>
            <a:pPr lvl="1" indent="-457200">
              <a:lnSpc>
                <a:spcPct val="150000"/>
              </a:lnSpc>
              <a:spcBef>
                <a:spcPts val="0"/>
              </a:spcBef>
              <a:buSzPts val="1800"/>
            </a:pPr>
            <a:r>
              <a:rPr lang="pt-BR" dirty="0"/>
              <a:t>Ekonomikos ir verslumo VBE vertinimo principai</a:t>
            </a:r>
            <a:endParaRPr lang="lt-LT" dirty="0"/>
          </a:p>
          <a:p>
            <a:pPr lvl="1" indent="-457200">
              <a:lnSpc>
                <a:spcPct val="150000"/>
              </a:lnSpc>
              <a:spcBef>
                <a:spcPts val="0"/>
              </a:spcBef>
              <a:buSzPts val="1800"/>
            </a:pPr>
            <a:r>
              <a:rPr lang="lt-LT" dirty="0"/>
              <a:t>2025 m. e</a:t>
            </a:r>
            <a:r>
              <a:rPr lang="en-US" dirty="0" err="1"/>
              <a:t>konomikos</a:t>
            </a:r>
            <a:r>
              <a:rPr lang="en-US" dirty="0"/>
              <a:t> </a:t>
            </a:r>
            <a:r>
              <a:rPr lang="en-US" dirty="0" err="1"/>
              <a:t>ir</a:t>
            </a:r>
            <a:r>
              <a:rPr lang="en-US" dirty="0"/>
              <a:t> </a:t>
            </a:r>
            <a:r>
              <a:rPr lang="en-US" dirty="0" err="1"/>
              <a:t>verslumo</a:t>
            </a:r>
            <a:r>
              <a:rPr lang="en-US" dirty="0"/>
              <a:t> </a:t>
            </a:r>
            <a:r>
              <a:rPr lang="lt-LT" dirty="0"/>
              <a:t>VBE </a:t>
            </a:r>
            <a:r>
              <a:rPr lang="en-US" dirty="0"/>
              <a:t>II </a:t>
            </a:r>
            <a:r>
              <a:rPr lang="lt-LT" dirty="0"/>
              <a:t>dalies </a:t>
            </a:r>
            <a:r>
              <a:rPr lang="en-US" dirty="0" err="1"/>
              <a:t>vertinimo</a:t>
            </a:r>
            <a:r>
              <a:rPr lang="en-US" dirty="0"/>
              <a:t> </a:t>
            </a:r>
            <a:r>
              <a:rPr lang="en-US" dirty="0" err="1"/>
              <a:t>statisti</a:t>
            </a:r>
            <a:r>
              <a:rPr lang="lt-LT" dirty="0" err="1"/>
              <a:t>ka</a:t>
            </a:r>
            <a:endParaRPr lang="lt-LT" dirty="0"/>
          </a:p>
          <a:p>
            <a:pPr lvl="1" indent="-457200">
              <a:lnSpc>
                <a:spcPct val="150000"/>
              </a:lnSpc>
              <a:spcBef>
                <a:spcPts val="0"/>
              </a:spcBef>
              <a:buSzPts val="1800"/>
            </a:pPr>
            <a:r>
              <a:rPr lang="lt-LT" dirty="0"/>
              <a:t>2025 m. e</a:t>
            </a:r>
            <a:r>
              <a:rPr lang="en-US" dirty="0" err="1"/>
              <a:t>konomikos</a:t>
            </a:r>
            <a:r>
              <a:rPr lang="en-US" dirty="0"/>
              <a:t> </a:t>
            </a:r>
            <a:r>
              <a:rPr lang="en-US" dirty="0" err="1"/>
              <a:t>ir</a:t>
            </a:r>
            <a:r>
              <a:rPr lang="en-US" dirty="0"/>
              <a:t> </a:t>
            </a:r>
            <a:r>
              <a:rPr lang="en-US" dirty="0" err="1"/>
              <a:t>verslumo</a:t>
            </a:r>
            <a:r>
              <a:rPr lang="en-US" dirty="0"/>
              <a:t> VBE II </a:t>
            </a:r>
            <a:r>
              <a:rPr lang="lt-LT" dirty="0"/>
              <a:t>dalies konkrečių klausimų </a:t>
            </a:r>
            <a:r>
              <a:rPr lang="en-US" dirty="0" err="1"/>
              <a:t>vertinimo</a:t>
            </a:r>
            <a:r>
              <a:rPr lang="en-US" dirty="0"/>
              <a:t> </a:t>
            </a:r>
            <a:r>
              <a:rPr lang="en-US" dirty="0" err="1"/>
              <a:t>analizė</a:t>
            </a:r>
            <a:endParaRPr lang="lt-LT" dirty="0"/>
          </a:p>
          <a:p>
            <a:pPr indent="-457200">
              <a:lnSpc>
                <a:spcPct val="150000"/>
              </a:lnSpc>
              <a:spcBef>
                <a:spcPts val="0"/>
              </a:spcBef>
              <a:buSzPts val="1800"/>
            </a:pPr>
            <a:r>
              <a:rPr lang="en-US" dirty="0" err="1"/>
              <a:t>Ekonomikos</a:t>
            </a:r>
            <a:r>
              <a:rPr lang="en-US" dirty="0"/>
              <a:t> </a:t>
            </a:r>
            <a:r>
              <a:rPr lang="en-US" dirty="0" err="1"/>
              <a:t>ir</a:t>
            </a:r>
            <a:r>
              <a:rPr lang="en-US" dirty="0"/>
              <a:t> </a:t>
            </a:r>
            <a:r>
              <a:rPr lang="en-US" dirty="0" err="1"/>
              <a:t>verslumo</a:t>
            </a:r>
            <a:r>
              <a:rPr lang="en-US" dirty="0"/>
              <a:t> VBE II</a:t>
            </a:r>
            <a:r>
              <a:rPr lang="lt-LT" dirty="0"/>
              <a:t> dalies užduoties </a:t>
            </a:r>
            <a:r>
              <a:rPr lang="en-US" dirty="0" err="1"/>
              <a:t>statistin</a:t>
            </a:r>
            <a:r>
              <a:rPr lang="lt-LT" dirty="0"/>
              <a:t>ės analizės</a:t>
            </a:r>
            <a:r>
              <a:rPr lang="en-US" dirty="0"/>
              <a:t> </a:t>
            </a:r>
            <a:r>
              <a:rPr lang="en-US" dirty="0" err="1"/>
              <a:t>rezultatų</a:t>
            </a:r>
            <a:r>
              <a:rPr lang="en-US" dirty="0"/>
              <a:t> </a:t>
            </a:r>
            <a:r>
              <a:rPr lang="lt-LT" dirty="0"/>
              <a:t>panaudojimas</a:t>
            </a:r>
            <a:r>
              <a:rPr lang="en-US" dirty="0"/>
              <a:t> </a:t>
            </a:r>
            <a:r>
              <a:rPr lang="en-US" dirty="0" err="1"/>
              <a:t>mokymo</a:t>
            </a:r>
            <a:r>
              <a:rPr lang="lt-LT" dirty="0"/>
              <a:t>(</a:t>
            </a:r>
            <a:r>
              <a:rPr lang="en-US" dirty="0" err="1"/>
              <a:t>si</a:t>
            </a:r>
            <a:r>
              <a:rPr lang="lt-LT" dirty="0"/>
              <a:t>)</a:t>
            </a:r>
            <a:r>
              <a:rPr lang="en-US" dirty="0"/>
              <a:t> </a:t>
            </a:r>
            <a:r>
              <a:rPr lang="en-US" dirty="0" err="1"/>
              <a:t>procese</a:t>
            </a:r>
            <a:endParaRPr lang="lt-LT" dirty="0"/>
          </a:p>
          <a:p>
            <a:pPr lvl="1" indent="-457200">
              <a:lnSpc>
                <a:spcPct val="150000"/>
              </a:lnSpc>
              <a:spcBef>
                <a:spcPts val="0"/>
              </a:spcBef>
              <a:buSzPts val="1800"/>
            </a:pPr>
            <a:r>
              <a:rPr lang="lt-LT" dirty="0"/>
              <a:t>Užduotys su nurodomaisiais veiksmažodžiais apibrėžti ir paaiškinti</a:t>
            </a:r>
          </a:p>
          <a:p>
            <a:pPr lvl="1" indent="-457200">
              <a:lnSpc>
                <a:spcPct val="150000"/>
              </a:lnSpc>
              <a:spcBef>
                <a:spcPts val="0"/>
              </a:spcBef>
              <a:buSzPts val="1800"/>
            </a:pPr>
            <a:endParaRPr lang="lt-LT" dirty="0"/>
          </a:p>
          <a:p>
            <a:pPr marL="0" indent="0">
              <a:lnSpc>
                <a:spcPct val="150000"/>
              </a:lnSpc>
              <a:spcBef>
                <a:spcPts val="0"/>
              </a:spcBef>
              <a:buSzPts val="1800"/>
              <a:buNone/>
            </a:pPr>
            <a:endParaRPr lang="lt-LT" dirty="0"/>
          </a:p>
          <a:p>
            <a:pPr indent="-457200">
              <a:lnSpc>
                <a:spcPct val="150000"/>
              </a:lnSpc>
              <a:spcBef>
                <a:spcPts val="0"/>
              </a:spcBef>
              <a:buSzPts val="1800"/>
            </a:pPr>
            <a:endParaRPr lang="lt-LT" dirty="0"/>
          </a:p>
          <a:p>
            <a:pPr marL="457200" lvl="0" indent="-457200" algn="l" rtl="0">
              <a:lnSpc>
                <a:spcPct val="150000"/>
              </a:lnSpc>
              <a:spcBef>
                <a:spcPts val="0"/>
              </a:spcBef>
              <a:spcAft>
                <a:spcPts val="0"/>
              </a:spcAft>
              <a:buSzPts val="1800"/>
              <a:buChar char="•"/>
            </a:pPr>
            <a:endParaRPr dirty="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39e374e630f_0_16"/>
          <p:cNvSpPr txBox="1">
            <a:spLocks noGrp="1"/>
          </p:cNvSpPr>
          <p:nvPr>
            <p:ph type="title" idx="4294967295"/>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6335"/>
              </a:buClr>
              <a:buSzPts val="4400"/>
              <a:buFont typeface="Calibri"/>
              <a:buNone/>
            </a:pPr>
            <a:r>
              <a:rPr lang="en-US" sz="4000" dirty="0" err="1"/>
              <a:t>Vertinimo</a:t>
            </a:r>
            <a:r>
              <a:rPr lang="en-US" sz="4000" dirty="0"/>
              <a:t> </a:t>
            </a:r>
            <a:r>
              <a:rPr lang="lt-LT" sz="4000" dirty="0"/>
              <a:t>statistika</a:t>
            </a:r>
            <a:r>
              <a:rPr lang="en-US" sz="4000" dirty="0"/>
              <a:t> (I)</a:t>
            </a:r>
            <a:endParaRPr sz="4000" dirty="0"/>
          </a:p>
        </p:txBody>
      </p:sp>
      <p:graphicFrame>
        <p:nvGraphicFramePr>
          <p:cNvPr id="306" name="Google Shape;306;g39e374e630f_0_16"/>
          <p:cNvGraphicFramePr/>
          <p:nvPr>
            <p:extLst>
              <p:ext uri="{D42A27DB-BD31-4B8C-83A1-F6EECF244321}">
                <p14:modId xmlns:p14="http://schemas.microsoft.com/office/powerpoint/2010/main" val="1310276645"/>
              </p:ext>
            </p:extLst>
          </p:nvPr>
        </p:nvGraphicFramePr>
        <p:xfrm>
          <a:off x="636594" y="1345764"/>
          <a:ext cx="10346366" cy="2606476"/>
        </p:xfrm>
        <a:graphic>
          <a:graphicData uri="http://schemas.openxmlformats.org/drawingml/2006/table">
            <a:tbl>
              <a:tblPr>
                <a:noFill/>
                <a:tableStyleId>{7045BC6D-3A4C-4B97-82E4-3154AEEDB9A5}</a:tableStyleId>
              </a:tblPr>
              <a:tblGrid>
                <a:gridCol w="8680604">
                  <a:extLst>
                    <a:ext uri="{9D8B030D-6E8A-4147-A177-3AD203B41FA5}">
                      <a16:colId xmlns:a16="http://schemas.microsoft.com/office/drawing/2014/main" val="20000"/>
                    </a:ext>
                  </a:extLst>
                </a:gridCol>
                <a:gridCol w="1665762">
                  <a:extLst>
                    <a:ext uri="{9D8B030D-6E8A-4147-A177-3AD203B41FA5}">
                      <a16:colId xmlns:a16="http://schemas.microsoft.com/office/drawing/2014/main" val="20001"/>
                    </a:ext>
                  </a:extLst>
                </a:gridCol>
              </a:tblGrid>
              <a:tr h="775258">
                <a:tc>
                  <a:txBody>
                    <a:bodyPr/>
                    <a:lstStyle/>
                    <a:p>
                      <a:pPr marL="0" marR="0" lvl="0" indent="0" algn="l" rtl="0">
                        <a:lnSpc>
                          <a:spcPct val="100000"/>
                        </a:lnSpc>
                        <a:spcBef>
                          <a:spcPts val="0"/>
                        </a:spcBef>
                        <a:spcAft>
                          <a:spcPts val="0"/>
                        </a:spcAft>
                        <a:buClr>
                          <a:srgbClr val="000000"/>
                        </a:buClr>
                        <a:buSzPts val="1400"/>
                        <a:buFont typeface="Arial"/>
                        <a:buNone/>
                      </a:pPr>
                      <a:r>
                        <a:rPr lang="en-US" sz="2400" b="1" i="0" u="none" strike="noStrike" cap="none" dirty="0" err="1">
                          <a:solidFill>
                            <a:srgbClr val="2F6335"/>
                          </a:solidFill>
                          <a:latin typeface="Calibri"/>
                          <a:ea typeface="Calibri"/>
                          <a:cs typeface="Calibri"/>
                          <a:sym typeface="Calibri"/>
                        </a:rPr>
                        <a:t>Bendrieji</a:t>
                      </a:r>
                      <a:r>
                        <a:rPr lang="en-US" sz="2400" b="1" i="0" u="none" strike="noStrike" cap="none" dirty="0">
                          <a:solidFill>
                            <a:srgbClr val="2F6335"/>
                          </a:solidFill>
                          <a:latin typeface="Calibri"/>
                          <a:ea typeface="Calibri"/>
                          <a:cs typeface="Calibri"/>
                          <a:sym typeface="Calibri"/>
                        </a:rPr>
                        <a:t> </a:t>
                      </a:r>
                      <a:r>
                        <a:rPr lang="en-US" sz="2400" b="1" i="0" u="none" strike="noStrike" cap="none" dirty="0" err="1">
                          <a:solidFill>
                            <a:srgbClr val="2F6335"/>
                          </a:solidFill>
                          <a:latin typeface="Calibri"/>
                          <a:ea typeface="Calibri"/>
                          <a:cs typeface="Calibri"/>
                          <a:sym typeface="Calibri"/>
                        </a:rPr>
                        <a:t>rodikliai</a:t>
                      </a:r>
                      <a:endParaRPr sz="2400" b="1" i="0" u="none" strike="noStrike" cap="none" dirty="0">
                        <a:solidFill>
                          <a:srgbClr val="2F6335"/>
                        </a:solidFill>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dirty="0" err="1">
                          <a:solidFill>
                            <a:srgbClr val="2F6335"/>
                          </a:solidFill>
                          <a:latin typeface="Calibri"/>
                          <a:ea typeface="Calibri"/>
                          <a:cs typeface="Calibri"/>
                          <a:sym typeface="Arial"/>
                        </a:rPr>
                        <a:t>Reikšmė</a:t>
                      </a:r>
                      <a:endParaRPr sz="2400" b="1" i="0" u="none" strike="noStrike" cap="none" dirty="0">
                        <a:solidFill>
                          <a:srgbClr val="2F6335"/>
                        </a:solidFill>
                        <a:latin typeface="Calibri"/>
                        <a:ea typeface="Calibri"/>
                        <a:cs typeface="Calibri"/>
                        <a:sym typeface="Arial"/>
                      </a:endParaRPr>
                    </a:p>
                  </a:txBody>
                  <a:tcPr marL="91425" marR="91425" marT="91425" marB="91425"/>
                </a:tc>
                <a:extLst>
                  <a:ext uri="{0D108BD9-81ED-4DB2-BD59-A6C34878D82A}">
                    <a16:rowId xmlns:a16="http://schemas.microsoft.com/office/drawing/2014/main" val="10000"/>
                  </a:ext>
                </a:extLst>
              </a:tr>
              <a:tr h="815234">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Vidutinis</a:t>
                      </a: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vieno</a:t>
                      </a: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vertintojo</a:t>
                      </a: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įvertintų</a:t>
                      </a: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darbų</a:t>
                      </a: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skaičius</a:t>
                      </a:r>
                      <a:endParaRPr sz="24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400"/>
                        <a:buFont typeface="Arial"/>
                        <a:buNone/>
                      </a:pP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420</a:t>
                      </a:r>
                      <a:endParaRPr sz="24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1"/>
                  </a:ext>
                </a:extLst>
              </a:tr>
              <a:tr h="1015984">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Vidutinis</a:t>
                      </a: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vieno</a:t>
                      </a: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vertintojo</a:t>
                      </a: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vertinimų</a:t>
                      </a: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pagal</a:t>
                      </a: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atskirus</a:t>
                      </a: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klausimų</a:t>
                      </a: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punktus</a:t>
                      </a: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skaičius</a:t>
                      </a:r>
                      <a:endParaRPr sz="24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400"/>
                        <a:buFont typeface="Arial"/>
                        <a:buNone/>
                      </a:pP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2726</a:t>
                      </a:r>
                      <a:endParaRPr sz="24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a:extLst>
            <a:ext uri="{FF2B5EF4-FFF2-40B4-BE49-F238E27FC236}">
              <a16:creationId xmlns:a16="http://schemas.microsoft.com/office/drawing/2014/main" id="{A9EA8E6D-D500-E19F-D4D7-E6B69F76AB3F}"/>
            </a:ext>
          </a:extLst>
        </p:cNvPr>
        <p:cNvGrpSpPr/>
        <p:nvPr/>
      </p:nvGrpSpPr>
      <p:grpSpPr>
        <a:xfrm>
          <a:off x="0" y="0"/>
          <a:ext cx="0" cy="0"/>
          <a:chOff x="0" y="0"/>
          <a:chExt cx="0" cy="0"/>
        </a:xfrm>
      </p:grpSpPr>
      <p:sp>
        <p:nvSpPr>
          <p:cNvPr id="305" name="Google Shape;305;g39e374e630f_0_16">
            <a:extLst>
              <a:ext uri="{FF2B5EF4-FFF2-40B4-BE49-F238E27FC236}">
                <a16:creationId xmlns:a16="http://schemas.microsoft.com/office/drawing/2014/main" id="{3BE71716-3E78-1623-A78C-D0AE78162E28}"/>
              </a:ext>
            </a:extLst>
          </p:cNvPr>
          <p:cNvSpPr txBox="1">
            <a:spLocks noGrp="1"/>
          </p:cNvSpPr>
          <p:nvPr>
            <p:ph type="title" idx="4294967295"/>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6335"/>
              </a:buClr>
              <a:buSzPts val="4400"/>
              <a:buFont typeface="Calibri"/>
              <a:buNone/>
            </a:pPr>
            <a:r>
              <a:rPr lang="en-US" sz="4000" dirty="0" err="1"/>
              <a:t>Vertinimo</a:t>
            </a:r>
            <a:r>
              <a:rPr lang="en-US" sz="4000" dirty="0"/>
              <a:t> </a:t>
            </a:r>
            <a:r>
              <a:rPr lang="lt-LT" sz="4000" dirty="0"/>
              <a:t>statistika</a:t>
            </a:r>
            <a:r>
              <a:rPr lang="en-US" sz="4000" dirty="0"/>
              <a:t> (I</a:t>
            </a:r>
            <a:r>
              <a:rPr lang="lt-LT" sz="4000" dirty="0"/>
              <a:t>I</a:t>
            </a:r>
            <a:r>
              <a:rPr lang="en-US" sz="4000" dirty="0"/>
              <a:t>)</a:t>
            </a:r>
            <a:endParaRPr sz="4000" dirty="0"/>
          </a:p>
        </p:txBody>
      </p:sp>
      <p:graphicFrame>
        <p:nvGraphicFramePr>
          <p:cNvPr id="306" name="Google Shape;306;g39e374e630f_0_16">
            <a:extLst>
              <a:ext uri="{FF2B5EF4-FFF2-40B4-BE49-F238E27FC236}">
                <a16:creationId xmlns:a16="http://schemas.microsoft.com/office/drawing/2014/main" id="{D3AEA640-7BFD-5868-678F-34CC6DD3131F}"/>
              </a:ext>
            </a:extLst>
          </p:cNvPr>
          <p:cNvGraphicFramePr/>
          <p:nvPr>
            <p:extLst>
              <p:ext uri="{D42A27DB-BD31-4B8C-83A1-F6EECF244321}">
                <p14:modId xmlns:p14="http://schemas.microsoft.com/office/powerpoint/2010/main" val="1633731652"/>
              </p:ext>
            </p:extLst>
          </p:nvPr>
        </p:nvGraphicFramePr>
        <p:xfrm>
          <a:off x="667074" y="1264485"/>
          <a:ext cx="11270925" cy="4256352"/>
        </p:xfrm>
        <a:graphic>
          <a:graphicData uri="http://schemas.openxmlformats.org/drawingml/2006/table">
            <a:tbl>
              <a:tblPr>
                <a:noFill/>
                <a:tableStyleId>{7045BC6D-3A4C-4B97-82E4-3154AEEDB9A5}</a:tableStyleId>
              </a:tblPr>
              <a:tblGrid>
                <a:gridCol w="6809849">
                  <a:extLst>
                    <a:ext uri="{9D8B030D-6E8A-4147-A177-3AD203B41FA5}">
                      <a16:colId xmlns:a16="http://schemas.microsoft.com/office/drawing/2014/main" val="20000"/>
                    </a:ext>
                  </a:extLst>
                </a:gridCol>
                <a:gridCol w="1306774">
                  <a:extLst>
                    <a:ext uri="{9D8B030D-6E8A-4147-A177-3AD203B41FA5}">
                      <a16:colId xmlns:a16="http://schemas.microsoft.com/office/drawing/2014/main" val="20001"/>
                    </a:ext>
                  </a:extLst>
                </a:gridCol>
                <a:gridCol w="3154302">
                  <a:extLst>
                    <a:ext uri="{9D8B030D-6E8A-4147-A177-3AD203B41FA5}">
                      <a16:colId xmlns:a16="http://schemas.microsoft.com/office/drawing/2014/main" val="20002"/>
                    </a:ext>
                  </a:extLst>
                </a:gridCol>
              </a:tblGrid>
              <a:tr h="472875">
                <a:tc>
                  <a:txBody>
                    <a:bodyPr/>
                    <a:lstStyle/>
                    <a:p>
                      <a:pPr marL="0" marR="0" lvl="0" indent="0" algn="l" rtl="0">
                        <a:lnSpc>
                          <a:spcPct val="100000"/>
                        </a:lnSpc>
                        <a:spcBef>
                          <a:spcPts val="0"/>
                        </a:spcBef>
                        <a:spcAft>
                          <a:spcPts val="0"/>
                        </a:spcAft>
                        <a:buClr>
                          <a:srgbClr val="000000"/>
                        </a:buClr>
                        <a:buSzPts val="1400"/>
                        <a:buFont typeface="Arial"/>
                        <a:buNone/>
                      </a:pPr>
                      <a:r>
                        <a:rPr lang="en-US" sz="2200" b="1" i="0" u="none" strike="noStrike" cap="none" dirty="0" err="1">
                          <a:solidFill>
                            <a:srgbClr val="2F6335"/>
                          </a:solidFill>
                          <a:latin typeface="Calibri" panose="020F0502020204030204" pitchFamily="34" charset="0"/>
                          <a:ea typeface="Calibri" panose="020F0502020204030204" pitchFamily="34" charset="0"/>
                          <a:cs typeface="Calibri" panose="020F0502020204030204" pitchFamily="34" charset="0"/>
                          <a:sym typeface="Arial"/>
                        </a:rPr>
                        <a:t>Vertinimo</a:t>
                      </a:r>
                      <a:r>
                        <a:rPr lang="en-US" sz="2200" b="1" i="0" u="none" strike="noStrike" cap="none" dirty="0">
                          <a:solidFill>
                            <a:srgbClr val="2F6335"/>
                          </a:solidFill>
                          <a:latin typeface="Calibri" panose="020F0502020204030204" pitchFamily="34" charset="0"/>
                          <a:ea typeface="Calibri" panose="020F0502020204030204" pitchFamily="34" charset="0"/>
                          <a:cs typeface="Calibri" panose="020F0502020204030204" pitchFamily="34" charset="0"/>
                          <a:sym typeface="Arial"/>
                        </a:rPr>
                        <a:t> </a:t>
                      </a:r>
                      <a:r>
                        <a:rPr lang="en-US" sz="2200" b="1" i="0" u="none" strike="noStrike" cap="none" dirty="0" err="1">
                          <a:solidFill>
                            <a:srgbClr val="2F6335"/>
                          </a:solidFill>
                          <a:latin typeface="Calibri" panose="020F0502020204030204" pitchFamily="34" charset="0"/>
                          <a:ea typeface="Calibri" panose="020F0502020204030204" pitchFamily="34" charset="0"/>
                          <a:cs typeface="Calibri" panose="020F0502020204030204" pitchFamily="34" charset="0"/>
                          <a:sym typeface="Arial"/>
                        </a:rPr>
                        <a:t>patikimumas</a:t>
                      </a:r>
                      <a:r>
                        <a:rPr lang="en-US" sz="2200" b="1" i="0" u="none" strike="noStrike" cap="none" dirty="0">
                          <a:solidFill>
                            <a:srgbClr val="2F6335"/>
                          </a:solidFill>
                          <a:latin typeface="Calibri" panose="020F0502020204030204" pitchFamily="34" charset="0"/>
                          <a:ea typeface="Calibri" panose="020F0502020204030204" pitchFamily="34" charset="0"/>
                          <a:cs typeface="Calibri" panose="020F0502020204030204" pitchFamily="34" charset="0"/>
                          <a:sym typeface="Arial"/>
                        </a:rPr>
                        <a:t>, </a:t>
                      </a:r>
                      <a:r>
                        <a:rPr lang="en-US" sz="2200" b="1" i="0" u="none" strike="noStrike" cap="none" dirty="0" err="1">
                          <a:solidFill>
                            <a:srgbClr val="2F6335"/>
                          </a:solidFill>
                          <a:latin typeface="Calibri" panose="020F0502020204030204" pitchFamily="34" charset="0"/>
                          <a:ea typeface="Calibri" panose="020F0502020204030204" pitchFamily="34" charset="0"/>
                          <a:cs typeface="Calibri" panose="020F0502020204030204" pitchFamily="34" charset="0"/>
                          <a:sym typeface="Arial"/>
                        </a:rPr>
                        <a:t>imant</a:t>
                      </a:r>
                      <a:r>
                        <a:rPr lang="en-US" sz="2200" b="1" i="0" u="none" strike="noStrike" cap="none" dirty="0">
                          <a:solidFill>
                            <a:srgbClr val="2F6335"/>
                          </a:solidFill>
                          <a:latin typeface="Calibri" panose="020F0502020204030204" pitchFamily="34" charset="0"/>
                          <a:ea typeface="Calibri" panose="020F0502020204030204" pitchFamily="34" charset="0"/>
                          <a:cs typeface="Calibri" panose="020F0502020204030204" pitchFamily="34" charset="0"/>
                          <a:sym typeface="Arial"/>
                        </a:rPr>
                        <a:t> tik 1 </a:t>
                      </a:r>
                      <a:r>
                        <a:rPr lang="en-US" sz="2200" b="1" i="0" u="none" strike="noStrike" cap="none" dirty="0" err="1">
                          <a:solidFill>
                            <a:srgbClr val="2F6335"/>
                          </a:solidFill>
                          <a:latin typeface="Calibri" panose="020F0502020204030204" pitchFamily="34" charset="0"/>
                          <a:ea typeface="Calibri" panose="020F0502020204030204" pitchFamily="34" charset="0"/>
                          <a:cs typeface="Calibri" panose="020F0502020204030204" pitchFamily="34" charset="0"/>
                          <a:sym typeface="Arial"/>
                        </a:rPr>
                        <a:t>ir</a:t>
                      </a:r>
                      <a:r>
                        <a:rPr lang="en-US" sz="2200" b="1" i="0" u="none" strike="noStrike" cap="none" dirty="0">
                          <a:solidFill>
                            <a:srgbClr val="2F6335"/>
                          </a:solidFill>
                          <a:latin typeface="Calibri" panose="020F0502020204030204" pitchFamily="34" charset="0"/>
                          <a:ea typeface="Calibri" panose="020F0502020204030204" pitchFamily="34" charset="0"/>
                          <a:cs typeface="Calibri" panose="020F0502020204030204" pitchFamily="34" charset="0"/>
                          <a:sym typeface="Arial"/>
                        </a:rPr>
                        <a:t> 2 </a:t>
                      </a:r>
                      <a:r>
                        <a:rPr lang="en-US" sz="2200" b="1" i="0" u="none" strike="noStrike" cap="none" dirty="0" err="1">
                          <a:solidFill>
                            <a:srgbClr val="2F6335"/>
                          </a:solidFill>
                          <a:latin typeface="Calibri" panose="020F0502020204030204" pitchFamily="34" charset="0"/>
                          <a:ea typeface="Calibri" panose="020F0502020204030204" pitchFamily="34" charset="0"/>
                          <a:cs typeface="Calibri" panose="020F0502020204030204" pitchFamily="34" charset="0"/>
                          <a:sym typeface="Arial"/>
                        </a:rPr>
                        <a:t>nepriklausomus</a:t>
                      </a:r>
                      <a:r>
                        <a:rPr lang="en-US" sz="2200" b="1" i="0" u="none" strike="noStrike" cap="none" dirty="0">
                          <a:solidFill>
                            <a:srgbClr val="2F6335"/>
                          </a:solidFill>
                          <a:latin typeface="Calibri" panose="020F0502020204030204" pitchFamily="34" charset="0"/>
                          <a:ea typeface="Calibri" panose="020F0502020204030204" pitchFamily="34" charset="0"/>
                          <a:cs typeface="Calibri" panose="020F0502020204030204" pitchFamily="34" charset="0"/>
                          <a:sym typeface="Arial"/>
                        </a:rPr>
                        <a:t> </a:t>
                      </a:r>
                      <a:r>
                        <a:rPr lang="en-US" sz="2200" b="1" i="0" u="none" strike="noStrike" cap="none" dirty="0" err="1">
                          <a:solidFill>
                            <a:srgbClr val="2F6335"/>
                          </a:solidFill>
                          <a:latin typeface="Calibri" panose="020F0502020204030204" pitchFamily="34" charset="0"/>
                          <a:ea typeface="Calibri" panose="020F0502020204030204" pitchFamily="34" charset="0"/>
                          <a:cs typeface="Calibri" panose="020F0502020204030204" pitchFamily="34" charset="0"/>
                          <a:sym typeface="Arial"/>
                        </a:rPr>
                        <a:t>vertinimus</a:t>
                      </a:r>
                      <a:endParaRPr lang="en-US" sz="2200" b="1" i="0" u="none" strike="noStrike" cap="none" dirty="0">
                        <a:solidFill>
                          <a:srgbClr val="2F6335"/>
                        </a:solidFill>
                        <a:latin typeface="Calibri" panose="020F0502020204030204" pitchFamily="34" charset="0"/>
                        <a:ea typeface="Calibri" panose="020F0502020204030204" pitchFamily="34" charset="0"/>
                        <a:cs typeface="Calibri" panose="020F0502020204030204" pitchFamily="34" charset="0"/>
                        <a:sym typeface="Aria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200" b="1" i="0" u="none" strike="noStrike" cap="none" dirty="0" err="1">
                          <a:solidFill>
                            <a:srgbClr val="2F6335"/>
                          </a:solidFill>
                          <a:latin typeface="Calibri"/>
                          <a:ea typeface="Calibri"/>
                          <a:cs typeface="Calibri"/>
                          <a:sym typeface="Arial"/>
                        </a:rPr>
                        <a:t>Reikšmė</a:t>
                      </a:r>
                      <a:endParaRPr sz="2200" b="1" i="0" u="none" strike="noStrike" cap="none" dirty="0">
                        <a:solidFill>
                          <a:srgbClr val="2F6335"/>
                        </a:solidFill>
                        <a:latin typeface="Calibri"/>
                        <a:ea typeface="Calibri"/>
                        <a:cs typeface="Calibri"/>
                        <a:sym typeface="Aria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200" b="1" i="0" u="none" strike="noStrike" cap="none" dirty="0" err="1">
                          <a:solidFill>
                            <a:srgbClr val="2F6335"/>
                          </a:solidFill>
                          <a:latin typeface="Calibri"/>
                          <a:ea typeface="Calibri"/>
                          <a:cs typeface="Calibri"/>
                          <a:sym typeface="Arial"/>
                        </a:rPr>
                        <a:t>Interpretacija</a:t>
                      </a:r>
                      <a:endParaRPr sz="2200" b="1" i="0" u="none" strike="noStrike" cap="none" dirty="0">
                        <a:solidFill>
                          <a:srgbClr val="2F6335"/>
                        </a:solidFill>
                        <a:latin typeface="Calibri"/>
                        <a:ea typeface="Calibri"/>
                        <a:cs typeface="Calibri"/>
                        <a:sym typeface="Arial"/>
                      </a:endParaRPr>
                    </a:p>
                  </a:txBody>
                  <a:tcPr marL="91425" marR="91425" marT="91425" marB="91425"/>
                </a:tc>
                <a:extLst>
                  <a:ext uri="{0D108BD9-81ED-4DB2-BD59-A6C34878D82A}">
                    <a16:rowId xmlns:a16="http://schemas.microsoft.com/office/drawing/2014/main" val="10000"/>
                  </a:ext>
                </a:extLst>
              </a:tr>
              <a:tr h="62425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Vertinimo</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patikimumo</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koeficientas</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ICC (INTRACLASS CORRELATION COEFFICIENT)</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400"/>
                        <a:buFont typeface="Arial"/>
                        <a:buNone/>
                      </a:pP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0.928</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Labai</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geras</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patikimumas</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5"/>
                  </a:ext>
                </a:extLst>
              </a:tr>
              <a:tr h="44645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latin typeface="Calibri" panose="020F0502020204030204" pitchFamily="34" charset="0"/>
                          <a:ea typeface="Calibri" panose="020F0502020204030204" pitchFamily="34" charset="0"/>
                          <a:cs typeface="Calibri" panose="020F0502020204030204" pitchFamily="34" charset="0"/>
                        </a:rPr>
                        <a:t>Vertinimo patikimumo koeficientas WEIGHTED KAPPA</a:t>
                      </a:r>
                      <a:endParaRPr sz="20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400"/>
                        <a:buFont typeface="Arial"/>
                        <a:buNone/>
                      </a:pP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0.903</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Labai</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geras</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patikimumas</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6"/>
                  </a:ext>
                </a:extLst>
              </a:tr>
              <a:tr h="44645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a:latin typeface="Calibri" panose="020F0502020204030204" pitchFamily="34" charset="0"/>
                          <a:ea typeface="Calibri" panose="020F0502020204030204" pitchFamily="34" charset="0"/>
                          <a:cs typeface="Calibri" panose="020F0502020204030204" pitchFamily="34" charset="0"/>
                        </a:rPr>
                        <a:t>Koreliacija tarp pirmojo ir antrojo vertinimų</a:t>
                      </a:r>
                      <a:endParaRPr sz="20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400"/>
                        <a:buFont typeface="Arial"/>
                        <a:buNone/>
                      </a:pPr>
                      <a:r>
                        <a:rPr lang="en-US" sz="2000" u="none" strike="noStrike" cap="none">
                          <a:latin typeface="Calibri" panose="020F0502020204030204" pitchFamily="34" charset="0"/>
                          <a:ea typeface="Calibri" panose="020F0502020204030204" pitchFamily="34" charset="0"/>
                          <a:cs typeface="Calibri" panose="020F0502020204030204" pitchFamily="34" charset="0"/>
                        </a:rPr>
                        <a:t>0.928</a:t>
                      </a:r>
                      <a:endParaRPr sz="20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Labai</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stipri</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koreliacija</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7"/>
                  </a:ext>
                </a:extLst>
              </a:tr>
              <a:tr h="62425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Sutapusių</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pirmojo</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ir</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antrojo</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vertintojo</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įvertinimų</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pagal</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klausimų</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punktus</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dalis</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(proc.)</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400"/>
                        <a:buFont typeface="Arial"/>
                        <a:buNone/>
                      </a:pP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93.4%</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Labai</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aukštas</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sutapčių</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lygis</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8"/>
                  </a:ext>
                </a:extLst>
              </a:tr>
              <a:tr h="624250">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Sutapusių</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pirmojo</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ir</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antrojo</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vertintojo</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įvertinimų</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su</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1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taško</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leidžiamu</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skirtumu</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pagal</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klausimų</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punktus</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dalis</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(proc.)</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15000"/>
                        </a:lnSpc>
                        <a:spcBef>
                          <a:spcPts val="0"/>
                        </a:spcBef>
                        <a:spcAft>
                          <a:spcPts val="0"/>
                        </a:spcAft>
                        <a:buClr>
                          <a:srgbClr val="000000"/>
                        </a:buClr>
                        <a:buSzPts val="1400"/>
                        <a:buFont typeface="Arial"/>
                        <a:buNone/>
                      </a:pP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99.5%</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Labai</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aukštas</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sutapčių</a:t>
                      </a:r>
                      <a:r>
                        <a:rPr lang="en-US" sz="20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2000" u="none" strike="noStrike" cap="none" dirty="0" err="1">
                          <a:latin typeface="Calibri" panose="020F0502020204030204" pitchFamily="34" charset="0"/>
                          <a:ea typeface="Calibri" panose="020F0502020204030204" pitchFamily="34" charset="0"/>
                          <a:cs typeface="Calibri" panose="020F0502020204030204" pitchFamily="34" charset="0"/>
                        </a:rPr>
                        <a:t>lygis</a:t>
                      </a:r>
                      <a:endParaRPr sz="20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784412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39e374e630f_0_23"/>
          <p:cNvSpPr txBox="1">
            <a:spLocks noGrp="1"/>
          </p:cNvSpPr>
          <p:nvPr>
            <p:ph type="title" idx="4294967295"/>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p>
            <a:pPr lvl="0"/>
            <a:r>
              <a:rPr lang="en-US" sz="4000" dirty="0" err="1"/>
              <a:t>Vertinimo</a:t>
            </a:r>
            <a:r>
              <a:rPr lang="en-US" sz="4000" dirty="0"/>
              <a:t> </a:t>
            </a:r>
            <a:r>
              <a:rPr lang="lt-LT" sz="4000" dirty="0"/>
              <a:t>statistika</a:t>
            </a:r>
            <a:r>
              <a:rPr lang="en-US" sz="4000" dirty="0"/>
              <a:t> (I</a:t>
            </a:r>
            <a:r>
              <a:rPr lang="lt-LT" sz="4000" dirty="0"/>
              <a:t>II</a:t>
            </a:r>
            <a:r>
              <a:rPr lang="en-US" sz="4000" dirty="0"/>
              <a:t>)</a:t>
            </a:r>
            <a:endParaRPr sz="4000" dirty="0"/>
          </a:p>
        </p:txBody>
      </p:sp>
      <p:graphicFrame>
        <p:nvGraphicFramePr>
          <p:cNvPr id="312" name="Google Shape;312;g39e374e630f_0_23"/>
          <p:cNvGraphicFramePr/>
          <p:nvPr>
            <p:extLst>
              <p:ext uri="{D42A27DB-BD31-4B8C-83A1-F6EECF244321}">
                <p14:modId xmlns:p14="http://schemas.microsoft.com/office/powerpoint/2010/main" val="2057996789"/>
              </p:ext>
            </p:extLst>
          </p:nvPr>
        </p:nvGraphicFramePr>
        <p:xfrm>
          <a:off x="670010" y="1297925"/>
          <a:ext cx="10751300" cy="5068350"/>
        </p:xfrm>
        <a:graphic>
          <a:graphicData uri="http://schemas.openxmlformats.org/drawingml/2006/table">
            <a:tbl>
              <a:tblPr>
                <a:noFill/>
                <a:tableStyleId>{7045BC6D-3A4C-4B97-82E4-3154AEEDB9A5}</a:tableStyleId>
              </a:tblPr>
              <a:tblGrid>
                <a:gridCol w="2377900">
                  <a:extLst>
                    <a:ext uri="{9D8B030D-6E8A-4147-A177-3AD203B41FA5}">
                      <a16:colId xmlns:a16="http://schemas.microsoft.com/office/drawing/2014/main" val="20000"/>
                    </a:ext>
                  </a:extLst>
                </a:gridCol>
                <a:gridCol w="2093350">
                  <a:extLst>
                    <a:ext uri="{9D8B030D-6E8A-4147-A177-3AD203B41FA5}">
                      <a16:colId xmlns:a16="http://schemas.microsoft.com/office/drawing/2014/main" val="20001"/>
                    </a:ext>
                  </a:extLst>
                </a:gridCol>
                <a:gridCol w="2093350">
                  <a:extLst>
                    <a:ext uri="{9D8B030D-6E8A-4147-A177-3AD203B41FA5}">
                      <a16:colId xmlns:a16="http://schemas.microsoft.com/office/drawing/2014/main" val="20002"/>
                    </a:ext>
                  </a:extLst>
                </a:gridCol>
                <a:gridCol w="2093350">
                  <a:extLst>
                    <a:ext uri="{9D8B030D-6E8A-4147-A177-3AD203B41FA5}">
                      <a16:colId xmlns:a16="http://schemas.microsoft.com/office/drawing/2014/main" val="20003"/>
                    </a:ext>
                  </a:extLst>
                </a:gridCol>
                <a:gridCol w="2093350">
                  <a:extLst>
                    <a:ext uri="{9D8B030D-6E8A-4147-A177-3AD203B41FA5}">
                      <a16:colId xmlns:a16="http://schemas.microsoft.com/office/drawing/2014/main" val="20004"/>
                    </a:ext>
                  </a:extLst>
                </a:gridCol>
              </a:tblGrid>
              <a:tr h="1394475">
                <a:tc>
                  <a:txBody>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dirty="0" err="1">
                          <a:solidFill>
                            <a:srgbClr val="2F6335"/>
                          </a:solidFill>
                          <a:latin typeface="Calibri"/>
                          <a:ea typeface="Calibri"/>
                          <a:cs typeface="Calibri"/>
                          <a:sym typeface="Arial"/>
                        </a:rPr>
                        <a:t>Klausimų</a:t>
                      </a:r>
                      <a:r>
                        <a:rPr lang="en-US" sz="2400" b="1" i="0" u="none" strike="noStrike" cap="none" dirty="0">
                          <a:solidFill>
                            <a:srgbClr val="2F6335"/>
                          </a:solidFill>
                          <a:latin typeface="Calibri"/>
                          <a:ea typeface="Calibri"/>
                          <a:cs typeface="Calibri"/>
                          <a:sym typeface="Arial"/>
                        </a:rPr>
                        <a:t> </a:t>
                      </a:r>
                      <a:r>
                        <a:rPr lang="en-US" sz="2400" b="1" i="0" u="none" strike="noStrike" cap="none" dirty="0" err="1">
                          <a:solidFill>
                            <a:srgbClr val="2F6335"/>
                          </a:solidFill>
                          <a:latin typeface="Calibri"/>
                          <a:ea typeface="Calibri"/>
                          <a:cs typeface="Calibri"/>
                          <a:sym typeface="Arial"/>
                        </a:rPr>
                        <a:t>blokas</a:t>
                      </a:r>
                      <a:endParaRPr sz="2400" b="1" i="0" u="none" strike="noStrike" cap="none" dirty="0">
                        <a:solidFill>
                          <a:srgbClr val="2F6335"/>
                        </a:solidFill>
                        <a:latin typeface="Calibri"/>
                        <a:ea typeface="Calibri"/>
                        <a:cs typeface="Calibri"/>
                        <a:sym typeface="Aria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dirty="0" err="1">
                          <a:solidFill>
                            <a:srgbClr val="2F6335"/>
                          </a:solidFill>
                          <a:latin typeface="Calibri"/>
                          <a:ea typeface="Calibri"/>
                          <a:cs typeface="Calibri"/>
                          <a:sym typeface="Arial"/>
                        </a:rPr>
                        <a:t>Vertinimo</a:t>
                      </a:r>
                      <a:r>
                        <a:rPr lang="en-US" sz="2400" b="1" i="0" u="none" strike="noStrike" cap="none" dirty="0">
                          <a:solidFill>
                            <a:srgbClr val="2F6335"/>
                          </a:solidFill>
                          <a:latin typeface="Calibri"/>
                          <a:ea typeface="Calibri"/>
                          <a:cs typeface="Calibri"/>
                          <a:sym typeface="Arial"/>
                        </a:rPr>
                        <a:t> </a:t>
                      </a:r>
                      <a:r>
                        <a:rPr lang="en-US" sz="2400" b="1" i="0" u="none" strike="noStrike" cap="none" dirty="0" err="1">
                          <a:solidFill>
                            <a:srgbClr val="2F6335"/>
                          </a:solidFill>
                          <a:latin typeface="Calibri"/>
                          <a:ea typeface="Calibri"/>
                          <a:cs typeface="Calibri"/>
                          <a:sym typeface="Arial"/>
                        </a:rPr>
                        <a:t>patikimumo</a:t>
                      </a:r>
                      <a:r>
                        <a:rPr lang="en-US" sz="2400" b="1" i="0" u="none" strike="noStrike" cap="none" dirty="0">
                          <a:solidFill>
                            <a:srgbClr val="2F6335"/>
                          </a:solidFill>
                          <a:latin typeface="Calibri"/>
                          <a:ea typeface="Calibri"/>
                          <a:cs typeface="Calibri"/>
                          <a:sym typeface="Arial"/>
                        </a:rPr>
                        <a:t> </a:t>
                      </a:r>
                      <a:r>
                        <a:rPr lang="en-US" sz="2400" b="1" i="0" u="none" strike="noStrike" cap="none" dirty="0" err="1">
                          <a:solidFill>
                            <a:srgbClr val="2F6335"/>
                          </a:solidFill>
                          <a:latin typeface="Calibri"/>
                          <a:ea typeface="Calibri"/>
                          <a:cs typeface="Calibri"/>
                          <a:sym typeface="Arial"/>
                        </a:rPr>
                        <a:t>koeficientas</a:t>
                      </a:r>
                      <a:r>
                        <a:rPr lang="en-US" sz="2400" b="1" i="0" u="none" strike="noStrike" cap="none" dirty="0">
                          <a:solidFill>
                            <a:srgbClr val="2F6335"/>
                          </a:solidFill>
                          <a:latin typeface="Calibri"/>
                          <a:ea typeface="Calibri"/>
                          <a:cs typeface="Calibri"/>
                          <a:sym typeface="Arial"/>
                        </a:rPr>
                        <a:t> (ICC)</a:t>
                      </a:r>
                      <a:endParaRPr sz="2400" b="1" i="0" u="none" strike="noStrike" cap="none" dirty="0">
                        <a:solidFill>
                          <a:srgbClr val="2F6335"/>
                        </a:solidFill>
                        <a:latin typeface="Calibri"/>
                        <a:ea typeface="Calibri"/>
                        <a:cs typeface="Calibri"/>
                        <a:sym typeface="Aria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dirty="0" err="1">
                          <a:solidFill>
                            <a:srgbClr val="2F6335"/>
                          </a:solidFill>
                          <a:latin typeface="Calibri"/>
                          <a:ea typeface="Calibri"/>
                          <a:cs typeface="Calibri"/>
                          <a:sym typeface="Arial"/>
                        </a:rPr>
                        <a:t>Sutampantys</a:t>
                      </a:r>
                      <a:r>
                        <a:rPr lang="en-US" sz="2400" b="1" i="0" u="none" strike="noStrike" cap="none" dirty="0">
                          <a:solidFill>
                            <a:srgbClr val="2F6335"/>
                          </a:solidFill>
                          <a:latin typeface="Calibri"/>
                          <a:ea typeface="Calibri"/>
                          <a:cs typeface="Calibri"/>
                          <a:sym typeface="Arial"/>
                        </a:rPr>
                        <a:t> </a:t>
                      </a:r>
                      <a:r>
                        <a:rPr lang="en-US" sz="2400" b="1" i="0" u="none" strike="noStrike" cap="none" dirty="0" err="1">
                          <a:solidFill>
                            <a:srgbClr val="2F6335"/>
                          </a:solidFill>
                          <a:latin typeface="Calibri"/>
                          <a:ea typeface="Calibri"/>
                          <a:cs typeface="Calibri"/>
                          <a:sym typeface="Arial"/>
                        </a:rPr>
                        <a:t>vertinimai</a:t>
                      </a:r>
                      <a:r>
                        <a:rPr lang="en-US" sz="2400" b="1" i="0" u="none" strike="noStrike" cap="none" dirty="0">
                          <a:solidFill>
                            <a:srgbClr val="2F6335"/>
                          </a:solidFill>
                          <a:latin typeface="Calibri"/>
                          <a:ea typeface="Calibri"/>
                          <a:cs typeface="Calibri"/>
                          <a:sym typeface="Arial"/>
                        </a:rPr>
                        <a:t> tarp 1</a:t>
                      </a:r>
                      <a:r>
                        <a:rPr lang="lt-LT" sz="2400" b="1" i="0" u="none" strike="noStrike" cap="none" dirty="0">
                          <a:solidFill>
                            <a:srgbClr val="2F6335"/>
                          </a:solidFill>
                          <a:latin typeface="Calibri"/>
                          <a:ea typeface="Calibri"/>
                          <a:cs typeface="Calibri"/>
                          <a:sym typeface="Arial"/>
                        </a:rPr>
                        <a:t>–</a:t>
                      </a:r>
                      <a:r>
                        <a:rPr lang="en-US" sz="2400" b="1" i="0" u="none" strike="noStrike" cap="none" dirty="0">
                          <a:solidFill>
                            <a:srgbClr val="2F6335"/>
                          </a:solidFill>
                          <a:latin typeface="Calibri"/>
                          <a:ea typeface="Calibri"/>
                          <a:cs typeface="Calibri"/>
                          <a:sym typeface="Arial"/>
                        </a:rPr>
                        <a:t>2 </a:t>
                      </a:r>
                      <a:r>
                        <a:rPr lang="en-US" sz="2400" b="1" i="0" u="none" strike="noStrike" cap="none" dirty="0" err="1">
                          <a:solidFill>
                            <a:srgbClr val="2F6335"/>
                          </a:solidFill>
                          <a:latin typeface="Calibri"/>
                          <a:ea typeface="Calibri"/>
                          <a:cs typeface="Calibri"/>
                          <a:sym typeface="Arial"/>
                        </a:rPr>
                        <a:t>vertinimų</a:t>
                      </a:r>
                      <a:r>
                        <a:rPr lang="en-US" sz="2400" b="1" i="0" u="none" strike="noStrike" cap="none" dirty="0">
                          <a:solidFill>
                            <a:srgbClr val="2F6335"/>
                          </a:solidFill>
                          <a:latin typeface="Calibri"/>
                          <a:ea typeface="Calibri"/>
                          <a:cs typeface="Calibri"/>
                          <a:sym typeface="Arial"/>
                        </a:rPr>
                        <a:t> (proc.)</a:t>
                      </a:r>
                      <a:endParaRPr sz="2400" b="1" i="0" u="none" strike="noStrike" cap="none" dirty="0">
                        <a:solidFill>
                          <a:srgbClr val="2F6335"/>
                        </a:solidFill>
                        <a:latin typeface="Calibri"/>
                        <a:ea typeface="Calibri"/>
                        <a:cs typeface="Calibri"/>
                        <a:sym typeface="Aria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dirty="0" err="1">
                          <a:solidFill>
                            <a:srgbClr val="2F6335"/>
                          </a:solidFill>
                          <a:latin typeface="Calibri"/>
                          <a:ea typeface="Calibri"/>
                          <a:cs typeface="Calibri"/>
                          <a:sym typeface="Arial"/>
                        </a:rPr>
                        <a:t>Perduotas</a:t>
                      </a:r>
                      <a:r>
                        <a:rPr lang="en-US" sz="2400" b="1" i="0" u="none" strike="noStrike" cap="none" dirty="0">
                          <a:solidFill>
                            <a:srgbClr val="2F6335"/>
                          </a:solidFill>
                          <a:latin typeface="Calibri"/>
                          <a:ea typeface="Calibri"/>
                          <a:cs typeface="Calibri"/>
                          <a:sym typeface="Arial"/>
                        </a:rPr>
                        <a:t> </a:t>
                      </a:r>
                      <a:r>
                        <a:rPr lang="en-US" sz="2400" b="1" i="0" u="none" strike="noStrike" cap="none" dirty="0" err="1">
                          <a:solidFill>
                            <a:srgbClr val="2F6335"/>
                          </a:solidFill>
                          <a:latin typeface="Calibri"/>
                          <a:ea typeface="Calibri"/>
                          <a:cs typeface="Calibri"/>
                          <a:sym typeface="Arial"/>
                        </a:rPr>
                        <a:t>pervertinimui</a:t>
                      </a:r>
                      <a:r>
                        <a:rPr lang="en-US" sz="2400" b="1" i="0" u="none" strike="noStrike" cap="none" dirty="0">
                          <a:solidFill>
                            <a:srgbClr val="2F6335"/>
                          </a:solidFill>
                          <a:latin typeface="Calibri"/>
                          <a:ea typeface="Calibri"/>
                          <a:cs typeface="Calibri"/>
                          <a:sym typeface="Arial"/>
                        </a:rPr>
                        <a:t> </a:t>
                      </a:r>
                      <a:r>
                        <a:rPr lang="en-US" sz="2400" b="1" i="0" u="none" strike="noStrike" cap="none" dirty="0" err="1">
                          <a:solidFill>
                            <a:srgbClr val="2F6335"/>
                          </a:solidFill>
                          <a:latin typeface="Calibri"/>
                          <a:ea typeface="Calibri"/>
                          <a:cs typeface="Calibri"/>
                          <a:sym typeface="Arial"/>
                        </a:rPr>
                        <a:t>kandidatų</a:t>
                      </a:r>
                      <a:r>
                        <a:rPr lang="en-US" sz="2400" b="1" i="0" u="none" strike="noStrike" cap="none" dirty="0">
                          <a:solidFill>
                            <a:srgbClr val="2F6335"/>
                          </a:solidFill>
                          <a:latin typeface="Calibri"/>
                          <a:ea typeface="Calibri"/>
                          <a:cs typeface="Calibri"/>
                          <a:sym typeface="Arial"/>
                        </a:rPr>
                        <a:t> </a:t>
                      </a:r>
                      <a:r>
                        <a:rPr lang="en-US" sz="2400" b="1" i="0" u="none" strike="noStrike" cap="none" dirty="0" err="1">
                          <a:solidFill>
                            <a:srgbClr val="2F6335"/>
                          </a:solidFill>
                          <a:latin typeface="Calibri"/>
                          <a:ea typeface="Calibri"/>
                          <a:cs typeface="Calibri"/>
                          <a:sym typeface="Arial"/>
                        </a:rPr>
                        <a:t>darbų</a:t>
                      </a:r>
                      <a:r>
                        <a:rPr lang="en-US" sz="2400" b="1" i="0" u="none" strike="noStrike" cap="none" dirty="0">
                          <a:solidFill>
                            <a:srgbClr val="2F6335"/>
                          </a:solidFill>
                          <a:latin typeface="Calibri"/>
                          <a:ea typeface="Calibri"/>
                          <a:cs typeface="Calibri"/>
                          <a:sym typeface="Arial"/>
                        </a:rPr>
                        <a:t> </a:t>
                      </a:r>
                      <a:r>
                        <a:rPr lang="en-US" sz="2400" b="1" i="0" u="none" strike="noStrike" cap="none" dirty="0" err="1">
                          <a:solidFill>
                            <a:srgbClr val="2F6335"/>
                          </a:solidFill>
                          <a:latin typeface="Calibri"/>
                          <a:ea typeface="Calibri"/>
                          <a:cs typeface="Calibri"/>
                          <a:sym typeface="Arial"/>
                        </a:rPr>
                        <a:t>kiekis</a:t>
                      </a:r>
                      <a:r>
                        <a:rPr lang="en-US" sz="2400" b="1" i="0" u="none" strike="noStrike" cap="none" dirty="0">
                          <a:solidFill>
                            <a:srgbClr val="2F6335"/>
                          </a:solidFill>
                          <a:latin typeface="Calibri"/>
                          <a:ea typeface="Calibri"/>
                          <a:cs typeface="Calibri"/>
                          <a:sym typeface="Arial"/>
                        </a:rPr>
                        <a:t> (proc.)</a:t>
                      </a:r>
                      <a:endParaRPr sz="2400" b="1" i="0" u="none" strike="noStrike" cap="none" dirty="0">
                        <a:solidFill>
                          <a:srgbClr val="2F6335"/>
                        </a:solidFill>
                        <a:latin typeface="Calibri"/>
                        <a:ea typeface="Calibri"/>
                        <a:cs typeface="Calibri"/>
                        <a:sym typeface="Aria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b="1" i="0" u="none" strike="noStrike" cap="none" dirty="0" err="1">
                          <a:solidFill>
                            <a:srgbClr val="2F6335"/>
                          </a:solidFill>
                          <a:latin typeface="Calibri"/>
                          <a:ea typeface="Calibri"/>
                          <a:cs typeface="Calibri"/>
                          <a:sym typeface="Arial"/>
                        </a:rPr>
                        <a:t>Sutampantys</a:t>
                      </a:r>
                      <a:r>
                        <a:rPr lang="en-US" sz="2400" b="1" i="0" u="none" strike="noStrike" cap="none" dirty="0">
                          <a:solidFill>
                            <a:srgbClr val="2F6335"/>
                          </a:solidFill>
                          <a:latin typeface="Calibri"/>
                          <a:ea typeface="Calibri"/>
                          <a:cs typeface="Calibri"/>
                          <a:sym typeface="Arial"/>
                        </a:rPr>
                        <a:t> </a:t>
                      </a:r>
                      <a:r>
                        <a:rPr lang="en-US" sz="2400" b="1" i="0" u="none" strike="noStrike" cap="none" dirty="0" err="1">
                          <a:solidFill>
                            <a:srgbClr val="2F6335"/>
                          </a:solidFill>
                          <a:latin typeface="Calibri"/>
                          <a:ea typeface="Calibri"/>
                          <a:cs typeface="Calibri"/>
                          <a:sym typeface="Arial"/>
                        </a:rPr>
                        <a:t>vertinimai</a:t>
                      </a:r>
                      <a:r>
                        <a:rPr lang="en-US" sz="2400" b="1" i="0" u="none" strike="noStrike" cap="none" dirty="0">
                          <a:solidFill>
                            <a:srgbClr val="2F6335"/>
                          </a:solidFill>
                          <a:latin typeface="Calibri"/>
                          <a:ea typeface="Calibri"/>
                          <a:cs typeface="Calibri"/>
                          <a:sym typeface="Arial"/>
                        </a:rPr>
                        <a:t> </a:t>
                      </a:r>
                      <a:r>
                        <a:rPr lang="en-US" sz="2400" b="1" i="0" u="none" strike="noStrike" cap="none" dirty="0" err="1">
                          <a:solidFill>
                            <a:srgbClr val="2F6335"/>
                          </a:solidFill>
                          <a:latin typeface="Calibri"/>
                          <a:ea typeface="Calibri"/>
                          <a:cs typeface="Calibri"/>
                          <a:sym typeface="Arial"/>
                        </a:rPr>
                        <a:t>su</a:t>
                      </a:r>
                      <a:r>
                        <a:rPr lang="en-US" sz="2400" b="1" i="0" u="none" strike="noStrike" cap="none" dirty="0">
                          <a:solidFill>
                            <a:srgbClr val="2F6335"/>
                          </a:solidFill>
                          <a:latin typeface="Calibri"/>
                          <a:ea typeface="Calibri"/>
                          <a:cs typeface="Calibri"/>
                          <a:sym typeface="Arial"/>
                        </a:rPr>
                        <a:t> </a:t>
                      </a:r>
                      <a:r>
                        <a:rPr lang="en-US" sz="2400" b="1" i="0" u="none" strike="noStrike" cap="none" dirty="0" err="1">
                          <a:solidFill>
                            <a:srgbClr val="2F6335"/>
                          </a:solidFill>
                          <a:latin typeface="Calibri"/>
                          <a:ea typeface="Calibri"/>
                          <a:cs typeface="Calibri"/>
                          <a:sym typeface="Arial"/>
                        </a:rPr>
                        <a:t>pervertinimu</a:t>
                      </a:r>
                      <a:r>
                        <a:rPr lang="en-US" sz="2400" b="1" i="0" u="none" strike="noStrike" cap="none" dirty="0">
                          <a:solidFill>
                            <a:srgbClr val="2F6335"/>
                          </a:solidFill>
                          <a:latin typeface="Calibri"/>
                          <a:ea typeface="Calibri"/>
                          <a:cs typeface="Calibri"/>
                          <a:sym typeface="Arial"/>
                        </a:rPr>
                        <a:t>  (proc.)</a:t>
                      </a:r>
                      <a:endParaRPr sz="2400" b="1" i="0" u="none" strike="noStrike" cap="none" dirty="0">
                        <a:solidFill>
                          <a:srgbClr val="2F6335"/>
                        </a:solidFill>
                        <a:latin typeface="Calibri"/>
                        <a:ea typeface="Calibri"/>
                        <a:cs typeface="Calibri"/>
                        <a:sym typeface="Arial"/>
                      </a:endParaRPr>
                    </a:p>
                  </a:txBody>
                  <a:tcPr marL="91425" marR="91425" marT="91425" marB="91425"/>
                </a:tc>
                <a:extLst>
                  <a:ext uri="{0D108BD9-81ED-4DB2-BD59-A6C34878D82A}">
                    <a16:rowId xmlns:a16="http://schemas.microsoft.com/office/drawing/2014/main" val="10000"/>
                  </a:ext>
                </a:extLst>
              </a:tr>
              <a:tr h="764175">
                <a:tc>
                  <a:txBody>
                    <a:bodyPr/>
                    <a:lstStyle/>
                    <a:p>
                      <a:pPr marL="0" marR="0" lvl="0" indent="0" algn="l" rtl="0">
                        <a:lnSpc>
                          <a:spcPct val="115000"/>
                        </a:lnSpc>
                        <a:spcBef>
                          <a:spcPts val="0"/>
                        </a:spcBef>
                        <a:spcAft>
                          <a:spcPts val="0"/>
                        </a:spcAft>
                        <a:buClr>
                          <a:srgbClr val="000000"/>
                        </a:buClr>
                        <a:buSzPts val="1400"/>
                        <a:buFont typeface="Arial"/>
                        <a:buNone/>
                      </a:pP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21. </a:t>
                      </a:r>
                      <a:r>
                        <a:rPr lang="en-US" sz="2400" u="none" strike="noStrike" cap="none" dirty="0" err="1">
                          <a:latin typeface="Calibri" panose="020F0502020204030204" pitchFamily="34" charset="0"/>
                          <a:ea typeface="Calibri" panose="020F0502020204030204" pitchFamily="34" charset="0"/>
                          <a:cs typeface="Calibri" panose="020F0502020204030204" pitchFamily="34" charset="0"/>
                        </a:rPr>
                        <a:t>Klausimas</a:t>
                      </a:r>
                      <a:endParaRPr sz="24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0,933 🟢</a:t>
                      </a:r>
                      <a:endParaRPr sz="24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95.7</a:t>
                      </a:r>
                      <a:endParaRPr sz="24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31.0</a:t>
                      </a:r>
                      <a:endParaRPr sz="24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panose="020F0502020204030204" pitchFamily="34" charset="0"/>
                          <a:ea typeface="Calibri" panose="020F0502020204030204" pitchFamily="34" charset="0"/>
                          <a:cs typeface="Calibri" panose="020F0502020204030204" pitchFamily="34" charset="0"/>
                        </a:rPr>
                        <a:t>92.6</a:t>
                      </a:r>
                      <a:endParaRPr sz="24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1"/>
                  </a:ext>
                </a:extLst>
              </a:tr>
              <a:tr h="764175">
                <a:tc>
                  <a:txBody>
                    <a:bodyPr/>
                    <a:lstStyle/>
                    <a:p>
                      <a:pPr marL="0" marR="0" lvl="0" indent="0" algn="l" rtl="0">
                        <a:lnSpc>
                          <a:spcPct val="115000"/>
                        </a:lnSpc>
                        <a:spcBef>
                          <a:spcPts val="0"/>
                        </a:spcBef>
                        <a:spcAft>
                          <a:spcPts val="0"/>
                        </a:spcAft>
                        <a:buClr>
                          <a:srgbClr val="000000"/>
                        </a:buClr>
                        <a:buSzPts val="1400"/>
                        <a:buFont typeface="Arial"/>
                        <a:buNone/>
                      </a:pPr>
                      <a:r>
                        <a:rPr lang="en-US" sz="2400" u="none" strike="noStrike" cap="none">
                          <a:latin typeface="Calibri" panose="020F0502020204030204" pitchFamily="34" charset="0"/>
                          <a:ea typeface="Calibri" panose="020F0502020204030204" pitchFamily="34" charset="0"/>
                          <a:cs typeface="Calibri" panose="020F0502020204030204" pitchFamily="34" charset="0"/>
                        </a:rPr>
                        <a:t>22. Klausimas</a:t>
                      </a:r>
                      <a:endParaRPr sz="24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panose="020F0502020204030204" pitchFamily="34" charset="0"/>
                          <a:ea typeface="Calibri" panose="020F0502020204030204" pitchFamily="34" charset="0"/>
                          <a:cs typeface="Calibri" panose="020F0502020204030204" pitchFamily="34" charset="0"/>
                        </a:rPr>
                        <a:t>0,911 🟢</a:t>
                      </a:r>
                      <a:endParaRPr sz="24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panose="020F0502020204030204" pitchFamily="34" charset="0"/>
                          <a:ea typeface="Calibri" panose="020F0502020204030204" pitchFamily="34" charset="0"/>
                          <a:cs typeface="Calibri" panose="020F0502020204030204" pitchFamily="34" charset="0"/>
                        </a:rPr>
                        <a:t>87.3</a:t>
                      </a:r>
                      <a:endParaRPr sz="24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55.5</a:t>
                      </a:r>
                      <a:endParaRPr sz="24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panose="020F0502020204030204" pitchFamily="34" charset="0"/>
                          <a:ea typeface="Calibri" panose="020F0502020204030204" pitchFamily="34" charset="0"/>
                          <a:cs typeface="Calibri" panose="020F0502020204030204" pitchFamily="34" charset="0"/>
                        </a:rPr>
                        <a:t>87.3</a:t>
                      </a:r>
                      <a:endParaRPr sz="24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2"/>
                  </a:ext>
                </a:extLst>
              </a:tr>
              <a:tr h="764175">
                <a:tc>
                  <a:txBody>
                    <a:bodyPr/>
                    <a:lstStyle/>
                    <a:p>
                      <a:pPr marL="0" marR="0" lvl="0" indent="0" algn="l" rtl="0">
                        <a:lnSpc>
                          <a:spcPct val="115000"/>
                        </a:lnSpc>
                        <a:spcBef>
                          <a:spcPts val="0"/>
                        </a:spcBef>
                        <a:spcAft>
                          <a:spcPts val="0"/>
                        </a:spcAft>
                        <a:buClr>
                          <a:srgbClr val="000000"/>
                        </a:buClr>
                        <a:buSzPts val="1400"/>
                        <a:buFont typeface="Arial"/>
                        <a:buNone/>
                      </a:pPr>
                      <a:r>
                        <a:rPr lang="en-US" sz="2400" u="none" strike="noStrike" cap="none">
                          <a:latin typeface="Calibri" panose="020F0502020204030204" pitchFamily="34" charset="0"/>
                          <a:ea typeface="Calibri" panose="020F0502020204030204" pitchFamily="34" charset="0"/>
                          <a:cs typeface="Calibri" panose="020F0502020204030204" pitchFamily="34" charset="0"/>
                        </a:rPr>
                        <a:t>23. Klausimas</a:t>
                      </a:r>
                      <a:endParaRPr sz="24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panose="020F0502020204030204" pitchFamily="34" charset="0"/>
                          <a:ea typeface="Calibri" panose="020F0502020204030204" pitchFamily="34" charset="0"/>
                          <a:cs typeface="Calibri" panose="020F0502020204030204" pitchFamily="34" charset="0"/>
                        </a:rPr>
                        <a:t>0,978 🟢</a:t>
                      </a:r>
                      <a:endParaRPr sz="24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panose="020F0502020204030204" pitchFamily="34" charset="0"/>
                          <a:ea typeface="Calibri" panose="020F0502020204030204" pitchFamily="34" charset="0"/>
                          <a:cs typeface="Calibri" panose="020F0502020204030204" pitchFamily="34" charset="0"/>
                        </a:rPr>
                        <a:t>99</a:t>
                      </a:r>
                      <a:endParaRPr sz="24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11.0</a:t>
                      </a:r>
                      <a:endParaRPr sz="24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95.7</a:t>
                      </a:r>
                      <a:endParaRPr sz="24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3"/>
                  </a:ext>
                </a:extLst>
              </a:tr>
              <a:tr h="764175">
                <a:tc>
                  <a:txBody>
                    <a:bodyPr/>
                    <a:lstStyle/>
                    <a:p>
                      <a:pPr marL="0" marR="0" lvl="0" indent="0" algn="l" rtl="0">
                        <a:lnSpc>
                          <a:spcPct val="115000"/>
                        </a:lnSpc>
                        <a:spcBef>
                          <a:spcPts val="0"/>
                        </a:spcBef>
                        <a:spcAft>
                          <a:spcPts val="0"/>
                        </a:spcAft>
                        <a:buClr>
                          <a:srgbClr val="000000"/>
                        </a:buClr>
                        <a:buSzPts val="1400"/>
                        <a:buFont typeface="Arial"/>
                        <a:buNone/>
                      </a:pPr>
                      <a:r>
                        <a:rPr lang="en-US" sz="2400" u="none" strike="noStrike" cap="none">
                          <a:latin typeface="Calibri" panose="020F0502020204030204" pitchFamily="34" charset="0"/>
                          <a:ea typeface="Calibri" panose="020F0502020204030204" pitchFamily="34" charset="0"/>
                          <a:cs typeface="Calibri" panose="020F0502020204030204" pitchFamily="34" charset="0"/>
                        </a:rPr>
                        <a:t>24. Klausimas</a:t>
                      </a:r>
                      <a:endParaRPr sz="24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panose="020F0502020204030204" pitchFamily="34" charset="0"/>
                          <a:ea typeface="Calibri" panose="020F0502020204030204" pitchFamily="34" charset="0"/>
                          <a:cs typeface="Calibri" panose="020F0502020204030204" pitchFamily="34" charset="0"/>
                        </a:rPr>
                        <a:t>0,891 🟡</a:t>
                      </a:r>
                      <a:endParaRPr sz="24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Calibri" panose="020F0502020204030204" pitchFamily="34" charset="0"/>
                          <a:ea typeface="Calibri" panose="020F0502020204030204" pitchFamily="34" charset="0"/>
                          <a:cs typeface="Calibri" panose="020F0502020204030204" pitchFamily="34" charset="0"/>
                        </a:rPr>
                        <a:t>87</a:t>
                      </a:r>
                      <a:endParaRPr sz="2400"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41.6</a:t>
                      </a:r>
                      <a:endParaRPr sz="24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dirty="0">
                          <a:latin typeface="Calibri" panose="020F0502020204030204" pitchFamily="34" charset="0"/>
                          <a:ea typeface="Calibri" panose="020F0502020204030204" pitchFamily="34" charset="0"/>
                          <a:cs typeface="Calibri" panose="020F0502020204030204" pitchFamily="34" charset="0"/>
                        </a:rPr>
                        <a:t>85.7</a:t>
                      </a:r>
                      <a:endParaRPr sz="24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39e374e630f_0_30"/>
          <p:cNvSpPr txBox="1">
            <a:spLocks noGrp="1"/>
          </p:cNvSpPr>
          <p:nvPr>
            <p:ph type="title" idx="4294967295"/>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p>
            <a:pPr lvl="0"/>
            <a:r>
              <a:rPr lang="en-US" sz="4000" dirty="0" err="1"/>
              <a:t>Vertinimo</a:t>
            </a:r>
            <a:r>
              <a:rPr lang="en-US" sz="4000" dirty="0"/>
              <a:t> </a:t>
            </a:r>
            <a:r>
              <a:rPr lang="lt-LT" sz="4000" dirty="0"/>
              <a:t>statistika </a:t>
            </a:r>
            <a:r>
              <a:rPr lang="en-US" sz="4000" dirty="0"/>
              <a:t>(</a:t>
            </a:r>
            <a:r>
              <a:rPr lang="lt-LT" sz="4000" dirty="0"/>
              <a:t>IV</a:t>
            </a:r>
            <a:r>
              <a:rPr lang="en-US" sz="4000" dirty="0"/>
              <a:t>)</a:t>
            </a:r>
            <a:endParaRPr sz="4000" dirty="0"/>
          </a:p>
        </p:txBody>
      </p:sp>
      <p:pic>
        <p:nvPicPr>
          <p:cNvPr id="318" name="Google Shape;318;g39e374e630f_0_30"/>
          <p:cNvPicPr preferRelativeResize="0"/>
          <p:nvPr/>
        </p:nvPicPr>
        <p:blipFill rotWithShape="1">
          <a:blip r:embed="rId3">
            <a:alphaModFix/>
          </a:blip>
          <a:srcRect/>
          <a:stretch/>
        </p:blipFill>
        <p:spPr>
          <a:xfrm>
            <a:off x="596743" y="1213630"/>
            <a:ext cx="10754682" cy="51062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a:extLst>
            <a:ext uri="{FF2B5EF4-FFF2-40B4-BE49-F238E27FC236}">
              <a16:creationId xmlns:a16="http://schemas.microsoft.com/office/drawing/2014/main" id="{0CC55E91-C0F8-ED24-3360-E7D6759FCBAF}"/>
            </a:ext>
          </a:extLst>
        </p:cNvPr>
        <p:cNvGrpSpPr/>
        <p:nvPr/>
      </p:nvGrpSpPr>
      <p:grpSpPr>
        <a:xfrm>
          <a:off x="0" y="0"/>
          <a:ext cx="0" cy="0"/>
          <a:chOff x="0" y="0"/>
          <a:chExt cx="0" cy="0"/>
        </a:xfrm>
      </p:grpSpPr>
      <p:sp>
        <p:nvSpPr>
          <p:cNvPr id="272" name="Google Shape;272;g39e374e630f_0_62">
            <a:extLst>
              <a:ext uri="{FF2B5EF4-FFF2-40B4-BE49-F238E27FC236}">
                <a16:creationId xmlns:a16="http://schemas.microsoft.com/office/drawing/2014/main" id="{E9186AD6-E5BC-C634-BCB5-E3A147158F0F}"/>
              </a:ext>
            </a:extLst>
          </p:cNvPr>
          <p:cNvSpPr txBox="1">
            <a:spLocks noGrp="1"/>
          </p:cNvSpPr>
          <p:nvPr>
            <p:ph type="title" idx="4294967295"/>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p>
            <a:pPr lvl="0"/>
            <a:r>
              <a:rPr lang="en-US" sz="4000" dirty="0" err="1"/>
              <a:t>Vertinimo</a:t>
            </a:r>
            <a:r>
              <a:rPr lang="en-US" sz="4000" dirty="0"/>
              <a:t> </a:t>
            </a:r>
            <a:r>
              <a:rPr lang="lt-LT" sz="4000" dirty="0"/>
              <a:t>statistika</a:t>
            </a:r>
            <a:r>
              <a:rPr lang="en-US" sz="4000" dirty="0"/>
              <a:t> (</a:t>
            </a:r>
            <a:r>
              <a:rPr lang="lt-LT" sz="4000" dirty="0"/>
              <a:t>V</a:t>
            </a:r>
            <a:r>
              <a:rPr lang="en-US" sz="4000" dirty="0"/>
              <a:t>)</a:t>
            </a:r>
            <a:endParaRPr sz="4000" dirty="0"/>
          </a:p>
        </p:txBody>
      </p:sp>
      <p:graphicFrame>
        <p:nvGraphicFramePr>
          <p:cNvPr id="2" name="Chart 1">
            <a:extLst>
              <a:ext uri="{FF2B5EF4-FFF2-40B4-BE49-F238E27FC236}">
                <a16:creationId xmlns:a16="http://schemas.microsoft.com/office/drawing/2014/main" id="{CCF05454-3152-BCAF-4734-EF961ADFD7C7}"/>
              </a:ext>
            </a:extLst>
          </p:cNvPr>
          <p:cNvGraphicFramePr>
            <a:graphicFrameLocks/>
          </p:cNvGraphicFramePr>
          <p:nvPr>
            <p:extLst>
              <p:ext uri="{D42A27DB-BD31-4B8C-83A1-F6EECF244321}">
                <p14:modId xmlns:p14="http://schemas.microsoft.com/office/powerpoint/2010/main" val="38613996"/>
              </p:ext>
            </p:extLst>
          </p:nvPr>
        </p:nvGraphicFramePr>
        <p:xfrm>
          <a:off x="633730" y="1277620"/>
          <a:ext cx="10552430" cy="48387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3271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a:extLst>
            <a:ext uri="{FF2B5EF4-FFF2-40B4-BE49-F238E27FC236}">
              <a16:creationId xmlns:a16="http://schemas.microsoft.com/office/drawing/2014/main" id="{452E9F4A-B0D2-C72B-CF90-33BD40B88F7D}"/>
            </a:ext>
          </a:extLst>
        </p:cNvPr>
        <p:cNvGrpSpPr/>
        <p:nvPr/>
      </p:nvGrpSpPr>
      <p:grpSpPr>
        <a:xfrm>
          <a:off x="0" y="0"/>
          <a:ext cx="0" cy="0"/>
          <a:chOff x="0" y="0"/>
          <a:chExt cx="0" cy="0"/>
        </a:xfrm>
      </p:grpSpPr>
      <p:sp>
        <p:nvSpPr>
          <p:cNvPr id="311" name="Google Shape;311;g39e374e630f_0_23">
            <a:extLst>
              <a:ext uri="{FF2B5EF4-FFF2-40B4-BE49-F238E27FC236}">
                <a16:creationId xmlns:a16="http://schemas.microsoft.com/office/drawing/2014/main" id="{31243E6A-0BB1-B9B1-FAD5-B95C2BD5A2D9}"/>
              </a:ext>
            </a:extLst>
          </p:cNvPr>
          <p:cNvSpPr txBox="1">
            <a:spLocks noGrp="1"/>
          </p:cNvSpPr>
          <p:nvPr>
            <p:ph type="title" idx="4294967295"/>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p>
            <a:pPr lvl="0"/>
            <a:r>
              <a:rPr lang="en-US" sz="4000" dirty="0" err="1"/>
              <a:t>Vertinimo</a:t>
            </a:r>
            <a:r>
              <a:rPr lang="en-US" sz="4000" dirty="0"/>
              <a:t> </a:t>
            </a:r>
            <a:r>
              <a:rPr lang="lt-LT" sz="4000" dirty="0"/>
              <a:t>statistika</a:t>
            </a:r>
            <a:r>
              <a:rPr lang="en-US" sz="4000" dirty="0"/>
              <a:t> (</a:t>
            </a:r>
            <a:r>
              <a:rPr lang="lt-LT" sz="4000" dirty="0"/>
              <a:t>VI</a:t>
            </a:r>
            <a:r>
              <a:rPr lang="en-US" sz="4000" dirty="0"/>
              <a:t>)</a:t>
            </a:r>
            <a:endParaRPr sz="4000" dirty="0"/>
          </a:p>
        </p:txBody>
      </p:sp>
      <p:graphicFrame>
        <p:nvGraphicFramePr>
          <p:cNvPr id="2" name="Table 1">
            <a:extLst>
              <a:ext uri="{FF2B5EF4-FFF2-40B4-BE49-F238E27FC236}">
                <a16:creationId xmlns:a16="http://schemas.microsoft.com/office/drawing/2014/main" id="{1C251511-BAC6-7676-89AB-46A335A020EE}"/>
              </a:ext>
            </a:extLst>
          </p:cNvPr>
          <p:cNvGraphicFramePr>
            <a:graphicFrameLocks noGrp="1"/>
          </p:cNvGraphicFramePr>
          <p:nvPr>
            <p:extLst>
              <p:ext uri="{D42A27DB-BD31-4B8C-83A1-F6EECF244321}">
                <p14:modId xmlns:p14="http://schemas.microsoft.com/office/powerpoint/2010/main" val="1054805502"/>
              </p:ext>
            </p:extLst>
          </p:nvPr>
        </p:nvGraphicFramePr>
        <p:xfrm>
          <a:off x="581660" y="1315084"/>
          <a:ext cx="11254742" cy="2870836"/>
        </p:xfrm>
        <a:graphic>
          <a:graphicData uri="http://schemas.openxmlformats.org/drawingml/2006/table">
            <a:tbl>
              <a:tblPr>
                <a:tableStyleId>{5934EDB7-D270-44BA-809A-6DEF7F7F5D32}</a:tableStyleId>
              </a:tblPr>
              <a:tblGrid>
                <a:gridCol w="1800758">
                  <a:extLst>
                    <a:ext uri="{9D8B030D-6E8A-4147-A177-3AD203B41FA5}">
                      <a16:colId xmlns:a16="http://schemas.microsoft.com/office/drawing/2014/main" val="484477181"/>
                    </a:ext>
                  </a:extLst>
                </a:gridCol>
                <a:gridCol w="1575664">
                  <a:extLst>
                    <a:ext uri="{9D8B030D-6E8A-4147-A177-3AD203B41FA5}">
                      <a16:colId xmlns:a16="http://schemas.microsoft.com/office/drawing/2014/main" val="3282231846"/>
                    </a:ext>
                  </a:extLst>
                </a:gridCol>
                <a:gridCol w="1575664">
                  <a:extLst>
                    <a:ext uri="{9D8B030D-6E8A-4147-A177-3AD203B41FA5}">
                      <a16:colId xmlns:a16="http://schemas.microsoft.com/office/drawing/2014/main" val="3150036758"/>
                    </a:ext>
                  </a:extLst>
                </a:gridCol>
                <a:gridCol w="1575664">
                  <a:extLst>
                    <a:ext uri="{9D8B030D-6E8A-4147-A177-3AD203B41FA5}">
                      <a16:colId xmlns:a16="http://schemas.microsoft.com/office/drawing/2014/main" val="4061569863"/>
                    </a:ext>
                  </a:extLst>
                </a:gridCol>
                <a:gridCol w="1575664">
                  <a:extLst>
                    <a:ext uri="{9D8B030D-6E8A-4147-A177-3AD203B41FA5}">
                      <a16:colId xmlns:a16="http://schemas.microsoft.com/office/drawing/2014/main" val="3858485671"/>
                    </a:ext>
                  </a:extLst>
                </a:gridCol>
                <a:gridCol w="1575664">
                  <a:extLst>
                    <a:ext uri="{9D8B030D-6E8A-4147-A177-3AD203B41FA5}">
                      <a16:colId xmlns:a16="http://schemas.microsoft.com/office/drawing/2014/main" val="4121116527"/>
                    </a:ext>
                  </a:extLst>
                </a:gridCol>
                <a:gridCol w="1575664">
                  <a:extLst>
                    <a:ext uri="{9D8B030D-6E8A-4147-A177-3AD203B41FA5}">
                      <a16:colId xmlns:a16="http://schemas.microsoft.com/office/drawing/2014/main" val="3723745264"/>
                    </a:ext>
                  </a:extLst>
                </a:gridCol>
              </a:tblGrid>
              <a:tr h="1621156">
                <a:tc>
                  <a:txBody>
                    <a:bodyPr/>
                    <a:lstStyle/>
                    <a:p>
                      <a:pPr algn="ctr" fontAlgn="t">
                        <a:buNone/>
                      </a:pPr>
                      <a:r>
                        <a:rPr lang="lt-LT" sz="2000" b="1" i="0" u="none" strike="noStrike" cap="none" dirty="0">
                          <a:solidFill>
                            <a:srgbClr val="2F6335"/>
                          </a:solidFill>
                          <a:latin typeface="Calibri"/>
                          <a:ea typeface="Calibri"/>
                          <a:cs typeface="Calibri"/>
                          <a:sym typeface="Arial"/>
                        </a:rPr>
                        <a:t>Klausimų blokas</a:t>
                      </a:r>
                    </a:p>
                  </a:txBody>
                  <a:tcPr marL="7620" marR="7620" marT="7620" marB="0"/>
                </a:tc>
                <a:tc>
                  <a:txBody>
                    <a:bodyPr/>
                    <a:lstStyle/>
                    <a:p>
                      <a:pPr algn="ctr" fontAlgn="t">
                        <a:buNone/>
                      </a:pPr>
                      <a:r>
                        <a:rPr lang="en-US" sz="2000" b="1" i="0" u="none" strike="noStrike" cap="none" dirty="0" err="1">
                          <a:solidFill>
                            <a:srgbClr val="2F6335"/>
                          </a:solidFill>
                          <a:latin typeface="Calibri"/>
                          <a:ea typeface="Calibri"/>
                          <a:cs typeface="Calibri"/>
                          <a:sym typeface="Arial"/>
                        </a:rPr>
                        <a:t>Vertinimo</a:t>
                      </a:r>
                      <a:r>
                        <a:rPr lang="en-US" sz="2000" b="1" i="0" u="none" strike="noStrike" cap="none" dirty="0">
                          <a:solidFill>
                            <a:srgbClr val="2F6335"/>
                          </a:solidFill>
                          <a:latin typeface="Calibri"/>
                          <a:ea typeface="Calibri"/>
                          <a:cs typeface="Calibri"/>
                          <a:sym typeface="Arial"/>
                        </a:rPr>
                        <a:t> </a:t>
                      </a:r>
                      <a:r>
                        <a:rPr lang="en-US" sz="2000" b="1" i="0" u="none" strike="noStrike" cap="none" dirty="0" err="1">
                          <a:solidFill>
                            <a:srgbClr val="2F6335"/>
                          </a:solidFill>
                          <a:latin typeface="Calibri"/>
                          <a:ea typeface="Calibri"/>
                          <a:cs typeface="Calibri"/>
                          <a:sym typeface="Arial"/>
                        </a:rPr>
                        <a:t>patikimumo</a:t>
                      </a:r>
                      <a:r>
                        <a:rPr lang="en-US" sz="2000" b="1" i="0" u="none" strike="noStrike" cap="none" dirty="0">
                          <a:solidFill>
                            <a:srgbClr val="2F6335"/>
                          </a:solidFill>
                          <a:latin typeface="Calibri"/>
                          <a:ea typeface="Calibri"/>
                          <a:cs typeface="Calibri"/>
                          <a:sym typeface="Arial"/>
                        </a:rPr>
                        <a:t> </a:t>
                      </a:r>
                      <a:r>
                        <a:rPr lang="en-US" sz="2000" b="1" i="0" u="none" strike="noStrike" cap="none" dirty="0" err="1">
                          <a:solidFill>
                            <a:srgbClr val="2F6335"/>
                          </a:solidFill>
                          <a:latin typeface="Calibri"/>
                          <a:ea typeface="Calibri"/>
                          <a:cs typeface="Calibri"/>
                          <a:sym typeface="Arial"/>
                        </a:rPr>
                        <a:t>koeficientas</a:t>
                      </a:r>
                      <a:r>
                        <a:rPr lang="en-US" sz="2000" b="1" i="0" u="none" strike="noStrike" cap="none" dirty="0">
                          <a:solidFill>
                            <a:srgbClr val="2F6335"/>
                          </a:solidFill>
                          <a:latin typeface="Calibri"/>
                          <a:ea typeface="Calibri"/>
                          <a:cs typeface="Calibri"/>
                          <a:sym typeface="Arial"/>
                        </a:rPr>
                        <a:t> (ICC)</a:t>
                      </a:r>
                    </a:p>
                  </a:txBody>
                  <a:tcPr marL="7620" marR="7620" marT="7620" marB="0"/>
                </a:tc>
                <a:tc>
                  <a:txBody>
                    <a:bodyPr/>
                    <a:lstStyle/>
                    <a:p>
                      <a:pPr algn="ctr" fontAlgn="t">
                        <a:buNone/>
                      </a:pPr>
                      <a:r>
                        <a:rPr lang="lt-LT" sz="2000" b="1" i="0" u="none" strike="noStrike" cap="none" dirty="0">
                          <a:solidFill>
                            <a:srgbClr val="2F6335"/>
                          </a:solidFill>
                          <a:latin typeface="Calibri"/>
                          <a:ea typeface="Calibri"/>
                          <a:cs typeface="Calibri"/>
                          <a:sym typeface="Arial"/>
                        </a:rPr>
                        <a:t>Sutampantys vertinimai tarp 1–2 vertinimų (proc.)</a:t>
                      </a:r>
                    </a:p>
                  </a:txBody>
                  <a:tcPr marL="7620" marR="7620" marT="7620" marB="0"/>
                </a:tc>
                <a:tc>
                  <a:txBody>
                    <a:bodyPr/>
                    <a:lstStyle/>
                    <a:p>
                      <a:pPr algn="ctr" fontAlgn="t">
                        <a:buNone/>
                      </a:pPr>
                      <a:r>
                        <a:rPr lang="lt-LT" sz="2000" b="1" i="0" u="none" strike="noStrike" cap="none" dirty="0">
                          <a:solidFill>
                            <a:srgbClr val="2F6335"/>
                          </a:solidFill>
                          <a:latin typeface="Calibri"/>
                          <a:ea typeface="Calibri"/>
                          <a:cs typeface="Calibri"/>
                          <a:sym typeface="Arial"/>
                        </a:rPr>
                        <a:t>Perduotas pervertinimui kandidatų darbų kiekis (proc.)</a:t>
                      </a:r>
                    </a:p>
                  </a:txBody>
                  <a:tcPr marL="7620" marR="7620" marT="7620" marB="0"/>
                </a:tc>
                <a:tc>
                  <a:txBody>
                    <a:bodyPr/>
                    <a:lstStyle/>
                    <a:p>
                      <a:pPr algn="ctr" fontAlgn="t">
                        <a:buNone/>
                      </a:pPr>
                      <a:r>
                        <a:rPr lang="it-IT" sz="2000" b="1" i="0" u="none" strike="noStrike" cap="none" dirty="0">
                          <a:solidFill>
                            <a:srgbClr val="2F6335"/>
                          </a:solidFill>
                          <a:latin typeface="Calibri"/>
                          <a:ea typeface="Calibri"/>
                          <a:cs typeface="Calibri"/>
                          <a:sym typeface="Arial"/>
                        </a:rPr>
                        <a:t>Sutampantys vertinimai su pervertinimu  (proc.)</a:t>
                      </a:r>
                    </a:p>
                  </a:txBody>
                  <a:tcPr marL="7620" marR="7620" marT="7620" marB="0"/>
                </a:tc>
                <a:tc>
                  <a:txBody>
                    <a:bodyPr/>
                    <a:lstStyle/>
                    <a:p>
                      <a:pPr algn="ctr" fontAlgn="t">
                        <a:buNone/>
                      </a:pPr>
                      <a:r>
                        <a:rPr lang="en-US" sz="2000" b="1" i="0" u="none" strike="noStrike" cap="none" dirty="0" err="1">
                          <a:solidFill>
                            <a:srgbClr val="2F6335"/>
                          </a:solidFill>
                          <a:latin typeface="Calibri"/>
                          <a:ea typeface="Calibri"/>
                          <a:cs typeface="Calibri"/>
                          <a:sym typeface="Arial"/>
                        </a:rPr>
                        <a:t>Vidutinis</a:t>
                      </a:r>
                      <a:r>
                        <a:rPr lang="en-US" sz="2000" b="1" i="0" u="none" strike="noStrike" cap="none" dirty="0">
                          <a:solidFill>
                            <a:srgbClr val="2F6335"/>
                          </a:solidFill>
                          <a:latin typeface="Calibri"/>
                          <a:ea typeface="Calibri"/>
                          <a:cs typeface="Calibri"/>
                          <a:sym typeface="Arial"/>
                        </a:rPr>
                        <a:t> </a:t>
                      </a:r>
                      <a:r>
                        <a:rPr lang="en-US" sz="2000" b="1" i="0" u="none" strike="noStrike" cap="none" dirty="0" err="1">
                          <a:solidFill>
                            <a:srgbClr val="2F6335"/>
                          </a:solidFill>
                          <a:latin typeface="Calibri"/>
                          <a:ea typeface="Calibri"/>
                          <a:cs typeface="Calibri"/>
                          <a:sym typeface="Arial"/>
                        </a:rPr>
                        <a:t>skirtumas</a:t>
                      </a:r>
                      <a:r>
                        <a:rPr lang="en-US" sz="2000" b="1" i="0" u="none" strike="noStrike" cap="none" dirty="0">
                          <a:solidFill>
                            <a:srgbClr val="2F6335"/>
                          </a:solidFill>
                          <a:latin typeface="Calibri"/>
                          <a:ea typeface="Calibri"/>
                          <a:cs typeface="Calibri"/>
                          <a:sym typeface="Arial"/>
                        </a:rPr>
                        <a:t> po </a:t>
                      </a:r>
                      <a:r>
                        <a:rPr lang="en-US" sz="2000" b="1" i="0" u="none" strike="noStrike" cap="none" dirty="0" err="1">
                          <a:solidFill>
                            <a:srgbClr val="2F6335"/>
                          </a:solidFill>
                          <a:latin typeface="Calibri"/>
                          <a:ea typeface="Calibri"/>
                          <a:cs typeface="Calibri"/>
                          <a:sym typeface="Arial"/>
                        </a:rPr>
                        <a:t>pervertinimo</a:t>
                      </a:r>
                      <a:r>
                        <a:rPr lang="en-US" sz="2000" b="1" i="0" u="none" strike="noStrike" cap="none" dirty="0">
                          <a:solidFill>
                            <a:srgbClr val="2F6335"/>
                          </a:solidFill>
                          <a:latin typeface="Calibri"/>
                          <a:ea typeface="Calibri"/>
                          <a:cs typeface="Calibri"/>
                          <a:sym typeface="Arial"/>
                        </a:rPr>
                        <a:t> </a:t>
                      </a:r>
                    </a:p>
                  </a:txBody>
                  <a:tcPr marL="7620" marR="7620" marT="7620" marB="0"/>
                </a:tc>
                <a:tc>
                  <a:txBody>
                    <a:bodyPr/>
                    <a:lstStyle/>
                    <a:p>
                      <a:pPr algn="ctr" fontAlgn="t">
                        <a:buNone/>
                      </a:pPr>
                      <a:r>
                        <a:rPr lang="en-US" sz="2000" b="1" i="0" u="none" strike="noStrike" cap="none" dirty="0" err="1">
                          <a:solidFill>
                            <a:srgbClr val="2F6335"/>
                          </a:solidFill>
                          <a:latin typeface="Calibri"/>
                          <a:ea typeface="Calibri"/>
                          <a:cs typeface="Calibri"/>
                          <a:sym typeface="Arial"/>
                        </a:rPr>
                        <a:t>Tendencija</a:t>
                      </a:r>
                      <a:r>
                        <a:rPr lang="en-US" sz="2000" b="1" i="0" u="none" strike="noStrike" cap="none" dirty="0">
                          <a:solidFill>
                            <a:srgbClr val="2F6335"/>
                          </a:solidFill>
                          <a:latin typeface="Calibri"/>
                          <a:ea typeface="Calibri"/>
                          <a:cs typeface="Calibri"/>
                          <a:sym typeface="Arial"/>
                        </a:rPr>
                        <a:t> po </a:t>
                      </a:r>
                      <a:r>
                        <a:rPr lang="en-US" sz="2000" b="1" i="0" u="none" strike="noStrike" cap="none" dirty="0" err="1">
                          <a:solidFill>
                            <a:srgbClr val="2F6335"/>
                          </a:solidFill>
                          <a:latin typeface="Calibri"/>
                          <a:ea typeface="Calibri"/>
                          <a:cs typeface="Calibri"/>
                          <a:sym typeface="Arial"/>
                        </a:rPr>
                        <a:t>pervertinimo</a:t>
                      </a:r>
                      <a:endParaRPr lang="en-US" sz="2000" b="1" i="0" u="none" strike="noStrike" cap="none" dirty="0">
                        <a:solidFill>
                          <a:srgbClr val="2F6335"/>
                        </a:solidFill>
                        <a:latin typeface="Calibri"/>
                        <a:ea typeface="Calibri"/>
                        <a:cs typeface="Calibri"/>
                        <a:sym typeface="Arial"/>
                      </a:endParaRPr>
                    </a:p>
                  </a:txBody>
                  <a:tcPr marL="7620" marR="7620" marT="7620" marB="0"/>
                </a:tc>
                <a:extLst>
                  <a:ext uri="{0D108BD9-81ED-4DB2-BD59-A6C34878D82A}">
                    <a16:rowId xmlns:a16="http://schemas.microsoft.com/office/drawing/2014/main" val="2174815740"/>
                  </a:ext>
                </a:extLst>
              </a:tr>
              <a:tr h="298801">
                <a:tc>
                  <a:txBody>
                    <a:bodyPr/>
                    <a:lstStyle/>
                    <a:p>
                      <a:pPr algn="l" fontAlgn="ctr">
                        <a:buNone/>
                      </a:pPr>
                      <a:r>
                        <a:rPr lang="en-US" sz="2000" u="none" strike="noStrike">
                          <a:effectLst/>
                        </a:rPr>
                        <a:t>21.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0,933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95.7</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31.0</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92.6</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0.0182</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mažėja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988017976"/>
                  </a:ext>
                </a:extLst>
              </a:tr>
              <a:tr h="298801">
                <a:tc>
                  <a:txBody>
                    <a:bodyPr/>
                    <a:lstStyle/>
                    <a:p>
                      <a:pPr algn="l" fontAlgn="ctr">
                        <a:buNone/>
                      </a:pPr>
                      <a:r>
                        <a:rPr lang="en-US" sz="2000" u="none" strike="noStrike">
                          <a:effectLst/>
                        </a:rPr>
                        <a:t>22.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0,911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87.3</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55.5</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87.3</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0.0821</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mažėja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058715094"/>
                  </a:ext>
                </a:extLst>
              </a:tr>
              <a:tr h="298801">
                <a:tc>
                  <a:txBody>
                    <a:bodyPr/>
                    <a:lstStyle/>
                    <a:p>
                      <a:pPr algn="l" fontAlgn="ctr">
                        <a:buNone/>
                      </a:pPr>
                      <a:r>
                        <a:rPr lang="en-US" sz="2000" u="none" strike="noStrike">
                          <a:effectLst/>
                        </a:rPr>
                        <a:t>23.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0,978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99</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11.0</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95.7</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dirty="0">
                          <a:effectLst/>
                        </a:rPr>
                        <a:t>-0.0036</a:t>
                      </a:r>
                      <a:endParaRPr lang="en-US" sz="20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didėja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489407403"/>
                  </a:ext>
                </a:extLst>
              </a:tr>
              <a:tr h="298801">
                <a:tc>
                  <a:txBody>
                    <a:bodyPr/>
                    <a:lstStyle/>
                    <a:p>
                      <a:pPr algn="l" fontAlgn="ctr">
                        <a:buNone/>
                      </a:pPr>
                      <a:r>
                        <a:rPr lang="en-US" sz="2000" u="none" strike="noStrike">
                          <a:effectLst/>
                        </a:rPr>
                        <a:t>24.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0,891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87</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41.6</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85.7</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dirty="0">
                          <a:effectLst/>
                        </a:rPr>
                        <a:t>-0.0071</a:t>
                      </a:r>
                      <a:endParaRPr lang="en-US" sz="20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dirty="0">
                          <a:effectLst/>
                        </a:rPr>
                        <a:t>didėja</a:t>
                      </a:r>
                      <a:endParaRPr lang="lt-LT" sz="2000" b="0" i="0" u="none" strike="noStrike" dirty="0">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690140373"/>
                  </a:ext>
                </a:extLst>
              </a:tr>
            </a:tbl>
          </a:graphicData>
        </a:graphic>
      </p:graphicFrame>
    </p:spTree>
    <p:extLst>
      <p:ext uri="{BB962C8B-B14F-4D97-AF65-F5344CB8AC3E}">
        <p14:creationId xmlns:p14="http://schemas.microsoft.com/office/powerpoint/2010/main" val="1440584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0">
          <a:extLst>
            <a:ext uri="{FF2B5EF4-FFF2-40B4-BE49-F238E27FC236}">
              <a16:creationId xmlns:a16="http://schemas.microsoft.com/office/drawing/2014/main" id="{B1D09A94-5557-0D1B-90B0-2FB84AA1184B}"/>
            </a:ext>
          </a:extLst>
        </p:cNvPr>
        <p:cNvGrpSpPr/>
        <p:nvPr/>
      </p:nvGrpSpPr>
      <p:grpSpPr>
        <a:xfrm>
          <a:off x="0" y="0"/>
          <a:ext cx="0" cy="0"/>
          <a:chOff x="0" y="0"/>
          <a:chExt cx="0" cy="0"/>
        </a:xfrm>
      </p:grpSpPr>
      <p:sp>
        <p:nvSpPr>
          <p:cNvPr id="311" name="Google Shape;311;g39e374e630f_0_23">
            <a:extLst>
              <a:ext uri="{FF2B5EF4-FFF2-40B4-BE49-F238E27FC236}">
                <a16:creationId xmlns:a16="http://schemas.microsoft.com/office/drawing/2014/main" id="{2D9E5A76-5AF7-77F5-B3BD-CA982E4D6DA0}"/>
              </a:ext>
            </a:extLst>
          </p:cNvPr>
          <p:cNvSpPr txBox="1">
            <a:spLocks noGrp="1"/>
          </p:cNvSpPr>
          <p:nvPr>
            <p:ph type="title" idx="4294967295"/>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p>
            <a:pPr lvl="0"/>
            <a:r>
              <a:rPr lang="en-US" sz="4000" dirty="0" err="1"/>
              <a:t>Vertinimo</a:t>
            </a:r>
            <a:r>
              <a:rPr lang="en-US" sz="4000" dirty="0"/>
              <a:t> </a:t>
            </a:r>
            <a:r>
              <a:rPr lang="lt-LT" sz="4000" dirty="0"/>
              <a:t>statistika</a:t>
            </a:r>
            <a:r>
              <a:rPr lang="en-US" sz="4000" dirty="0"/>
              <a:t> (</a:t>
            </a:r>
            <a:r>
              <a:rPr lang="lt-LT" sz="4000" dirty="0"/>
              <a:t>VII</a:t>
            </a:r>
            <a:r>
              <a:rPr lang="en-US" sz="4000" dirty="0"/>
              <a:t>)</a:t>
            </a:r>
            <a:endParaRPr sz="4000" dirty="0"/>
          </a:p>
        </p:txBody>
      </p:sp>
      <p:graphicFrame>
        <p:nvGraphicFramePr>
          <p:cNvPr id="3" name="Chart 2">
            <a:extLst>
              <a:ext uri="{FF2B5EF4-FFF2-40B4-BE49-F238E27FC236}">
                <a16:creationId xmlns:a16="http://schemas.microsoft.com/office/drawing/2014/main" id="{0B8F1457-9A4C-5682-9B87-AA714BA0FEB7}"/>
              </a:ext>
            </a:extLst>
          </p:cNvPr>
          <p:cNvGraphicFramePr>
            <a:graphicFrameLocks/>
          </p:cNvGraphicFramePr>
          <p:nvPr>
            <p:extLst>
              <p:ext uri="{D42A27DB-BD31-4B8C-83A1-F6EECF244321}">
                <p14:modId xmlns:p14="http://schemas.microsoft.com/office/powerpoint/2010/main" val="2426899196"/>
              </p:ext>
            </p:extLst>
          </p:nvPr>
        </p:nvGraphicFramePr>
        <p:xfrm>
          <a:off x="688238" y="1294508"/>
          <a:ext cx="10873842" cy="44357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2798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a:extLst>
            <a:ext uri="{FF2B5EF4-FFF2-40B4-BE49-F238E27FC236}">
              <a16:creationId xmlns:a16="http://schemas.microsoft.com/office/drawing/2014/main" id="{969E49BD-8411-C70C-8F11-B33E2FC64BFE}"/>
            </a:ext>
          </a:extLst>
        </p:cNvPr>
        <p:cNvGrpSpPr/>
        <p:nvPr/>
      </p:nvGrpSpPr>
      <p:grpSpPr>
        <a:xfrm>
          <a:off x="0" y="0"/>
          <a:ext cx="0" cy="0"/>
          <a:chOff x="0" y="0"/>
          <a:chExt cx="0" cy="0"/>
        </a:xfrm>
      </p:grpSpPr>
      <p:sp>
        <p:nvSpPr>
          <p:cNvPr id="311" name="Google Shape;311;g39e374e630f_0_23">
            <a:extLst>
              <a:ext uri="{FF2B5EF4-FFF2-40B4-BE49-F238E27FC236}">
                <a16:creationId xmlns:a16="http://schemas.microsoft.com/office/drawing/2014/main" id="{69D78986-484C-71D3-E9A6-B0B33C206117}"/>
              </a:ext>
            </a:extLst>
          </p:cNvPr>
          <p:cNvSpPr txBox="1">
            <a:spLocks noGrp="1"/>
          </p:cNvSpPr>
          <p:nvPr>
            <p:ph type="title" idx="4294967295"/>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p>
            <a:pPr lvl="0"/>
            <a:r>
              <a:rPr lang="en-US" sz="4000" dirty="0" err="1"/>
              <a:t>Vertinimo</a:t>
            </a:r>
            <a:r>
              <a:rPr lang="en-US" sz="4000" dirty="0"/>
              <a:t> </a:t>
            </a:r>
            <a:r>
              <a:rPr lang="lt-LT" sz="4000" dirty="0"/>
              <a:t>statistika</a:t>
            </a:r>
            <a:r>
              <a:rPr lang="en-US" sz="4000" dirty="0"/>
              <a:t> (</a:t>
            </a:r>
            <a:r>
              <a:rPr lang="lt-LT" sz="4000" dirty="0"/>
              <a:t>VIII</a:t>
            </a:r>
            <a:r>
              <a:rPr lang="en-US" sz="4000" dirty="0"/>
              <a:t>)</a:t>
            </a:r>
            <a:endParaRPr sz="4000" dirty="0"/>
          </a:p>
        </p:txBody>
      </p:sp>
      <p:graphicFrame>
        <p:nvGraphicFramePr>
          <p:cNvPr id="2" name="Table 1">
            <a:extLst>
              <a:ext uri="{FF2B5EF4-FFF2-40B4-BE49-F238E27FC236}">
                <a16:creationId xmlns:a16="http://schemas.microsoft.com/office/drawing/2014/main" id="{6A19CE9A-6E31-842F-59A1-1A25A3B4CB9F}"/>
              </a:ext>
            </a:extLst>
          </p:cNvPr>
          <p:cNvGraphicFramePr>
            <a:graphicFrameLocks noGrp="1"/>
          </p:cNvGraphicFramePr>
          <p:nvPr>
            <p:extLst>
              <p:ext uri="{D42A27DB-BD31-4B8C-83A1-F6EECF244321}">
                <p14:modId xmlns:p14="http://schemas.microsoft.com/office/powerpoint/2010/main" val="1174032666"/>
              </p:ext>
            </p:extLst>
          </p:nvPr>
        </p:nvGraphicFramePr>
        <p:xfrm>
          <a:off x="595630" y="1135063"/>
          <a:ext cx="11068049" cy="5600700"/>
        </p:xfrm>
        <a:graphic>
          <a:graphicData uri="http://schemas.openxmlformats.org/drawingml/2006/table">
            <a:tbl>
              <a:tblPr>
                <a:tableStyleId>{5934EDB7-D270-44BA-809A-6DEF7F7F5D32}</a:tableStyleId>
              </a:tblPr>
              <a:tblGrid>
                <a:gridCol w="1711107">
                  <a:extLst>
                    <a:ext uri="{9D8B030D-6E8A-4147-A177-3AD203B41FA5}">
                      <a16:colId xmlns:a16="http://schemas.microsoft.com/office/drawing/2014/main" val="416021742"/>
                    </a:ext>
                  </a:extLst>
                </a:gridCol>
                <a:gridCol w="1234597">
                  <a:extLst>
                    <a:ext uri="{9D8B030D-6E8A-4147-A177-3AD203B41FA5}">
                      <a16:colId xmlns:a16="http://schemas.microsoft.com/office/drawing/2014/main" val="3306648380"/>
                    </a:ext>
                  </a:extLst>
                </a:gridCol>
                <a:gridCol w="1624469">
                  <a:extLst>
                    <a:ext uri="{9D8B030D-6E8A-4147-A177-3AD203B41FA5}">
                      <a16:colId xmlns:a16="http://schemas.microsoft.com/office/drawing/2014/main" val="3623099687"/>
                    </a:ext>
                  </a:extLst>
                </a:gridCol>
                <a:gridCol w="1624469">
                  <a:extLst>
                    <a:ext uri="{9D8B030D-6E8A-4147-A177-3AD203B41FA5}">
                      <a16:colId xmlns:a16="http://schemas.microsoft.com/office/drawing/2014/main" val="1387146338"/>
                    </a:ext>
                  </a:extLst>
                </a:gridCol>
                <a:gridCol w="1624469">
                  <a:extLst>
                    <a:ext uri="{9D8B030D-6E8A-4147-A177-3AD203B41FA5}">
                      <a16:colId xmlns:a16="http://schemas.microsoft.com/office/drawing/2014/main" val="4283698502"/>
                    </a:ext>
                  </a:extLst>
                </a:gridCol>
                <a:gridCol w="1624469">
                  <a:extLst>
                    <a:ext uri="{9D8B030D-6E8A-4147-A177-3AD203B41FA5}">
                      <a16:colId xmlns:a16="http://schemas.microsoft.com/office/drawing/2014/main" val="2348499469"/>
                    </a:ext>
                  </a:extLst>
                </a:gridCol>
                <a:gridCol w="1624469">
                  <a:extLst>
                    <a:ext uri="{9D8B030D-6E8A-4147-A177-3AD203B41FA5}">
                      <a16:colId xmlns:a16="http://schemas.microsoft.com/office/drawing/2014/main" val="1969266963"/>
                    </a:ext>
                  </a:extLst>
                </a:gridCol>
              </a:tblGrid>
              <a:tr h="1137441">
                <a:tc>
                  <a:txBody>
                    <a:bodyPr/>
                    <a:lstStyle/>
                    <a:p>
                      <a:pPr algn="ctr" fontAlgn="t">
                        <a:buNone/>
                      </a:pPr>
                      <a:r>
                        <a:rPr lang="en-US" sz="2000" b="1" i="0" u="none" strike="noStrike" cap="none" dirty="0" err="1">
                          <a:solidFill>
                            <a:srgbClr val="2F6335"/>
                          </a:solidFill>
                          <a:latin typeface="Calibri"/>
                          <a:ea typeface="Calibri"/>
                          <a:cs typeface="Calibri"/>
                          <a:sym typeface="Arial"/>
                        </a:rPr>
                        <a:t>Klausimas</a:t>
                      </a:r>
                      <a:endParaRPr lang="en-US" sz="2000" b="1" i="0" u="none" strike="noStrike" cap="none" dirty="0">
                        <a:solidFill>
                          <a:srgbClr val="2F6335"/>
                        </a:solidFill>
                        <a:latin typeface="Calibri"/>
                        <a:ea typeface="Calibri"/>
                        <a:cs typeface="Calibri"/>
                        <a:sym typeface="Arial"/>
                      </a:endParaRPr>
                    </a:p>
                  </a:txBody>
                  <a:tcPr marL="7620" marR="7620" marT="7620" marB="0"/>
                </a:tc>
                <a:tc>
                  <a:txBody>
                    <a:bodyPr/>
                    <a:lstStyle/>
                    <a:p>
                      <a:pPr algn="ctr" fontAlgn="t">
                        <a:buNone/>
                      </a:pPr>
                      <a:r>
                        <a:rPr lang="en-US" sz="2000" b="1" i="0" u="none" strike="noStrike" cap="none" dirty="0" err="1">
                          <a:solidFill>
                            <a:srgbClr val="2F6335"/>
                          </a:solidFill>
                          <a:latin typeface="Calibri"/>
                          <a:ea typeface="Calibri"/>
                          <a:cs typeface="Calibri"/>
                          <a:sym typeface="Arial"/>
                        </a:rPr>
                        <a:t>Klausimo</a:t>
                      </a:r>
                      <a:r>
                        <a:rPr lang="en-US" sz="2000" b="1" i="0" u="none" strike="noStrike" cap="none" dirty="0">
                          <a:solidFill>
                            <a:srgbClr val="2F6335"/>
                          </a:solidFill>
                          <a:latin typeface="Calibri"/>
                          <a:ea typeface="Calibri"/>
                          <a:cs typeface="Calibri"/>
                          <a:sym typeface="Arial"/>
                        </a:rPr>
                        <a:t> </a:t>
                      </a:r>
                      <a:r>
                        <a:rPr lang="en-US" sz="2000" b="1" i="0" u="none" strike="noStrike" cap="none" dirty="0" err="1">
                          <a:solidFill>
                            <a:srgbClr val="2F6335"/>
                          </a:solidFill>
                          <a:latin typeface="Calibri"/>
                          <a:ea typeface="Calibri"/>
                          <a:cs typeface="Calibri"/>
                          <a:sym typeface="Arial"/>
                        </a:rPr>
                        <a:t>punktas</a:t>
                      </a:r>
                      <a:endParaRPr lang="en-US" sz="2000" b="1" i="0" u="none" strike="noStrike" cap="none" dirty="0">
                        <a:solidFill>
                          <a:srgbClr val="2F6335"/>
                        </a:solidFill>
                        <a:latin typeface="Calibri"/>
                        <a:ea typeface="Calibri"/>
                        <a:cs typeface="Calibri"/>
                        <a:sym typeface="Arial"/>
                      </a:endParaRPr>
                    </a:p>
                  </a:txBody>
                  <a:tcPr marL="7620" marR="7620" marT="7620" marB="0"/>
                </a:tc>
                <a:tc>
                  <a:txBody>
                    <a:bodyPr/>
                    <a:lstStyle/>
                    <a:p>
                      <a:pPr algn="ctr" fontAlgn="t">
                        <a:buNone/>
                      </a:pPr>
                      <a:r>
                        <a:rPr lang="en-US" sz="2000" b="1" i="0" u="none" strike="noStrike" cap="none" dirty="0">
                          <a:solidFill>
                            <a:srgbClr val="2F6335"/>
                          </a:solidFill>
                          <a:latin typeface="Calibri"/>
                          <a:ea typeface="Calibri"/>
                          <a:cs typeface="Calibri"/>
                          <a:sym typeface="Arial"/>
                        </a:rPr>
                        <a:t>1</a:t>
                      </a:r>
                      <a:r>
                        <a:rPr lang="lt-LT" sz="2000" b="1" i="0" u="none" strike="noStrike" cap="none" dirty="0">
                          <a:solidFill>
                            <a:srgbClr val="2F6335"/>
                          </a:solidFill>
                          <a:latin typeface="Calibri"/>
                          <a:ea typeface="Calibri"/>
                          <a:cs typeface="Calibri"/>
                          <a:sym typeface="Arial"/>
                        </a:rPr>
                        <a:t>–</a:t>
                      </a:r>
                      <a:r>
                        <a:rPr lang="en-US" sz="2000" b="1" i="0" u="none" strike="noStrike" cap="none" dirty="0">
                          <a:solidFill>
                            <a:srgbClr val="2F6335"/>
                          </a:solidFill>
                          <a:latin typeface="Calibri"/>
                          <a:ea typeface="Calibri"/>
                          <a:cs typeface="Calibri"/>
                          <a:sym typeface="Arial"/>
                        </a:rPr>
                        <a:t>2 </a:t>
                      </a:r>
                      <a:r>
                        <a:rPr lang="en-US" sz="2000" b="1" i="0" u="none" strike="noStrike" cap="none" dirty="0" err="1">
                          <a:solidFill>
                            <a:srgbClr val="2F6335"/>
                          </a:solidFill>
                          <a:latin typeface="Calibri"/>
                          <a:ea typeface="Calibri"/>
                          <a:cs typeface="Calibri"/>
                          <a:sym typeface="Arial"/>
                        </a:rPr>
                        <a:t>vertinimo</a:t>
                      </a:r>
                      <a:r>
                        <a:rPr lang="en-US" sz="2000" b="1" i="0" u="none" strike="noStrike" cap="none" dirty="0">
                          <a:solidFill>
                            <a:srgbClr val="2F6335"/>
                          </a:solidFill>
                          <a:latin typeface="Calibri"/>
                          <a:ea typeface="Calibri"/>
                          <a:cs typeface="Calibri"/>
                          <a:sym typeface="Arial"/>
                        </a:rPr>
                        <a:t> </a:t>
                      </a:r>
                      <a:r>
                        <a:rPr lang="en-US" sz="2000" b="1" i="0" u="none" strike="noStrike" cap="none" dirty="0" err="1">
                          <a:solidFill>
                            <a:srgbClr val="2F6335"/>
                          </a:solidFill>
                          <a:latin typeface="Calibri"/>
                          <a:ea typeface="Calibri"/>
                          <a:cs typeface="Calibri"/>
                          <a:sym typeface="Arial"/>
                        </a:rPr>
                        <a:t>patikimumo</a:t>
                      </a:r>
                      <a:r>
                        <a:rPr lang="en-US" sz="2000" b="1" i="0" u="none" strike="noStrike" cap="none" dirty="0">
                          <a:solidFill>
                            <a:srgbClr val="2F6335"/>
                          </a:solidFill>
                          <a:latin typeface="Calibri"/>
                          <a:ea typeface="Calibri"/>
                          <a:cs typeface="Calibri"/>
                          <a:sym typeface="Arial"/>
                        </a:rPr>
                        <a:t> </a:t>
                      </a:r>
                      <a:r>
                        <a:rPr lang="en-US" sz="2000" b="1" i="0" u="none" strike="noStrike" cap="none" dirty="0" err="1">
                          <a:solidFill>
                            <a:srgbClr val="2F6335"/>
                          </a:solidFill>
                          <a:latin typeface="Calibri"/>
                          <a:ea typeface="Calibri"/>
                          <a:cs typeface="Calibri"/>
                          <a:sym typeface="Arial"/>
                        </a:rPr>
                        <a:t>koeficientas</a:t>
                      </a:r>
                      <a:r>
                        <a:rPr lang="en-US" sz="2000" b="1" i="0" u="none" strike="noStrike" cap="none" dirty="0">
                          <a:solidFill>
                            <a:srgbClr val="2F6335"/>
                          </a:solidFill>
                          <a:latin typeface="Calibri"/>
                          <a:ea typeface="Calibri"/>
                          <a:cs typeface="Calibri"/>
                          <a:sym typeface="Arial"/>
                        </a:rPr>
                        <a:t> (ICC)</a:t>
                      </a:r>
                    </a:p>
                  </a:txBody>
                  <a:tcPr marL="7620" marR="7620" marT="7620" marB="0"/>
                </a:tc>
                <a:tc>
                  <a:txBody>
                    <a:bodyPr/>
                    <a:lstStyle/>
                    <a:p>
                      <a:pPr algn="ctr" fontAlgn="t">
                        <a:buNone/>
                      </a:pPr>
                      <a:r>
                        <a:rPr lang="lt-LT" sz="2000" b="1" i="0" u="none" strike="noStrike" cap="none" dirty="0">
                          <a:solidFill>
                            <a:srgbClr val="2F6335"/>
                          </a:solidFill>
                          <a:latin typeface="Calibri"/>
                          <a:ea typeface="Calibri"/>
                          <a:cs typeface="Calibri"/>
                          <a:sym typeface="Arial"/>
                        </a:rPr>
                        <a:t>Sutampantys vertinimai tarp 1–2 vertinimų (proc.)</a:t>
                      </a:r>
                    </a:p>
                  </a:txBody>
                  <a:tcPr marL="7620" marR="7620" marT="7620" marB="0"/>
                </a:tc>
                <a:tc>
                  <a:txBody>
                    <a:bodyPr/>
                    <a:lstStyle/>
                    <a:p>
                      <a:pPr algn="ctr" fontAlgn="t">
                        <a:buNone/>
                      </a:pPr>
                      <a:r>
                        <a:rPr lang="it-IT" sz="2000" b="1" i="0" u="none" strike="noStrike" cap="none" dirty="0">
                          <a:solidFill>
                            <a:srgbClr val="2F6335"/>
                          </a:solidFill>
                          <a:latin typeface="Calibri"/>
                          <a:ea typeface="Calibri"/>
                          <a:cs typeface="Calibri"/>
                          <a:sym typeface="Arial"/>
                        </a:rPr>
                        <a:t>Sutampantys vertinimai su pervertinimu (proc.)</a:t>
                      </a:r>
                    </a:p>
                  </a:txBody>
                  <a:tcPr marL="7620" marR="7620" marT="7620" marB="0"/>
                </a:tc>
                <a:tc>
                  <a:txBody>
                    <a:bodyPr/>
                    <a:lstStyle/>
                    <a:p>
                      <a:pPr algn="ctr" fontAlgn="t">
                        <a:buNone/>
                      </a:pPr>
                      <a:r>
                        <a:rPr lang="en-US" sz="2000" b="1" i="0" u="none" strike="noStrike" cap="none" dirty="0" err="1">
                          <a:solidFill>
                            <a:srgbClr val="2F6335"/>
                          </a:solidFill>
                          <a:latin typeface="Calibri"/>
                          <a:ea typeface="Calibri"/>
                          <a:cs typeface="Calibri"/>
                          <a:sym typeface="Arial"/>
                        </a:rPr>
                        <a:t>Vidutinis</a:t>
                      </a:r>
                      <a:r>
                        <a:rPr lang="en-US" sz="2000" b="1" i="0" u="none" strike="noStrike" cap="none" dirty="0">
                          <a:solidFill>
                            <a:srgbClr val="2F6335"/>
                          </a:solidFill>
                          <a:latin typeface="Calibri"/>
                          <a:ea typeface="Calibri"/>
                          <a:cs typeface="Calibri"/>
                          <a:sym typeface="Arial"/>
                        </a:rPr>
                        <a:t> </a:t>
                      </a:r>
                      <a:r>
                        <a:rPr lang="en-US" sz="2000" b="1" i="0" u="none" strike="noStrike" cap="none" dirty="0" err="1">
                          <a:solidFill>
                            <a:srgbClr val="2F6335"/>
                          </a:solidFill>
                          <a:latin typeface="Calibri"/>
                          <a:ea typeface="Calibri"/>
                          <a:cs typeface="Calibri"/>
                          <a:sym typeface="Arial"/>
                        </a:rPr>
                        <a:t>skirtumas</a:t>
                      </a:r>
                      <a:r>
                        <a:rPr lang="en-US" sz="2000" b="1" i="0" u="none" strike="noStrike" cap="none" dirty="0">
                          <a:solidFill>
                            <a:srgbClr val="2F6335"/>
                          </a:solidFill>
                          <a:latin typeface="Calibri"/>
                          <a:ea typeface="Calibri"/>
                          <a:cs typeface="Calibri"/>
                          <a:sym typeface="Arial"/>
                        </a:rPr>
                        <a:t> po </a:t>
                      </a:r>
                      <a:r>
                        <a:rPr lang="en-US" sz="2000" b="1" i="0" u="none" strike="noStrike" cap="none" dirty="0" err="1">
                          <a:solidFill>
                            <a:srgbClr val="2F6335"/>
                          </a:solidFill>
                          <a:latin typeface="Calibri"/>
                          <a:ea typeface="Calibri"/>
                          <a:cs typeface="Calibri"/>
                          <a:sym typeface="Arial"/>
                        </a:rPr>
                        <a:t>pervertinimo</a:t>
                      </a:r>
                      <a:r>
                        <a:rPr lang="en-US" sz="2000" b="1" i="0" u="none" strike="noStrike" cap="none" dirty="0">
                          <a:solidFill>
                            <a:srgbClr val="2F6335"/>
                          </a:solidFill>
                          <a:latin typeface="Calibri"/>
                          <a:ea typeface="Calibri"/>
                          <a:cs typeface="Calibri"/>
                          <a:sym typeface="Arial"/>
                        </a:rPr>
                        <a:t> </a:t>
                      </a:r>
                    </a:p>
                  </a:txBody>
                  <a:tcPr marL="7620" marR="7620" marT="7620" marB="0"/>
                </a:tc>
                <a:tc>
                  <a:txBody>
                    <a:bodyPr/>
                    <a:lstStyle/>
                    <a:p>
                      <a:pPr algn="ctr" fontAlgn="t">
                        <a:buNone/>
                      </a:pPr>
                      <a:r>
                        <a:rPr lang="en-US" sz="2000" b="1" i="0" u="none" strike="noStrike" cap="none" dirty="0" err="1">
                          <a:solidFill>
                            <a:srgbClr val="2F6335"/>
                          </a:solidFill>
                          <a:latin typeface="Calibri"/>
                          <a:ea typeface="Calibri"/>
                          <a:cs typeface="Calibri"/>
                          <a:sym typeface="Arial"/>
                        </a:rPr>
                        <a:t>Tendencija</a:t>
                      </a:r>
                      <a:r>
                        <a:rPr lang="en-US" sz="2000" b="1" i="0" u="none" strike="noStrike" cap="none" dirty="0">
                          <a:solidFill>
                            <a:srgbClr val="2F6335"/>
                          </a:solidFill>
                          <a:latin typeface="Calibri"/>
                          <a:ea typeface="Calibri"/>
                          <a:cs typeface="Calibri"/>
                          <a:sym typeface="Arial"/>
                        </a:rPr>
                        <a:t> po </a:t>
                      </a:r>
                      <a:r>
                        <a:rPr lang="en-US" sz="2000" b="1" i="0" u="none" strike="noStrike" cap="none" dirty="0" err="1">
                          <a:solidFill>
                            <a:srgbClr val="2F6335"/>
                          </a:solidFill>
                          <a:latin typeface="Calibri"/>
                          <a:ea typeface="Calibri"/>
                          <a:cs typeface="Calibri"/>
                          <a:sym typeface="Arial"/>
                        </a:rPr>
                        <a:t>pervertinimo</a:t>
                      </a:r>
                      <a:endParaRPr lang="en-US" sz="2000" b="1" i="0" u="none" strike="noStrike" cap="none" dirty="0">
                        <a:solidFill>
                          <a:srgbClr val="2F6335"/>
                        </a:solidFill>
                        <a:latin typeface="Calibri"/>
                        <a:ea typeface="Calibri"/>
                        <a:cs typeface="Calibri"/>
                        <a:sym typeface="Arial"/>
                      </a:endParaRPr>
                    </a:p>
                  </a:txBody>
                  <a:tcPr marL="7620" marR="7620" marT="7620" marB="0"/>
                </a:tc>
                <a:extLst>
                  <a:ext uri="{0D108BD9-81ED-4DB2-BD59-A6C34878D82A}">
                    <a16:rowId xmlns:a16="http://schemas.microsoft.com/office/drawing/2014/main" val="222274935"/>
                  </a:ext>
                </a:extLst>
              </a:tr>
              <a:tr h="253513">
                <a:tc>
                  <a:txBody>
                    <a:bodyPr/>
                    <a:lstStyle/>
                    <a:p>
                      <a:pPr algn="l" fontAlgn="ctr">
                        <a:buNone/>
                      </a:pPr>
                      <a:r>
                        <a:rPr lang="en-US" sz="2000" u="none" strike="noStrike">
                          <a:effectLst/>
                        </a:rPr>
                        <a:t>21.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21.1.</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0,991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99.7</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98,7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0.007</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mažėja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895612707"/>
                  </a:ext>
                </a:extLst>
              </a:tr>
              <a:tr h="253513">
                <a:tc>
                  <a:txBody>
                    <a:bodyPr/>
                    <a:lstStyle/>
                    <a:p>
                      <a:pPr algn="l" fontAlgn="ctr">
                        <a:buNone/>
                      </a:pPr>
                      <a:r>
                        <a:rPr lang="en-US" sz="2000" u="none" strike="noStrike">
                          <a:effectLst/>
                        </a:rPr>
                        <a:t>21.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21.2.</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dirty="0">
                          <a:effectLst/>
                        </a:rPr>
                        <a:t>-0,002 🔴</a:t>
                      </a:r>
                      <a:endParaRPr lang="en-US" sz="20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99.6</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99,3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dirty="0">
                          <a:effectLst/>
                        </a:rPr>
                        <a:t>-0.007</a:t>
                      </a:r>
                      <a:endParaRPr lang="en-US" sz="20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didėja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959774456"/>
                  </a:ext>
                </a:extLst>
              </a:tr>
              <a:tr h="253513">
                <a:tc>
                  <a:txBody>
                    <a:bodyPr/>
                    <a:lstStyle/>
                    <a:p>
                      <a:pPr algn="l" fontAlgn="ctr">
                        <a:buNone/>
                      </a:pPr>
                      <a:r>
                        <a:rPr lang="en-US" sz="2000" u="none" strike="noStrike">
                          <a:effectLst/>
                        </a:rPr>
                        <a:t>21.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21.3.</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0,966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98.5</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96,1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0.027</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mažėja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500213291"/>
                  </a:ext>
                </a:extLst>
              </a:tr>
              <a:tr h="253513">
                <a:tc>
                  <a:txBody>
                    <a:bodyPr/>
                    <a:lstStyle/>
                    <a:p>
                      <a:pPr algn="l" fontAlgn="ctr">
                        <a:buNone/>
                      </a:pPr>
                      <a:r>
                        <a:rPr lang="en-US" sz="2000" u="none" strike="noStrike">
                          <a:effectLst/>
                        </a:rPr>
                        <a:t>21.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21.4.</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dirty="0">
                          <a:effectLst/>
                        </a:rPr>
                        <a:t>0,773 🟡</a:t>
                      </a:r>
                      <a:endParaRPr lang="en-US" sz="20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90.1</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84,2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dirty="0">
                          <a:effectLst/>
                        </a:rPr>
                        <a:t>-0.031</a:t>
                      </a:r>
                      <a:endParaRPr lang="en-US" sz="20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didėja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499687739"/>
                  </a:ext>
                </a:extLst>
              </a:tr>
              <a:tr h="253513">
                <a:tc>
                  <a:txBody>
                    <a:bodyPr/>
                    <a:lstStyle/>
                    <a:p>
                      <a:pPr algn="l" fontAlgn="ctr">
                        <a:buNone/>
                      </a:pPr>
                      <a:r>
                        <a:rPr lang="en-US" sz="2000" u="none" strike="noStrike">
                          <a:effectLst/>
                        </a:rPr>
                        <a:t>21.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21.5.</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0,991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99.6</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99,2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0.002</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mažėja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274985705"/>
                  </a:ext>
                </a:extLst>
              </a:tr>
              <a:tr h="253513">
                <a:tc>
                  <a:txBody>
                    <a:bodyPr/>
                    <a:lstStyle/>
                    <a:p>
                      <a:pPr algn="l" fontAlgn="ctr">
                        <a:buNone/>
                      </a:pPr>
                      <a:r>
                        <a:rPr lang="en-US" sz="2000" u="none" strike="noStrike">
                          <a:effectLst/>
                        </a:rPr>
                        <a:t>21.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21.6.</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dirty="0">
                          <a:effectLst/>
                        </a:rPr>
                        <a:t>0,696 🟡</a:t>
                      </a:r>
                      <a:endParaRPr lang="en-US" sz="20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86.4</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77,0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0.086</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mažėja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909128662"/>
                  </a:ext>
                </a:extLst>
              </a:tr>
              <a:tr h="253513">
                <a:tc>
                  <a:txBody>
                    <a:bodyPr/>
                    <a:lstStyle/>
                    <a:p>
                      <a:pPr algn="l" fontAlgn="ctr">
                        <a:buNone/>
                      </a:pPr>
                      <a:r>
                        <a:rPr lang="en-US" sz="2000" u="none" strike="noStrike">
                          <a:effectLst/>
                        </a:rPr>
                        <a:t>21.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21.7.</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0,975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97.6</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95,8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0.018</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mažėja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992030628"/>
                  </a:ext>
                </a:extLst>
              </a:tr>
              <a:tr h="253513">
                <a:tc>
                  <a:txBody>
                    <a:bodyPr/>
                    <a:lstStyle/>
                    <a:p>
                      <a:pPr algn="l" fontAlgn="ctr">
                        <a:buNone/>
                      </a:pPr>
                      <a:r>
                        <a:rPr lang="en-US" sz="2000" u="none" strike="noStrike">
                          <a:effectLst/>
                        </a:rPr>
                        <a:t>21.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21.8.</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0,946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94.0</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90,7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0.043</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mažėja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570128401"/>
                  </a:ext>
                </a:extLst>
              </a:tr>
              <a:tr h="253513">
                <a:tc>
                  <a:txBody>
                    <a:bodyPr/>
                    <a:lstStyle/>
                    <a:p>
                      <a:pPr algn="l" fontAlgn="ctr">
                        <a:buNone/>
                      </a:pPr>
                      <a:r>
                        <a:rPr lang="en-US" sz="2000" u="none" strike="noStrike">
                          <a:effectLst/>
                        </a:rPr>
                        <a:t>22.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22.1.</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dirty="0">
                          <a:effectLst/>
                        </a:rPr>
                        <a:t>0,728 🟡</a:t>
                      </a:r>
                      <a:endParaRPr lang="en-US" sz="20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89.8</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90,7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0.015</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mažėja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096219285"/>
                  </a:ext>
                </a:extLst>
              </a:tr>
              <a:tr h="253513">
                <a:tc>
                  <a:txBody>
                    <a:bodyPr/>
                    <a:lstStyle/>
                    <a:p>
                      <a:pPr algn="l" fontAlgn="ctr">
                        <a:buNone/>
                      </a:pPr>
                      <a:r>
                        <a:rPr lang="en-US" sz="2000" u="none" strike="noStrike">
                          <a:effectLst/>
                        </a:rPr>
                        <a:t>22.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22.2.</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0,916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88.9</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89,5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0.054</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mažėja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70307211"/>
                  </a:ext>
                </a:extLst>
              </a:tr>
              <a:tr h="253513">
                <a:tc>
                  <a:txBody>
                    <a:bodyPr/>
                    <a:lstStyle/>
                    <a:p>
                      <a:pPr algn="l" fontAlgn="ctr">
                        <a:buNone/>
                      </a:pPr>
                      <a:r>
                        <a:rPr lang="en-US" sz="2000" u="none" strike="noStrike">
                          <a:effectLst/>
                        </a:rPr>
                        <a:t>22.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22.3.</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0,975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97.5</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97,7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dirty="0">
                          <a:effectLst/>
                        </a:rPr>
                        <a:t>-0.003</a:t>
                      </a:r>
                      <a:endParaRPr lang="en-US" sz="20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didėja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760389748"/>
                  </a:ext>
                </a:extLst>
              </a:tr>
              <a:tr h="253513">
                <a:tc>
                  <a:txBody>
                    <a:bodyPr/>
                    <a:lstStyle/>
                    <a:p>
                      <a:pPr algn="l" fontAlgn="ctr">
                        <a:buNone/>
                      </a:pPr>
                      <a:r>
                        <a:rPr lang="en-US" sz="2000" u="none" strike="noStrike">
                          <a:effectLst/>
                        </a:rPr>
                        <a:t>22.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22.4.</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0,906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95.5</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96,0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0.007</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a:effectLst/>
                        </a:rPr>
                        <a:t>mažėja</a:t>
                      </a:r>
                      <a:endParaRPr lang="lt-LT" sz="2000" b="0" i="0" u="none" strike="noStrike">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1888013227"/>
                  </a:ext>
                </a:extLst>
              </a:tr>
              <a:tr h="253513">
                <a:tc>
                  <a:txBody>
                    <a:bodyPr/>
                    <a:lstStyle/>
                    <a:p>
                      <a:pPr algn="l" fontAlgn="ctr">
                        <a:buNone/>
                      </a:pPr>
                      <a:r>
                        <a:rPr lang="en-US" sz="2000" u="none" strike="noStrike">
                          <a:effectLst/>
                        </a:rPr>
                        <a:t>22.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22.5.</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dirty="0">
                          <a:effectLst/>
                        </a:rPr>
                        <a:t>0,824 🟡</a:t>
                      </a:r>
                      <a:endParaRPr lang="en-US" sz="2000" b="0" i="0" u="none" strike="noStrike" dirty="0">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63.6</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59,8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0.373</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dirty="0">
                          <a:effectLst/>
                        </a:rPr>
                        <a:t>mažėja</a:t>
                      </a:r>
                      <a:endParaRPr lang="lt-LT" sz="2000" b="0" i="0" u="none" strike="noStrike" dirty="0">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259273911"/>
                  </a:ext>
                </a:extLst>
              </a:tr>
              <a:tr h="253513">
                <a:tc>
                  <a:txBody>
                    <a:bodyPr/>
                    <a:lstStyle/>
                    <a:p>
                      <a:pPr algn="l" fontAlgn="ctr">
                        <a:buNone/>
                      </a:pPr>
                      <a:r>
                        <a:rPr lang="en-US" sz="2000" u="none" strike="noStrike">
                          <a:effectLst/>
                        </a:rPr>
                        <a:t>22. Klausimas</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22.6.</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0,959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88.7</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89,8 🟢</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en-US" sz="2000" u="none" strike="noStrike">
                          <a:effectLst/>
                        </a:rPr>
                        <a:t>0.046</a:t>
                      </a:r>
                      <a:endParaRPr lang="en-US" sz="2000" b="0" i="0" u="none" strike="noStrike">
                        <a:solidFill>
                          <a:srgbClr val="000000"/>
                        </a:solidFill>
                        <a:effectLst/>
                        <a:latin typeface="Aptos Narrow" panose="020B0004020202020204" pitchFamily="34" charset="0"/>
                      </a:endParaRPr>
                    </a:p>
                  </a:txBody>
                  <a:tcPr marL="7620" marR="7620" marT="7620" marB="0" anchor="ctr"/>
                </a:tc>
                <a:tc>
                  <a:txBody>
                    <a:bodyPr/>
                    <a:lstStyle/>
                    <a:p>
                      <a:pPr algn="ctr" fontAlgn="ctr">
                        <a:buNone/>
                      </a:pPr>
                      <a:r>
                        <a:rPr lang="lt-LT" sz="2000" u="none" strike="noStrike" dirty="0">
                          <a:effectLst/>
                        </a:rPr>
                        <a:t>mažėja</a:t>
                      </a:r>
                      <a:endParaRPr lang="lt-LT" sz="2000" b="0" i="0" u="none" strike="noStrike" dirty="0">
                        <a:solidFill>
                          <a:srgbClr val="000000"/>
                        </a:solidFill>
                        <a:effectLst/>
                        <a:latin typeface="Aptos Narrow" panose="020B0004020202020204" pitchFamily="34" charset="0"/>
                      </a:endParaRPr>
                    </a:p>
                  </a:txBody>
                  <a:tcPr marL="7620" marR="7620" marT="7620" marB="0" anchor="ctr"/>
                </a:tc>
                <a:extLst>
                  <a:ext uri="{0D108BD9-81ED-4DB2-BD59-A6C34878D82A}">
                    <a16:rowId xmlns:a16="http://schemas.microsoft.com/office/drawing/2014/main" val="3024807925"/>
                  </a:ext>
                </a:extLst>
              </a:tr>
            </a:tbl>
          </a:graphicData>
        </a:graphic>
      </p:graphicFrame>
    </p:spTree>
    <p:extLst>
      <p:ext uri="{BB962C8B-B14F-4D97-AF65-F5344CB8AC3E}">
        <p14:creationId xmlns:p14="http://schemas.microsoft.com/office/powerpoint/2010/main" val="1872366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a:extLst>
            <a:ext uri="{FF2B5EF4-FFF2-40B4-BE49-F238E27FC236}">
              <a16:creationId xmlns:a16="http://schemas.microsoft.com/office/drawing/2014/main" id="{FDA11758-E8D0-6B6E-85E3-61BA0D864893}"/>
            </a:ext>
          </a:extLst>
        </p:cNvPr>
        <p:cNvGrpSpPr/>
        <p:nvPr/>
      </p:nvGrpSpPr>
      <p:grpSpPr>
        <a:xfrm>
          <a:off x="0" y="0"/>
          <a:ext cx="0" cy="0"/>
          <a:chOff x="0" y="0"/>
          <a:chExt cx="0" cy="0"/>
        </a:xfrm>
      </p:grpSpPr>
      <p:sp>
        <p:nvSpPr>
          <p:cNvPr id="311" name="Google Shape;311;g39e374e630f_0_23">
            <a:extLst>
              <a:ext uri="{FF2B5EF4-FFF2-40B4-BE49-F238E27FC236}">
                <a16:creationId xmlns:a16="http://schemas.microsoft.com/office/drawing/2014/main" id="{3B83AA5D-C483-E2E4-8FBF-84F097A5C078}"/>
              </a:ext>
            </a:extLst>
          </p:cNvPr>
          <p:cNvSpPr txBox="1">
            <a:spLocks noGrp="1"/>
          </p:cNvSpPr>
          <p:nvPr>
            <p:ph type="title" idx="4294967295"/>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p>
            <a:pPr lvl="0"/>
            <a:r>
              <a:rPr lang="en-US" sz="4000" dirty="0" err="1"/>
              <a:t>Vertinimo</a:t>
            </a:r>
            <a:r>
              <a:rPr lang="en-US" sz="4000" dirty="0"/>
              <a:t> </a:t>
            </a:r>
            <a:r>
              <a:rPr lang="lt-LT" sz="4000" dirty="0"/>
              <a:t>statistika</a:t>
            </a:r>
            <a:r>
              <a:rPr lang="en-US" sz="4000" dirty="0"/>
              <a:t> (</a:t>
            </a:r>
            <a:r>
              <a:rPr lang="lt-LT" sz="4000" dirty="0"/>
              <a:t>IX</a:t>
            </a:r>
            <a:r>
              <a:rPr lang="en-US" sz="4000" dirty="0"/>
              <a:t>)</a:t>
            </a:r>
            <a:endParaRPr sz="4000" dirty="0"/>
          </a:p>
        </p:txBody>
      </p:sp>
      <p:graphicFrame>
        <p:nvGraphicFramePr>
          <p:cNvPr id="3" name="Table 2">
            <a:extLst>
              <a:ext uri="{FF2B5EF4-FFF2-40B4-BE49-F238E27FC236}">
                <a16:creationId xmlns:a16="http://schemas.microsoft.com/office/drawing/2014/main" id="{DF23B91C-CC22-CAD2-6985-E73E3E818D13}"/>
              </a:ext>
            </a:extLst>
          </p:cNvPr>
          <p:cNvGraphicFramePr>
            <a:graphicFrameLocks noGrp="1"/>
          </p:cNvGraphicFramePr>
          <p:nvPr>
            <p:extLst>
              <p:ext uri="{D42A27DB-BD31-4B8C-83A1-F6EECF244321}">
                <p14:modId xmlns:p14="http://schemas.microsoft.com/office/powerpoint/2010/main" val="1828547259"/>
              </p:ext>
            </p:extLst>
          </p:nvPr>
        </p:nvGraphicFramePr>
        <p:xfrm>
          <a:off x="602298" y="1152524"/>
          <a:ext cx="11081701" cy="5400340"/>
        </p:xfrm>
        <a:graphic>
          <a:graphicData uri="http://schemas.openxmlformats.org/drawingml/2006/table">
            <a:tbl>
              <a:tblPr>
                <a:tableStyleId>{5934EDB7-D270-44BA-809A-6DEF7F7F5D32}</a:tableStyleId>
              </a:tblPr>
              <a:tblGrid>
                <a:gridCol w="1713218">
                  <a:extLst>
                    <a:ext uri="{9D8B030D-6E8A-4147-A177-3AD203B41FA5}">
                      <a16:colId xmlns:a16="http://schemas.microsoft.com/office/drawing/2014/main" val="1382306187"/>
                    </a:ext>
                  </a:extLst>
                </a:gridCol>
                <a:gridCol w="1236118">
                  <a:extLst>
                    <a:ext uri="{9D8B030D-6E8A-4147-A177-3AD203B41FA5}">
                      <a16:colId xmlns:a16="http://schemas.microsoft.com/office/drawing/2014/main" val="2409942598"/>
                    </a:ext>
                  </a:extLst>
                </a:gridCol>
                <a:gridCol w="1626473">
                  <a:extLst>
                    <a:ext uri="{9D8B030D-6E8A-4147-A177-3AD203B41FA5}">
                      <a16:colId xmlns:a16="http://schemas.microsoft.com/office/drawing/2014/main" val="1587989416"/>
                    </a:ext>
                  </a:extLst>
                </a:gridCol>
                <a:gridCol w="1626473">
                  <a:extLst>
                    <a:ext uri="{9D8B030D-6E8A-4147-A177-3AD203B41FA5}">
                      <a16:colId xmlns:a16="http://schemas.microsoft.com/office/drawing/2014/main" val="414784138"/>
                    </a:ext>
                  </a:extLst>
                </a:gridCol>
                <a:gridCol w="1626473">
                  <a:extLst>
                    <a:ext uri="{9D8B030D-6E8A-4147-A177-3AD203B41FA5}">
                      <a16:colId xmlns:a16="http://schemas.microsoft.com/office/drawing/2014/main" val="1347183822"/>
                    </a:ext>
                  </a:extLst>
                </a:gridCol>
                <a:gridCol w="1626473">
                  <a:extLst>
                    <a:ext uri="{9D8B030D-6E8A-4147-A177-3AD203B41FA5}">
                      <a16:colId xmlns:a16="http://schemas.microsoft.com/office/drawing/2014/main" val="76444353"/>
                    </a:ext>
                  </a:extLst>
                </a:gridCol>
                <a:gridCol w="1626473">
                  <a:extLst>
                    <a:ext uri="{9D8B030D-6E8A-4147-A177-3AD203B41FA5}">
                      <a16:colId xmlns:a16="http://schemas.microsoft.com/office/drawing/2014/main" val="2889939395"/>
                    </a:ext>
                  </a:extLst>
                </a:gridCol>
              </a:tblGrid>
              <a:tr h="1316356">
                <a:tc>
                  <a:txBody>
                    <a:bodyPr/>
                    <a:lstStyle/>
                    <a:p>
                      <a:pPr algn="ctr" fontAlgn="t">
                        <a:buNone/>
                      </a:pPr>
                      <a:r>
                        <a:rPr lang="en-US" sz="2000" b="1" i="0" u="none" strike="noStrike" cap="none" dirty="0" err="1">
                          <a:solidFill>
                            <a:srgbClr val="2F6335"/>
                          </a:solidFill>
                          <a:latin typeface="Calibri"/>
                          <a:ea typeface="Calibri"/>
                          <a:cs typeface="Calibri"/>
                          <a:sym typeface="Arial"/>
                        </a:rPr>
                        <a:t>Klausimas</a:t>
                      </a:r>
                      <a:endParaRPr lang="en-US" sz="2000" b="1" i="0" u="none" strike="noStrike" cap="none" dirty="0">
                        <a:solidFill>
                          <a:srgbClr val="2F6335"/>
                        </a:solidFill>
                        <a:latin typeface="Calibri"/>
                        <a:ea typeface="Calibri"/>
                        <a:cs typeface="Calibri"/>
                        <a:sym typeface="Arial"/>
                      </a:endParaRPr>
                    </a:p>
                  </a:txBody>
                  <a:tcPr marL="5052" marR="5052" marT="5052" marB="0"/>
                </a:tc>
                <a:tc>
                  <a:txBody>
                    <a:bodyPr/>
                    <a:lstStyle/>
                    <a:p>
                      <a:pPr algn="ctr" fontAlgn="t">
                        <a:buNone/>
                      </a:pPr>
                      <a:r>
                        <a:rPr lang="en-US" sz="2000" b="1" i="0" u="none" strike="noStrike" cap="none" dirty="0" err="1">
                          <a:solidFill>
                            <a:srgbClr val="2F6335"/>
                          </a:solidFill>
                          <a:latin typeface="Calibri"/>
                          <a:ea typeface="Calibri"/>
                          <a:cs typeface="Calibri"/>
                          <a:sym typeface="Arial"/>
                        </a:rPr>
                        <a:t>Klausimo</a:t>
                      </a:r>
                      <a:r>
                        <a:rPr lang="en-US" sz="2000" b="1" i="0" u="none" strike="noStrike" cap="none" dirty="0">
                          <a:solidFill>
                            <a:srgbClr val="2F6335"/>
                          </a:solidFill>
                          <a:latin typeface="Calibri"/>
                          <a:ea typeface="Calibri"/>
                          <a:cs typeface="Calibri"/>
                          <a:sym typeface="Arial"/>
                        </a:rPr>
                        <a:t> </a:t>
                      </a:r>
                      <a:r>
                        <a:rPr lang="en-US" sz="2000" b="1" i="0" u="none" strike="noStrike" cap="none" dirty="0" err="1">
                          <a:solidFill>
                            <a:srgbClr val="2F6335"/>
                          </a:solidFill>
                          <a:latin typeface="Calibri"/>
                          <a:ea typeface="Calibri"/>
                          <a:cs typeface="Calibri"/>
                          <a:sym typeface="Arial"/>
                        </a:rPr>
                        <a:t>punktas</a:t>
                      </a:r>
                      <a:endParaRPr lang="en-US" sz="2000" b="1" i="0" u="none" strike="noStrike" cap="none" dirty="0">
                        <a:solidFill>
                          <a:srgbClr val="2F6335"/>
                        </a:solidFill>
                        <a:latin typeface="Calibri"/>
                        <a:ea typeface="Calibri"/>
                        <a:cs typeface="Calibri"/>
                        <a:sym typeface="Arial"/>
                      </a:endParaRPr>
                    </a:p>
                  </a:txBody>
                  <a:tcPr marL="5052" marR="5052" marT="5052" marB="0"/>
                </a:tc>
                <a:tc>
                  <a:txBody>
                    <a:bodyPr/>
                    <a:lstStyle/>
                    <a:p>
                      <a:pPr algn="ctr" fontAlgn="t">
                        <a:buNone/>
                      </a:pPr>
                      <a:r>
                        <a:rPr lang="en-US" sz="2000" b="1" i="0" u="none" strike="noStrike" cap="none" dirty="0">
                          <a:solidFill>
                            <a:srgbClr val="2F6335"/>
                          </a:solidFill>
                          <a:latin typeface="Calibri"/>
                          <a:ea typeface="Calibri"/>
                          <a:cs typeface="Calibri"/>
                          <a:sym typeface="Arial"/>
                        </a:rPr>
                        <a:t>1</a:t>
                      </a:r>
                      <a:r>
                        <a:rPr lang="lt-LT" sz="2000" b="1" i="0" u="none" strike="noStrike" cap="none" dirty="0">
                          <a:solidFill>
                            <a:srgbClr val="2F6335"/>
                          </a:solidFill>
                          <a:latin typeface="Calibri"/>
                          <a:ea typeface="Calibri"/>
                          <a:cs typeface="Calibri"/>
                          <a:sym typeface="Arial"/>
                        </a:rPr>
                        <a:t>–</a:t>
                      </a:r>
                      <a:r>
                        <a:rPr lang="en-US" sz="2000" b="1" i="0" u="none" strike="noStrike" cap="none" dirty="0">
                          <a:solidFill>
                            <a:srgbClr val="2F6335"/>
                          </a:solidFill>
                          <a:latin typeface="Calibri"/>
                          <a:ea typeface="Calibri"/>
                          <a:cs typeface="Calibri"/>
                          <a:sym typeface="Arial"/>
                        </a:rPr>
                        <a:t>2 </a:t>
                      </a:r>
                      <a:r>
                        <a:rPr lang="en-US" sz="2000" b="1" i="0" u="none" strike="noStrike" cap="none" dirty="0" err="1">
                          <a:solidFill>
                            <a:srgbClr val="2F6335"/>
                          </a:solidFill>
                          <a:latin typeface="Calibri"/>
                          <a:ea typeface="Calibri"/>
                          <a:cs typeface="Calibri"/>
                          <a:sym typeface="Arial"/>
                        </a:rPr>
                        <a:t>vertinimo</a:t>
                      </a:r>
                      <a:r>
                        <a:rPr lang="en-US" sz="2000" b="1" i="0" u="none" strike="noStrike" cap="none" dirty="0">
                          <a:solidFill>
                            <a:srgbClr val="2F6335"/>
                          </a:solidFill>
                          <a:latin typeface="Calibri"/>
                          <a:ea typeface="Calibri"/>
                          <a:cs typeface="Calibri"/>
                          <a:sym typeface="Arial"/>
                        </a:rPr>
                        <a:t> </a:t>
                      </a:r>
                      <a:r>
                        <a:rPr lang="en-US" sz="2000" b="1" i="0" u="none" strike="noStrike" cap="none" dirty="0" err="1">
                          <a:solidFill>
                            <a:srgbClr val="2F6335"/>
                          </a:solidFill>
                          <a:latin typeface="Calibri"/>
                          <a:ea typeface="Calibri"/>
                          <a:cs typeface="Calibri"/>
                          <a:sym typeface="Arial"/>
                        </a:rPr>
                        <a:t>patikimumo</a:t>
                      </a:r>
                      <a:r>
                        <a:rPr lang="en-US" sz="2000" b="1" i="0" u="none" strike="noStrike" cap="none" dirty="0">
                          <a:solidFill>
                            <a:srgbClr val="2F6335"/>
                          </a:solidFill>
                          <a:latin typeface="Calibri"/>
                          <a:ea typeface="Calibri"/>
                          <a:cs typeface="Calibri"/>
                          <a:sym typeface="Arial"/>
                        </a:rPr>
                        <a:t> </a:t>
                      </a:r>
                      <a:r>
                        <a:rPr lang="en-US" sz="2000" b="1" i="0" u="none" strike="noStrike" cap="none" dirty="0" err="1">
                          <a:solidFill>
                            <a:srgbClr val="2F6335"/>
                          </a:solidFill>
                          <a:latin typeface="Calibri"/>
                          <a:ea typeface="Calibri"/>
                          <a:cs typeface="Calibri"/>
                          <a:sym typeface="Arial"/>
                        </a:rPr>
                        <a:t>koeficientas</a:t>
                      </a:r>
                      <a:r>
                        <a:rPr lang="en-US" sz="2000" b="1" i="0" u="none" strike="noStrike" cap="none" dirty="0">
                          <a:solidFill>
                            <a:srgbClr val="2F6335"/>
                          </a:solidFill>
                          <a:latin typeface="Calibri"/>
                          <a:ea typeface="Calibri"/>
                          <a:cs typeface="Calibri"/>
                          <a:sym typeface="Arial"/>
                        </a:rPr>
                        <a:t> (ICC)</a:t>
                      </a:r>
                    </a:p>
                  </a:txBody>
                  <a:tcPr marL="5052" marR="5052" marT="5052" marB="0"/>
                </a:tc>
                <a:tc>
                  <a:txBody>
                    <a:bodyPr/>
                    <a:lstStyle/>
                    <a:p>
                      <a:pPr algn="ctr" fontAlgn="t">
                        <a:buNone/>
                      </a:pPr>
                      <a:r>
                        <a:rPr lang="lt-LT" sz="2000" b="1" i="0" u="none" strike="noStrike" cap="none" dirty="0">
                          <a:solidFill>
                            <a:srgbClr val="2F6335"/>
                          </a:solidFill>
                          <a:latin typeface="Calibri"/>
                          <a:ea typeface="Calibri"/>
                          <a:cs typeface="Calibri"/>
                          <a:sym typeface="Arial"/>
                        </a:rPr>
                        <a:t>Sutampantys vertinimai tarp 1–2 vertinimų (proc.)</a:t>
                      </a:r>
                    </a:p>
                  </a:txBody>
                  <a:tcPr marL="5052" marR="5052" marT="5052" marB="0"/>
                </a:tc>
                <a:tc>
                  <a:txBody>
                    <a:bodyPr/>
                    <a:lstStyle/>
                    <a:p>
                      <a:pPr algn="ctr" fontAlgn="t">
                        <a:buNone/>
                      </a:pPr>
                      <a:r>
                        <a:rPr lang="it-IT" sz="2000" b="1" i="0" u="none" strike="noStrike" cap="none" dirty="0">
                          <a:solidFill>
                            <a:srgbClr val="2F6335"/>
                          </a:solidFill>
                          <a:latin typeface="Calibri"/>
                          <a:ea typeface="Calibri"/>
                          <a:cs typeface="Calibri"/>
                          <a:sym typeface="Arial"/>
                        </a:rPr>
                        <a:t>Sutampantys vertinimai su pervertinimu (proc.)</a:t>
                      </a:r>
                    </a:p>
                  </a:txBody>
                  <a:tcPr marL="5052" marR="5052" marT="5052" marB="0"/>
                </a:tc>
                <a:tc>
                  <a:txBody>
                    <a:bodyPr/>
                    <a:lstStyle/>
                    <a:p>
                      <a:pPr algn="ctr" fontAlgn="t">
                        <a:buNone/>
                      </a:pPr>
                      <a:r>
                        <a:rPr lang="en-US" sz="2000" b="1" i="0" u="none" strike="noStrike" cap="none" dirty="0" err="1">
                          <a:solidFill>
                            <a:srgbClr val="2F6335"/>
                          </a:solidFill>
                          <a:latin typeface="Calibri"/>
                          <a:ea typeface="Calibri"/>
                          <a:cs typeface="Calibri"/>
                          <a:sym typeface="Arial"/>
                        </a:rPr>
                        <a:t>Vidutinis</a:t>
                      </a:r>
                      <a:r>
                        <a:rPr lang="en-US" sz="2000" b="1" i="0" u="none" strike="noStrike" cap="none" dirty="0">
                          <a:solidFill>
                            <a:srgbClr val="2F6335"/>
                          </a:solidFill>
                          <a:latin typeface="Calibri"/>
                          <a:ea typeface="Calibri"/>
                          <a:cs typeface="Calibri"/>
                          <a:sym typeface="Arial"/>
                        </a:rPr>
                        <a:t> </a:t>
                      </a:r>
                      <a:r>
                        <a:rPr lang="en-US" sz="2000" b="1" i="0" u="none" strike="noStrike" cap="none" dirty="0" err="1">
                          <a:solidFill>
                            <a:srgbClr val="2F6335"/>
                          </a:solidFill>
                          <a:latin typeface="Calibri"/>
                          <a:ea typeface="Calibri"/>
                          <a:cs typeface="Calibri"/>
                          <a:sym typeface="Arial"/>
                        </a:rPr>
                        <a:t>skirtumas</a:t>
                      </a:r>
                      <a:r>
                        <a:rPr lang="en-US" sz="2000" b="1" i="0" u="none" strike="noStrike" cap="none" dirty="0">
                          <a:solidFill>
                            <a:srgbClr val="2F6335"/>
                          </a:solidFill>
                          <a:latin typeface="Calibri"/>
                          <a:ea typeface="Calibri"/>
                          <a:cs typeface="Calibri"/>
                          <a:sym typeface="Arial"/>
                        </a:rPr>
                        <a:t> po </a:t>
                      </a:r>
                      <a:r>
                        <a:rPr lang="en-US" sz="2000" b="1" i="0" u="none" strike="noStrike" cap="none" dirty="0" err="1">
                          <a:solidFill>
                            <a:srgbClr val="2F6335"/>
                          </a:solidFill>
                          <a:latin typeface="Calibri"/>
                          <a:ea typeface="Calibri"/>
                          <a:cs typeface="Calibri"/>
                          <a:sym typeface="Arial"/>
                        </a:rPr>
                        <a:t>pervertinimo</a:t>
                      </a:r>
                      <a:r>
                        <a:rPr lang="en-US" sz="2000" b="1" i="0" u="none" strike="noStrike" cap="none" dirty="0">
                          <a:solidFill>
                            <a:srgbClr val="2F6335"/>
                          </a:solidFill>
                          <a:latin typeface="Calibri"/>
                          <a:ea typeface="Calibri"/>
                          <a:cs typeface="Calibri"/>
                          <a:sym typeface="Arial"/>
                        </a:rPr>
                        <a:t> </a:t>
                      </a:r>
                    </a:p>
                  </a:txBody>
                  <a:tcPr marL="5052" marR="5052" marT="5052" marB="0"/>
                </a:tc>
                <a:tc>
                  <a:txBody>
                    <a:bodyPr/>
                    <a:lstStyle/>
                    <a:p>
                      <a:pPr algn="ctr" fontAlgn="t">
                        <a:buNone/>
                      </a:pPr>
                      <a:r>
                        <a:rPr lang="en-US" sz="2000" b="1" i="0" u="none" strike="noStrike" cap="none" dirty="0" err="1">
                          <a:solidFill>
                            <a:srgbClr val="2F6335"/>
                          </a:solidFill>
                          <a:latin typeface="Calibri"/>
                          <a:ea typeface="Calibri"/>
                          <a:cs typeface="Calibri"/>
                          <a:sym typeface="Arial"/>
                        </a:rPr>
                        <a:t>Tendencija</a:t>
                      </a:r>
                      <a:r>
                        <a:rPr lang="en-US" sz="2000" b="1" i="0" u="none" strike="noStrike" cap="none" dirty="0">
                          <a:solidFill>
                            <a:srgbClr val="2F6335"/>
                          </a:solidFill>
                          <a:latin typeface="Calibri"/>
                          <a:ea typeface="Calibri"/>
                          <a:cs typeface="Calibri"/>
                          <a:sym typeface="Arial"/>
                        </a:rPr>
                        <a:t> po </a:t>
                      </a:r>
                      <a:r>
                        <a:rPr lang="en-US" sz="2000" b="1" i="0" u="none" strike="noStrike" cap="none" dirty="0" err="1">
                          <a:solidFill>
                            <a:srgbClr val="2F6335"/>
                          </a:solidFill>
                          <a:latin typeface="Calibri"/>
                          <a:ea typeface="Calibri"/>
                          <a:cs typeface="Calibri"/>
                          <a:sym typeface="Arial"/>
                        </a:rPr>
                        <a:t>pervertinimo</a:t>
                      </a:r>
                      <a:endParaRPr lang="en-US" sz="2000" b="1" i="0" u="none" strike="noStrike" cap="none" dirty="0">
                        <a:solidFill>
                          <a:srgbClr val="2F6335"/>
                        </a:solidFill>
                        <a:latin typeface="Calibri"/>
                        <a:ea typeface="Calibri"/>
                        <a:cs typeface="Calibri"/>
                        <a:sym typeface="Arial"/>
                      </a:endParaRPr>
                    </a:p>
                  </a:txBody>
                  <a:tcPr marL="5052" marR="5052" marT="5052" marB="0"/>
                </a:tc>
                <a:extLst>
                  <a:ext uri="{0D108BD9-81ED-4DB2-BD59-A6C34878D82A}">
                    <a16:rowId xmlns:a16="http://schemas.microsoft.com/office/drawing/2014/main" val="1808450649"/>
                  </a:ext>
                </a:extLst>
              </a:tr>
              <a:tr h="190731">
                <a:tc>
                  <a:txBody>
                    <a:bodyPr/>
                    <a:lstStyle/>
                    <a:p>
                      <a:pPr algn="l" fontAlgn="ctr">
                        <a:buNone/>
                      </a:pPr>
                      <a:r>
                        <a:rPr lang="en-US" sz="2200" u="none" strike="noStrike">
                          <a:effectLst/>
                        </a:rPr>
                        <a:t>23. Klausimas</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23.1.</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0,987 🟢</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99.4</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97,1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-0.006</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lt-LT" sz="2200" u="none" strike="noStrike" dirty="0">
                          <a:effectLst/>
                        </a:rPr>
                        <a:t>didėja</a:t>
                      </a:r>
                      <a:endParaRPr lang="lt-LT" sz="2200" b="0" i="0" u="none" strike="noStrike" dirty="0">
                        <a:solidFill>
                          <a:srgbClr val="000000"/>
                        </a:solidFill>
                        <a:effectLst/>
                        <a:latin typeface="Aptos Narrow" panose="020B0004020202020204" pitchFamily="34" charset="0"/>
                      </a:endParaRPr>
                    </a:p>
                  </a:txBody>
                  <a:tcPr marL="5052" marR="5052" marT="5052" marB="0" anchor="ctr"/>
                </a:tc>
                <a:extLst>
                  <a:ext uri="{0D108BD9-81ED-4DB2-BD59-A6C34878D82A}">
                    <a16:rowId xmlns:a16="http://schemas.microsoft.com/office/drawing/2014/main" val="2009080118"/>
                  </a:ext>
                </a:extLst>
              </a:tr>
              <a:tr h="190731">
                <a:tc>
                  <a:txBody>
                    <a:bodyPr/>
                    <a:lstStyle/>
                    <a:p>
                      <a:pPr algn="l" fontAlgn="ctr">
                        <a:buNone/>
                      </a:pPr>
                      <a:r>
                        <a:rPr lang="en-US" sz="2200" u="none" strike="noStrike">
                          <a:effectLst/>
                        </a:rPr>
                        <a:t>23. Klausimas</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23.2.</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0,941 🟢</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97.4</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88,4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0.006</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lt-LT" sz="2200" u="none" strike="noStrike">
                          <a:effectLst/>
                        </a:rPr>
                        <a:t>mažėja</a:t>
                      </a:r>
                      <a:endParaRPr lang="lt-LT" sz="2200" b="0" i="0" u="none" strike="noStrike">
                        <a:solidFill>
                          <a:srgbClr val="000000"/>
                        </a:solidFill>
                        <a:effectLst/>
                        <a:latin typeface="Aptos Narrow" panose="020B0004020202020204" pitchFamily="34" charset="0"/>
                      </a:endParaRPr>
                    </a:p>
                  </a:txBody>
                  <a:tcPr marL="5052" marR="5052" marT="5052" marB="0" anchor="ctr"/>
                </a:tc>
                <a:extLst>
                  <a:ext uri="{0D108BD9-81ED-4DB2-BD59-A6C34878D82A}">
                    <a16:rowId xmlns:a16="http://schemas.microsoft.com/office/drawing/2014/main" val="1874580660"/>
                  </a:ext>
                </a:extLst>
              </a:tr>
              <a:tr h="190731">
                <a:tc>
                  <a:txBody>
                    <a:bodyPr/>
                    <a:lstStyle/>
                    <a:p>
                      <a:pPr algn="l" fontAlgn="ctr">
                        <a:buNone/>
                      </a:pPr>
                      <a:r>
                        <a:rPr lang="en-US" sz="2200" u="none" strike="noStrike">
                          <a:effectLst/>
                        </a:rPr>
                        <a:t>23. Klausimas</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23.3.</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0,989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99.6</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98,0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0.003</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lt-LT" sz="2200" u="none" strike="noStrike">
                          <a:effectLst/>
                        </a:rPr>
                        <a:t>mažėja</a:t>
                      </a:r>
                      <a:endParaRPr lang="lt-LT" sz="2200" b="0" i="0" u="none" strike="noStrike">
                        <a:solidFill>
                          <a:srgbClr val="000000"/>
                        </a:solidFill>
                        <a:effectLst/>
                        <a:latin typeface="Aptos Narrow" panose="020B0004020202020204" pitchFamily="34" charset="0"/>
                      </a:endParaRPr>
                    </a:p>
                  </a:txBody>
                  <a:tcPr marL="5052" marR="5052" marT="5052" marB="0" anchor="ctr"/>
                </a:tc>
                <a:extLst>
                  <a:ext uri="{0D108BD9-81ED-4DB2-BD59-A6C34878D82A}">
                    <a16:rowId xmlns:a16="http://schemas.microsoft.com/office/drawing/2014/main" val="1323559280"/>
                  </a:ext>
                </a:extLst>
              </a:tr>
              <a:tr h="190731">
                <a:tc>
                  <a:txBody>
                    <a:bodyPr/>
                    <a:lstStyle/>
                    <a:p>
                      <a:pPr algn="l" fontAlgn="ctr">
                        <a:buNone/>
                      </a:pPr>
                      <a:r>
                        <a:rPr lang="en-US" sz="2200" u="none" strike="noStrike">
                          <a:effectLst/>
                        </a:rPr>
                        <a:t>23. Klausimas</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23.4.</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0,975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98.9</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95,4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-0.012</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lt-LT" sz="2200" u="none" strike="noStrike">
                          <a:effectLst/>
                        </a:rPr>
                        <a:t>didėja</a:t>
                      </a:r>
                      <a:endParaRPr lang="lt-LT" sz="2200" b="0" i="0" u="none" strike="noStrike">
                        <a:solidFill>
                          <a:srgbClr val="000000"/>
                        </a:solidFill>
                        <a:effectLst/>
                        <a:latin typeface="Aptos Narrow" panose="020B0004020202020204" pitchFamily="34" charset="0"/>
                      </a:endParaRPr>
                    </a:p>
                  </a:txBody>
                  <a:tcPr marL="5052" marR="5052" marT="5052" marB="0" anchor="ctr"/>
                </a:tc>
                <a:extLst>
                  <a:ext uri="{0D108BD9-81ED-4DB2-BD59-A6C34878D82A}">
                    <a16:rowId xmlns:a16="http://schemas.microsoft.com/office/drawing/2014/main" val="4113012343"/>
                  </a:ext>
                </a:extLst>
              </a:tr>
              <a:tr h="190731">
                <a:tc>
                  <a:txBody>
                    <a:bodyPr/>
                    <a:lstStyle/>
                    <a:p>
                      <a:pPr algn="l" fontAlgn="ctr">
                        <a:buNone/>
                      </a:pPr>
                      <a:r>
                        <a:rPr lang="en-US" sz="2200" u="none" strike="noStrike">
                          <a:effectLst/>
                        </a:rPr>
                        <a:t>23. Klausimas</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23.5.</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0,991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99.6</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98,3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0.000</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a:t>
                      </a:r>
                      <a:endParaRPr lang="en-US" sz="2200" b="0" i="0" u="none" strike="noStrike" dirty="0">
                        <a:solidFill>
                          <a:srgbClr val="000000"/>
                        </a:solidFill>
                        <a:effectLst/>
                        <a:latin typeface="Aptos Narrow" panose="020B0004020202020204" pitchFamily="34" charset="0"/>
                      </a:endParaRPr>
                    </a:p>
                  </a:txBody>
                  <a:tcPr marL="5052" marR="5052" marT="5052" marB="0" anchor="ctr"/>
                </a:tc>
                <a:extLst>
                  <a:ext uri="{0D108BD9-81ED-4DB2-BD59-A6C34878D82A}">
                    <a16:rowId xmlns:a16="http://schemas.microsoft.com/office/drawing/2014/main" val="1165487370"/>
                  </a:ext>
                </a:extLst>
              </a:tr>
              <a:tr h="190731">
                <a:tc>
                  <a:txBody>
                    <a:bodyPr/>
                    <a:lstStyle/>
                    <a:p>
                      <a:pPr algn="l" fontAlgn="ctr">
                        <a:buNone/>
                      </a:pPr>
                      <a:r>
                        <a:rPr lang="en-US" sz="2200" u="none" strike="noStrike">
                          <a:effectLst/>
                        </a:rPr>
                        <a:t>23. Klausimas</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23.6.</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0,959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98.5</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93,4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0.003</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lt-LT" sz="2200" u="none" strike="noStrike">
                          <a:effectLst/>
                        </a:rPr>
                        <a:t>mažėja</a:t>
                      </a:r>
                      <a:endParaRPr lang="lt-LT" sz="2200" b="0" i="0" u="none" strike="noStrike">
                        <a:solidFill>
                          <a:srgbClr val="000000"/>
                        </a:solidFill>
                        <a:effectLst/>
                        <a:latin typeface="Aptos Narrow" panose="020B0004020202020204" pitchFamily="34" charset="0"/>
                      </a:endParaRPr>
                    </a:p>
                  </a:txBody>
                  <a:tcPr marL="5052" marR="5052" marT="5052" marB="0" anchor="ctr"/>
                </a:tc>
                <a:extLst>
                  <a:ext uri="{0D108BD9-81ED-4DB2-BD59-A6C34878D82A}">
                    <a16:rowId xmlns:a16="http://schemas.microsoft.com/office/drawing/2014/main" val="1344003827"/>
                  </a:ext>
                </a:extLst>
              </a:tr>
              <a:tr h="190731">
                <a:tc>
                  <a:txBody>
                    <a:bodyPr/>
                    <a:lstStyle/>
                    <a:p>
                      <a:pPr algn="l" fontAlgn="ctr">
                        <a:buNone/>
                      </a:pPr>
                      <a:r>
                        <a:rPr lang="en-US" sz="2200" u="none" strike="noStrike">
                          <a:effectLst/>
                        </a:rPr>
                        <a:t>23. Klausimas</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23.7.</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0,987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99.5</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98,0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-0.009</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lt-LT" sz="2200" u="none" strike="noStrike">
                          <a:effectLst/>
                        </a:rPr>
                        <a:t>didėja</a:t>
                      </a:r>
                      <a:endParaRPr lang="lt-LT" sz="2200" b="0" i="0" u="none" strike="noStrike">
                        <a:solidFill>
                          <a:srgbClr val="000000"/>
                        </a:solidFill>
                        <a:effectLst/>
                        <a:latin typeface="Aptos Narrow" panose="020B0004020202020204" pitchFamily="34" charset="0"/>
                      </a:endParaRPr>
                    </a:p>
                  </a:txBody>
                  <a:tcPr marL="5052" marR="5052" marT="5052" marB="0" anchor="ctr"/>
                </a:tc>
                <a:extLst>
                  <a:ext uri="{0D108BD9-81ED-4DB2-BD59-A6C34878D82A}">
                    <a16:rowId xmlns:a16="http://schemas.microsoft.com/office/drawing/2014/main" val="897567194"/>
                  </a:ext>
                </a:extLst>
              </a:tr>
              <a:tr h="190731">
                <a:tc>
                  <a:txBody>
                    <a:bodyPr/>
                    <a:lstStyle/>
                    <a:p>
                      <a:pPr algn="l" fontAlgn="ctr">
                        <a:buNone/>
                      </a:pPr>
                      <a:r>
                        <a:rPr lang="en-US" sz="2200" u="none" strike="noStrike">
                          <a:effectLst/>
                        </a:rPr>
                        <a:t>23. Klausimas</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23.8.</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0,986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99.4</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97,4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-0.014</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lt-LT" sz="2200" u="none" strike="noStrike" dirty="0">
                          <a:effectLst/>
                        </a:rPr>
                        <a:t>didėja</a:t>
                      </a:r>
                      <a:endParaRPr lang="lt-LT" sz="2200" b="0" i="0" u="none" strike="noStrike" dirty="0">
                        <a:solidFill>
                          <a:srgbClr val="000000"/>
                        </a:solidFill>
                        <a:effectLst/>
                        <a:latin typeface="Aptos Narrow" panose="020B0004020202020204" pitchFamily="34" charset="0"/>
                      </a:endParaRPr>
                    </a:p>
                  </a:txBody>
                  <a:tcPr marL="5052" marR="5052" marT="5052" marB="0" anchor="ctr"/>
                </a:tc>
                <a:extLst>
                  <a:ext uri="{0D108BD9-81ED-4DB2-BD59-A6C34878D82A}">
                    <a16:rowId xmlns:a16="http://schemas.microsoft.com/office/drawing/2014/main" val="805216701"/>
                  </a:ext>
                </a:extLst>
              </a:tr>
              <a:tr h="190731">
                <a:tc>
                  <a:txBody>
                    <a:bodyPr/>
                    <a:lstStyle/>
                    <a:p>
                      <a:pPr algn="l" fontAlgn="ctr">
                        <a:buNone/>
                      </a:pPr>
                      <a:r>
                        <a:rPr lang="en-US" sz="2200" u="none" strike="noStrike">
                          <a:effectLst/>
                        </a:rPr>
                        <a:t>24. Klausimas</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24.1.</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0,784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77.8</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75,5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-0.006</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lt-LT" sz="2200" u="none" strike="noStrike" dirty="0">
                          <a:effectLst/>
                        </a:rPr>
                        <a:t>didėja</a:t>
                      </a:r>
                      <a:endParaRPr lang="lt-LT" sz="2200" b="0" i="0" u="none" strike="noStrike" dirty="0">
                        <a:solidFill>
                          <a:srgbClr val="000000"/>
                        </a:solidFill>
                        <a:effectLst/>
                        <a:latin typeface="Aptos Narrow" panose="020B0004020202020204" pitchFamily="34" charset="0"/>
                      </a:endParaRPr>
                    </a:p>
                  </a:txBody>
                  <a:tcPr marL="5052" marR="5052" marT="5052" marB="0" anchor="ctr"/>
                </a:tc>
                <a:extLst>
                  <a:ext uri="{0D108BD9-81ED-4DB2-BD59-A6C34878D82A}">
                    <a16:rowId xmlns:a16="http://schemas.microsoft.com/office/drawing/2014/main" val="3208464654"/>
                  </a:ext>
                </a:extLst>
              </a:tr>
              <a:tr h="190731">
                <a:tc>
                  <a:txBody>
                    <a:bodyPr/>
                    <a:lstStyle/>
                    <a:p>
                      <a:pPr algn="l" fontAlgn="ctr">
                        <a:buNone/>
                      </a:pPr>
                      <a:r>
                        <a:rPr lang="en-US" sz="2200" u="none" strike="noStrike">
                          <a:effectLst/>
                        </a:rPr>
                        <a:t>24. Klausimas</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24.2.</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0,927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90.3</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89,7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-0.009</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lt-LT" sz="2200" u="none" strike="noStrike" dirty="0">
                          <a:effectLst/>
                        </a:rPr>
                        <a:t>Didėja</a:t>
                      </a:r>
                      <a:endParaRPr lang="lt-LT" sz="2200" b="0" i="0" u="none" strike="noStrike" dirty="0">
                        <a:solidFill>
                          <a:srgbClr val="000000"/>
                        </a:solidFill>
                        <a:effectLst/>
                        <a:latin typeface="Aptos Narrow" panose="020B0004020202020204" pitchFamily="34" charset="0"/>
                      </a:endParaRPr>
                    </a:p>
                  </a:txBody>
                  <a:tcPr marL="5052" marR="5052" marT="5052" marB="0" anchor="ctr"/>
                </a:tc>
                <a:extLst>
                  <a:ext uri="{0D108BD9-81ED-4DB2-BD59-A6C34878D82A}">
                    <a16:rowId xmlns:a16="http://schemas.microsoft.com/office/drawing/2014/main" val="348434056"/>
                  </a:ext>
                </a:extLst>
              </a:tr>
              <a:tr h="190731">
                <a:tc>
                  <a:txBody>
                    <a:bodyPr/>
                    <a:lstStyle/>
                    <a:p>
                      <a:pPr algn="l" fontAlgn="ctr">
                        <a:buNone/>
                      </a:pPr>
                      <a:r>
                        <a:rPr lang="en-US" sz="2200" u="none" strike="noStrike">
                          <a:effectLst/>
                        </a:rPr>
                        <a:t>24. Klausimas</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24.3.</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0,896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89.7</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88,4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0.026</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lt-LT" sz="2200" u="none" strike="noStrike" dirty="0">
                          <a:effectLst/>
                        </a:rPr>
                        <a:t>Mažėja</a:t>
                      </a:r>
                      <a:endParaRPr lang="lt-LT" sz="2200" b="0" i="0" u="none" strike="noStrike" dirty="0">
                        <a:solidFill>
                          <a:srgbClr val="000000"/>
                        </a:solidFill>
                        <a:effectLst/>
                        <a:latin typeface="Aptos Narrow" panose="020B0004020202020204" pitchFamily="34" charset="0"/>
                      </a:endParaRPr>
                    </a:p>
                  </a:txBody>
                  <a:tcPr marL="5052" marR="5052" marT="5052" marB="0" anchor="ctr"/>
                </a:tc>
                <a:extLst>
                  <a:ext uri="{0D108BD9-81ED-4DB2-BD59-A6C34878D82A}">
                    <a16:rowId xmlns:a16="http://schemas.microsoft.com/office/drawing/2014/main" val="3660644221"/>
                  </a:ext>
                </a:extLst>
              </a:tr>
              <a:tr h="190731">
                <a:tc>
                  <a:txBody>
                    <a:bodyPr/>
                    <a:lstStyle/>
                    <a:p>
                      <a:pPr algn="l" fontAlgn="ctr">
                        <a:buNone/>
                      </a:pPr>
                      <a:r>
                        <a:rPr lang="en-US" sz="2200" u="none" strike="noStrike">
                          <a:effectLst/>
                        </a:rPr>
                        <a:t>24. Klausimas</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24.4.</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0,802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90.1</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a:effectLst/>
                        </a:rPr>
                        <a:t>89,1 🟢</a:t>
                      </a:r>
                      <a:endParaRPr lang="en-US" sz="2200" b="0" i="0" u="none" strike="noStrike">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en-US" sz="2200" u="none" strike="noStrike" dirty="0">
                          <a:effectLst/>
                        </a:rPr>
                        <a:t>-0.039</a:t>
                      </a:r>
                      <a:endParaRPr lang="en-US" sz="2200" b="0" i="0" u="none" strike="noStrike" dirty="0">
                        <a:solidFill>
                          <a:srgbClr val="000000"/>
                        </a:solidFill>
                        <a:effectLst/>
                        <a:latin typeface="Aptos Narrow" panose="020B0004020202020204" pitchFamily="34" charset="0"/>
                      </a:endParaRPr>
                    </a:p>
                  </a:txBody>
                  <a:tcPr marL="5052" marR="5052" marT="5052" marB="0" anchor="ctr"/>
                </a:tc>
                <a:tc>
                  <a:txBody>
                    <a:bodyPr/>
                    <a:lstStyle/>
                    <a:p>
                      <a:pPr algn="ctr" fontAlgn="ctr">
                        <a:buNone/>
                      </a:pPr>
                      <a:r>
                        <a:rPr lang="lt-LT" sz="2200" u="none" strike="noStrike" dirty="0">
                          <a:effectLst/>
                        </a:rPr>
                        <a:t>Didėja</a:t>
                      </a:r>
                      <a:endParaRPr lang="lt-LT" sz="2200" b="0" i="0" u="none" strike="noStrike" dirty="0">
                        <a:solidFill>
                          <a:srgbClr val="000000"/>
                        </a:solidFill>
                        <a:effectLst/>
                        <a:latin typeface="Aptos Narrow" panose="020B0004020202020204" pitchFamily="34" charset="0"/>
                      </a:endParaRPr>
                    </a:p>
                  </a:txBody>
                  <a:tcPr marL="5052" marR="5052" marT="5052" marB="0" anchor="ctr"/>
                </a:tc>
                <a:extLst>
                  <a:ext uri="{0D108BD9-81ED-4DB2-BD59-A6C34878D82A}">
                    <a16:rowId xmlns:a16="http://schemas.microsoft.com/office/drawing/2014/main" val="1927004978"/>
                  </a:ext>
                </a:extLst>
              </a:tr>
            </a:tbl>
          </a:graphicData>
        </a:graphic>
      </p:graphicFrame>
    </p:spTree>
    <p:extLst>
      <p:ext uri="{BB962C8B-B14F-4D97-AF65-F5344CB8AC3E}">
        <p14:creationId xmlns:p14="http://schemas.microsoft.com/office/powerpoint/2010/main" val="2039802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0">
          <a:extLst>
            <a:ext uri="{FF2B5EF4-FFF2-40B4-BE49-F238E27FC236}">
              <a16:creationId xmlns:a16="http://schemas.microsoft.com/office/drawing/2014/main" id="{4C41CDED-2C2B-172A-007F-62A72DA320A9}"/>
            </a:ext>
          </a:extLst>
        </p:cNvPr>
        <p:cNvGrpSpPr/>
        <p:nvPr/>
      </p:nvGrpSpPr>
      <p:grpSpPr>
        <a:xfrm>
          <a:off x="0" y="0"/>
          <a:ext cx="0" cy="0"/>
          <a:chOff x="0" y="0"/>
          <a:chExt cx="0" cy="0"/>
        </a:xfrm>
      </p:grpSpPr>
      <p:sp>
        <p:nvSpPr>
          <p:cNvPr id="311" name="Google Shape;311;g39e374e630f_0_23">
            <a:extLst>
              <a:ext uri="{FF2B5EF4-FFF2-40B4-BE49-F238E27FC236}">
                <a16:creationId xmlns:a16="http://schemas.microsoft.com/office/drawing/2014/main" id="{4D7A7BC5-B47F-EC48-A7BE-53CB2FB4325A}"/>
              </a:ext>
            </a:extLst>
          </p:cNvPr>
          <p:cNvSpPr txBox="1">
            <a:spLocks noGrp="1"/>
          </p:cNvSpPr>
          <p:nvPr>
            <p:ph type="title" idx="4294967295"/>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p>
            <a:pPr lvl="0"/>
            <a:r>
              <a:rPr lang="en-US" sz="4000" dirty="0" err="1"/>
              <a:t>Vertinimo</a:t>
            </a:r>
            <a:r>
              <a:rPr lang="en-US" sz="4000" dirty="0"/>
              <a:t> </a:t>
            </a:r>
            <a:r>
              <a:rPr lang="lt-LT" sz="4000" dirty="0"/>
              <a:t>statistika</a:t>
            </a:r>
            <a:r>
              <a:rPr lang="en-US" sz="4000" dirty="0"/>
              <a:t> (</a:t>
            </a:r>
            <a:r>
              <a:rPr lang="lt-LT" sz="4000" dirty="0"/>
              <a:t>X</a:t>
            </a:r>
            <a:r>
              <a:rPr lang="en-US" sz="4000" dirty="0"/>
              <a:t>)</a:t>
            </a:r>
            <a:endParaRPr sz="4000" dirty="0"/>
          </a:p>
        </p:txBody>
      </p:sp>
      <p:pic>
        <p:nvPicPr>
          <p:cNvPr id="299" name="Google Shape;299;g39e374e630f_0_51"/>
          <p:cNvPicPr preferRelativeResize="0"/>
          <p:nvPr/>
        </p:nvPicPr>
        <p:blipFill>
          <a:blip r:embed="rId3">
            <a:alphaModFix/>
          </a:blip>
          <a:srcRect l="16483" t="26512" r="20378" b="15970"/>
          <a:stretch>
            <a:fillRect/>
          </a:stretch>
        </p:blipFill>
        <p:spPr>
          <a:xfrm>
            <a:off x="609600" y="1137919"/>
            <a:ext cx="10993120" cy="5303521"/>
          </a:xfrm>
          <a:prstGeom prst="rect">
            <a:avLst/>
          </a:prstGeom>
          <a:noFill/>
          <a:ln>
            <a:noFill/>
          </a:ln>
        </p:spPr>
      </p:pic>
    </p:spTree>
    <p:extLst>
      <p:ext uri="{BB962C8B-B14F-4D97-AF65-F5344CB8AC3E}">
        <p14:creationId xmlns:p14="http://schemas.microsoft.com/office/powerpoint/2010/main" val="4207597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a:extLst>
            <a:ext uri="{FF2B5EF4-FFF2-40B4-BE49-F238E27FC236}">
              <a16:creationId xmlns:a16="http://schemas.microsoft.com/office/drawing/2014/main" id="{5434F745-1F6D-6879-64A7-CBF7765F8B9E}"/>
            </a:ext>
          </a:extLst>
        </p:cNvPr>
        <p:cNvGrpSpPr/>
        <p:nvPr/>
      </p:nvGrpSpPr>
      <p:grpSpPr>
        <a:xfrm>
          <a:off x="0" y="0"/>
          <a:ext cx="0" cy="0"/>
          <a:chOff x="0" y="0"/>
          <a:chExt cx="0" cy="0"/>
        </a:xfrm>
      </p:grpSpPr>
      <p:sp>
        <p:nvSpPr>
          <p:cNvPr id="182" name="Google Shape;182;g342fe4a5eec_0_59">
            <a:extLst>
              <a:ext uri="{FF2B5EF4-FFF2-40B4-BE49-F238E27FC236}">
                <a16:creationId xmlns:a16="http://schemas.microsoft.com/office/drawing/2014/main" id="{195C95DC-4668-0DAC-BA18-40D596F6A04E}"/>
              </a:ext>
            </a:extLst>
          </p:cNvPr>
          <p:cNvSpPr txBox="1">
            <a:spLocks noGrp="1"/>
          </p:cNvSpPr>
          <p:nvPr>
            <p:ph type="title" idx="4294967295"/>
          </p:nvPr>
        </p:nvSpPr>
        <p:spPr>
          <a:xfrm>
            <a:off x="609600" y="2460943"/>
            <a:ext cx="10515600" cy="719137"/>
          </a:xfrm>
          <a:prstGeom prst="rect">
            <a:avLst/>
          </a:prstGeom>
          <a:noFill/>
          <a:ln>
            <a:noFill/>
          </a:ln>
        </p:spPr>
        <p:txBody>
          <a:bodyPr spcFirstLastPara="1" wrap="square" lIns="91425" tIns="45700" rIns="91425" bIns="45700" anchor="b" anchorCtr="0">
            <a:noAutofit/>
          </a:bodyPr>
          <a:lstStyle/>
          <a:p>
            <a:pPr>
              <a:buClr>
                <a:srgbClr val="2E6B2B"/>
              </a:buClr>
              <a:buSzPts val="4860"/>
            </a:pPr>
            <a:r>
              <a:rPr lang="lt-LT" sz="5000" dirty="0"/>
              <a:t>2025 m. e</a:t>
            </a:r>
            <a:r>
              <a:rPr lang="en-US" sz="5000" dirty="0" err="1">
                <a:latin typeface="Calibri"/>
                <a:ea typeface="Calibri"/>
                <a:cs typeface="Calibri"/>
                <a:sym typeface="Calibri"/>
              </a:rPr>
              <a:t>konomikos</a:t>
            </a:r>
            <a:r>
              <a:rPr lang="en-US" sz="5000" dirty="0">
                <a:latin typeface="Calibri"/>
                <a:ea typeface="Calibri"/>
                <a:cs typeface="Calibri"/>
                <a:sym typeface="Calibri"/>
              </a:rPr>
              <a:t> </a:t>
            </a:r>
            <a:r>
              <a:rPr lang="en-US" sz="5000" dirty="0" err="1">
                <a:latin typeface="Calibri"/>
                <a:ea typeface="Calibri"/>
                <a:cs typeface="Calibri"/>
                <a:sym typeface="Calibri"/>
              </a:rPr>
              <a:t>ir</a:t>
            </a:r>
            <a:r>
              <a:rPr lang="en-US" sz="5000" dirty="0">
                <a:latin typeface="Calibri"/>
                <a:ea typeface="Calibri"/>
                <a:cs typeface="Calibri"/>
                <a:sym typeface="Calibri"/>
              </a:rPr>
              <a:t> </a:t>
            </a:r>
            <a:r>
              <a:rPr lang="en-US" sz="5000" dirty="0" err="1">
                <a:latin typeface="Calibri"/>
                <a:ea typeface="Calibri"/>
                <a:cs typeface="Calibri"/>
                <a:sym typeface="Calibri"/>
              </a:rPr>
              <a:t>verslumo</a:t>
            </a:r>
            <a:r>
              <a:rPr lang="en-US" sz="5000" dirty="0">
                <a:latin typeface="Calibri"/>
                <a:ea typeface="Calibri"/>
                <a:cs typeface="Calibri"/>
                <a:sym typeface="Calibri"/>
              </a:rPr>
              <a:t> VBE II</a:t>
            </a:r>
            <a:r>
              <a:rPr lang="lt-LT" sz="5000" dirty="0">
                <a:latin typeface="Calibri"/>
                <a:ea typeface="Calibri"/>
                <a:cs typeface="Calibri"/>
                <a:sym typeface="Calibri"/>
              </a:rPr>
              <a:t> dalies </a:t>
            </a:r>
            <a:r>
              <a:rPr lang="en-US" sz="5000" dirty="0" err="1"/>
              <a:t>vertinimo</a:t>
            </a:r>
            <a:r>
              <a:rPr lang="en-US" sz="5000" dirty="0"/>
              <a:t> </a:t>
            </a:r>
            <a:r>
              <a:rPr lang="en-US" sz="5000" dirty="0" err="1"/>
              <a:t>statistinė</a:t>
            </a:r>
            <a:r>
              <a:rPr lang="en-US" sz="5000" dirty="0"/>
              <a:t> </a:t>
            </a:r>
            <a:r>
              <a:rPr lang="en-US" sz="5000" dirty="0" err="1"/>
              <a:t>analizė</a:t>
            </a:r>
            <a:br>
              <a:rPr lang="lt-LT" dirty="0"/>
            </a:br>
            <a:endParaRPr dirty="0">
              <a:latin typeface="Calibri"/>
              <a:ea typeface="Calibri"/>
              <a:cs typeface="Calibri"/>
              <a:sym typeface="Calibri"/>
            </a:endParaRPr>
          </a:p>
        </p:txBody>
      </p:sp>
    </p:spTree>
    <p:extLst>
      <p:ext uri="{BB962C8B-B14F-4D97-AF65-F5344CB8AC3E}">
        <p14:creationId xmlns:p14="http://schemas.microsoft.com/office/powerpoint/2010/main" val="70693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1">
          <a:extLst>
            <a:ext uri="{FF2B5EF4-FFF2-40B4-BE49-F238E27FC236}">
              <a16:creationId xmlns:a16="http://schemas.microsoft.com/office/drawing/2014/main" id="{A03BB643-CD86-7ACE-295F-4017E58C5466}"/>
            </a:ext>
          </a:extLst>
        </p:cNvPr>
        <p:cNvGrpSpPr/>
        <p:nvPr/>
      </p:nvGrpSpPr>
      <p:grpSpPr>
        <a:xfrm>
          <a:off x="0" y="0"/>
          <a:ext cx="0" cy="0"/>
          <a:chOff x="0" y="0"/>
          <a:chExt cx="0" cy="0"/>
        </a:xfrm>
      </p:grpSpPr>
      <p:sp>
        <p:nvSpPr>
          <p:cNvPr id="182" name="Google Shape;182;g342fe4a5eec_0_59">
            <a:extLst>
              <a:ext uri="{FF2B5EF4-FFF2-40B4-BE49-F238E27FC236}">
                <a16:creationId xmlns:a16="http://schemas.microsoft.com/office/drawing/2014/main" id="{9C8D1F39-94A9-8C23-8E62-F4481636F9D9}"/>
              </a:ext>
            </a:extLst>
          </p:cNvPr>
          <p:cNvSpPr txBox="1">
            <a:spLocks noGrp="1"/>
          </p:cNvSpPr>
          <p:nvPr>
            <p:ph type="title" idx="4294967295"/>
          </p:nvPr>
        </p:nvSpPr>
        <p:spPr>
          <a:xfrm>
            <a:off x="579120" y="1678623"/>
            <a:ext cx="10515600" cy="719137"/>
          </a:xfrm>
          <a:prstGeom prst="rect">
            <a:avLst/>
          </a:prstGeom>
          <a:noFill/>
          <a:ln>
            <a:noFill/>
          </a:ln>
        </p:spPr>
        <p:txBody>
          <a:bodyPr spcFirstLastPara="1" wrap="square" lIns="91425" tIns="45700" rIns="91425" bIns="45700" anchor="b" anchorCtr="0">
            <a:noAutofit/>
          </a:bodyPr>
          <a:lstStyle/>
          <a:p>
            <a:pPr lvl="0">
              <a:buClr>
                <a:srgbClr val="2E6B2B"/>
              </a:buClr>
              <a:buSzPts val="4860"/>
            </a:pPr>
            <a:r>
              <a:rPr lang="lt-LT" dirty="0"/>
              <a:t>2025 m. e</a:t>
            </a:r>
            <a:r>
              <a:rPr lang="en-US" dirty="0" err="1">
                <a:latin typeface="Calibri"/>
                <a:ea typeface="Calibri"/>
                <a:cs typeface="Calibri"/>
                <a:sym typeface="Calibri"/>
              </a:rPr>
              <a:t>konomikos</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verslumo</a:t>
            </a:r>
            <a:r>
              <a:rPr lang="en-US" dirty="0">
                <a:latin typeface="Calibri"/>
                <a:ea typeface="Calibri"/>
                <a:cs typeface="Calibri"/>
                <a:sym typeface="Calibri"/>
              </a:rPr>
              <a:t> VBE II</a:t>
            </a:r>
            <a:r>
              <a:rPr lang="lt-LT" dirty="0">
                <a:latin typeface="Calibri"/>
                <a:ea typeface="Calibri"/>
                <a:cs typeface="Calibri"/>
                <a:sym typeface="Calibri"/>
              </a:rPr>
              <a:t> </a:t>
            </a:r>
            <a:r>
              <a:rPr lang="lt-LT" dirty="0"/>
              <a:t>dalies</a:t>
            </a:r>
            <a:r>
              <a:rPr lang="en-US" dirty="0">
                <a:latin typeface="Calibri"/>
                <a:ea typeface="Calibri"/>
                <a:cs typeface="Calibri"/>
                <a:sym typeface="Calibri"/>
              </a:rPr>
              <a:t> </a:t>
            </a:r>
            <a:r>
              <a:rPr lang="lt-LT" dirty="0"/>
              <a:t>konkrečių klausimų </a:t>
            </a:r>
            <a:r>
              <a:rPr lang="en-US" dirty="0" err="1"/>
              <a:t>vertinimo</a:t>
            </a:r>
            <a:r>
              <a:rPr lang="en-US" dirty="0"/>
              <a:t> </a:t>
            </a:r>
            <a:r>
              <a:rPr lang="en-US" dirty="0" err="1"/>
              <a:t>analizė</a:t>
            </a:r>
            <a:endParaRPr dirty="0">
              <a:latin typeface="Calibri"/>
              <a:ea typeface="Calibri"/>
              <a:cs typeface="Calibri"/>
              <a:sym typeface="Calibri"/>
            </a:endParaRPr>
          </a:p>
        </p:txBody>
      </p:sp>
    </p:spTree>
    <p:extLst>
      <p:ext uri="{BB962C8B-B14F-4D97-AF65-F5344CB8AC3E}">
        <p14:creationId xmlns:p14="http://schemas.microsoft.com/office/powerpoint/2010/main" val="320801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g39e374e630f_0_68"/>
          <p:cNvPicPr preferRelativeResize="0"/>
          <p:nvPr/>
        </p:nvPicPr>
        <p:blipFill>
          <a:blip r:embed="rId3">
            <a:alphaModFix/>
          </a:blip>
          <a:srcRect b="81961"/>
          <a:stretch>
            <a:fillRect/>
          </a:stretch>
        </p:blipFill>
        <p:spPr>
          <a:xfrm>
            <a:off x="510410" y="1103405"/>
            <a:ext cx="9680070" cy="400275"/>
          </a:xfrm>
          <a:prstGeom prst="rect">
            <a:avLst/>
          </a:prstGeom>
          <a:noFill/>
          <a:ln>
            <a:noFill/>
          </a:ln>
        </p:spPr>
      </p:pic>
      <p:sp>
        <p:nvSpPr>
          <p:cNvPr id="2" name="Google Shape;272;g39e374e630f_0_62">
            <a:extLst>
              <a:ext uri="{FF2B5EF4-FFF2-40B4-BE49-F238E27FC236}">
                <a16:creationId xmlns:a16="http://schemas.microsoft.com/office/drawing/2014/main" id="{42F05031-11EA-9A86-DD5D-D05E70F5304B}"/>
              </a:ext>
            </a:extLst>
          </p:cNvPr>
          <p:cNvSpPr txBox="1">
            <a:spLocks/>
          </p:cNvSpPr>
          <p:nvPr/>
        </p:nvSpPr>
        <p:spPr>
          <a:xfrm>
            <a:off x="497840" y="304165"/>
            <a:ext cx="10515600" cy="74231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F6335"/>
              </a:buClr>
              <a:buSzPts val="4400"/>
              <a:buFont typeface="Calibri"/>
              <a:buNone/>
              <a:defRPr sz="4400" b="1" i="0" u="none" strike="noStrike" cap="none">
                <a:solidFill>
                  <a:srgbClr val="2F633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lt-LT" sz="4000" dirty="0"/>
              <a:t>21.4 užduotis</a:t>
            </a:r>
            <a:endParaRPr lang="en-US" sz="4000" dirty="0"/>
          </a:p>
        </p:txBody>
      </p:sp>
      <p:pic>
        <p:nvPicPr>
          <p:cNvPr id="6" name="Picture 5">
            <a:extLst>
              <a:ext uri="{FF2B5EF4-FFF2-40B4-BE49-F238E27FC236}">
                <a16:creationId xmlns:a16="http://schemas.microsoft.com/office/drawing/2014/main" id="{26FB1054-3D1A-E897-4062-B2CB611D8D22}"/>
              </a:ext>
            </a:extLst>
          </p:cNvPr>
          <p:cNvPicPr>
            <a:picLocks noChangeAspect="1"/>
          </p:cNvPicPr>
          <p:nvPr/>
        </p:nvPicPr>
        <p:blipFill>
          <a:blip r:embed="rId4"/>
          <a:stretch>
            <a:fillRect/>
          </a:stretch>
        </p:blipFill>
        <p:spPr>
          <a:xfrm>
            <a:off x="1146259" y="1545606"/>
            <a:ext cx="9216941" cy="504260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g39e374e630f_0_74"/>
          <p:cNvPicPr preferRelativeResize="0"/>
          <p:nvPr/>
        </p:nvPicPr>
        <p:blipFill>
          <a:blip r:embed="rId3">
            <a:alphaModFix/>
          </a:blip>
          <a:srcRect b="81204"/>
          <a:stretch>
            <a:fillRect/>
          </a:stretch>
        </p:blipFill>
        <p:spPr>
          <a:xfrm>
            <a:off x="669710" y="1115045"/>
            <a:ext cx="10907026" cy="490235"/>
          </a:xfrm>
          <a:prstGeom prst="rect">
            <a:avLst/>
          </a:prstGeom>
          <a:noFill/>
          <a:ln>
            <a:noFill/>
          </a:ln>
        </p:spPr>
      </p:pic>
      <p:sp>
        <p:nvSpPr>
          <p:cNvPr id="2" name="Google Shape;272;g39e374e630f_0_62">
            <a:extLst>
              <a:ext uri="{FF2B5EF4-FFF2-40B4-BE49-F238E27FC236}">
                <a16:creationId xmlns:a16="http://schemas.microsoft.com/office/drawing/2014/main" id="{513FAEEB-FE66-7D6D-31C6-6FFE784BD1B5}"/>
              </a:ext>
            </a:extLst>
          </p:cNvPr>
          <p:cNvSpPr txBox="1">
            <a:spLocks/>
          </p:cNvSpPr>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F6335"/>
              </a:buClr>
              <a:buSzPts val="4400"/>
              <a:buFont typeface="Calibri"/>
              <a:buNone/>
              <a:defRPr sz="4400" b="1" i="0" u="none" strike="noStrike" cap="none">
                <a:solidFill>
                  <a:srgbClr val="2F633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lt-LT" sz="4000" dirty="0"/>
              <a:t>21.6 užduotis</a:t>
            </a:r>
            <a:endParaRPr lang="en-US" sz="4000" dirty="0"/>
          </a:p>
        </p:txBody>
      </p:sp>
      <p:pic>
        <p:nvPicPr>
          <p:cNvPr id="4" name="Picture 3">
            <a:extLst>
              <a:ext uri="{FF2B5EF4-FFF2-40B4-BE49-F238E27FC236}">
                <a16:creationId xmlns:a16="http://schemas.microsoft.com/office/drawing/2014/main" id="{0EFF961E-FAFC-46E2-31BB-C723B811AE0D}"/>
              </a:ext>
            </a:extLst>
          </p:cNvPr>
          <p:cNvPicPr>
            <a:picLocks noChangeAspect="1"/>
          </p:cNvPicPr>
          <p:nvPr/>
        </p:nvPicPr>
        <p:blipFill>
          <a:blip r:embed="rId4"/>
          <a:stretch>
            <a:fillRect/>
          </a:stretch>
        </p:blipFill>
        <p:spPr>
          <a:xfrm>
            <a:off x="1341527" y="1539618"/>
            <a:ext cx="10292713" cy="485102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6">
          <a:extLst>
            <a:ext uri="{FF2B5EF4-FFF2-40B4-BE49-F238E27FC236}">
              <a16:creationId xmlns:a16="http://schemas.microsoft.com/office/drawing/2014/main" id="{739D4C27-7C94-1DC2-B25F-D818929834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51927D-D4D6-6F54-3505-79AEBD21E25B}"/>
              </a:ext>
            </a:extLst>
          </p:cNvPr>
          <p:cNvPicPr>
            <a:picLocks noChangeAspect="1"/>
          </p:cNvPicPr>
          <p:nvPr/>
        </p:nvPicPr>
        <p:blipFill>
          <a:blip r:embed="rId3"/>
          <a:stretch>
            <a:fillRect/>
          </a:stretch>
        </p:blipFill>
        <p:spPr>
          <a:xfrm>
            <a:off x="597862" y="1218142"/>
            <a:ext cx="10906590" cy="1819697"/>
          </a:xfrm>
          <a:prstGeom prst="rect">
            <a:avLst/>
          </a:prstGeom>
        </p:spPr>
      </p:pic>
      <p:sp>
        <p:nvSpPr>
          <p:cNvPr id="4" name="Google Shape;272;g39e374e630f_0_62">
            <a:extLst>
              <a:ext uri="{FF2B5EF4-FFF2-40B4-BE49-F238E27FC236}">
                <a16:creationId xmlns:a16="http://schemas.microsoft.com/office/drawing/2014/main" id="{9BC7267E-C7DF-B099-29CE-525B6E060DF5}"/>
              </a:ext>
            </a:extLst>
          </p:cNvPr>
          <p:cNvSpPr txBox="1">
            <a:spLocks/>
          </p:cNvSpPr>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F6335"/>
              </a:buClr>
              <a:buSzPts val="4400"/>
              <a:buFont typeface="Calibri"/>
              <a:buNone/>
              <a:defRPr sz="4400" b="1" i="0" u="none" strike="noStrike" cap="none">
                <a:solidFill>
                  <a:srgbClr val="2F633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lt-LT" sz="4000" dirty="0"/>
              <a:t>22.1 užduotis</a:t>
            </a:r>
            <a:endParaRPr lang="en-US" sz="4000" dirty="0"/>
          </a:p>
        </p:txBody>
      </p:sp>
      <p:pic>
        <p:nvPicPr>
          <p:cNvPr id="6" name="Picture 5">
            <a:extLst>
              <a:ext uri="{FF2B5EF4-FFF2-40B4-BE49-F238E27FC236}">
                <a16:creationId xmlns:a16="http://schemas.microsoft.com/office/drawing/2014/main" id="{6A5BB328-BA79-0681-0210-CD5616B74DA2}"/>
              </a:ext>
            </a:extLst>
          </p:cNvPr>
          <p:cNvPicPr>
            <a:picLocks noChangeAspect="1"/>
          </p:cNvPicPr>
          <p:nvPr/>
        </p:nvPicPr>
        <p:blipFill>
          <a:blip r:embed="rId4"/>
          <a:stretch>
            <a:fillRect/>
          </a:stretch>
        </p:blipFill>
        <p:spPr>
          <a:xfrm>
            <a:off x="1384703" y="2889146"/>
            <a:ext cx="10213950" cy="1926694"/>
          </a:xfrm>
          <a:prstGeom prst="rect">
            <a:avLst/>
          </a:prstGeom>
        </p:spPr>
      </p:pic>
    </p:spTree>
    <p:extLst>
      <p:ext uri="{BB962C8B-B14F-4D97-AF65-F5344CB8AC3E}">
        <p14:creationId xmlns:p14="http://schemas.microsoft.com/office/powerpoint/2010/main" val="3052960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6">
          <a:extLst>
            <a:ext uri="{FF2B5EF4-FFF2-40B4-BE49-F238E27FC236}">
              <a16:creationId xmlns:a16="http://schemas.microsoft.com/office/drawing/2014/main" id="{A5C8824C-089E-5454-3354-A5E2193EA335}"/>
            </a:ext>
          </a:extLst>
        </p:cNvPr>
        <p:cNvGrpSpPr/>
        <p:nvPr/>
      </p:nvGrpSpPr>
      <p:grpSpPr>
        <a:xfrm>
          <a:off x="0" y="0"/>
          <a:ext cx="0" cy="0"/>
          <a:chOff x="0" y="0"/>
          <a:chExt cx="0" cy="0"/>
        </a:xfrm>
      </p:grpSpPr>
      <p:pic>
        <p:nvPicPr>
          <p:cNvPr id="317" name="Google Shape;317;g39e374e630f_0_80">
            <a:extLst>
              <a:ext uri="{FF2B5EF4-FFF2-40B4-BE49-F238E27FC236}">
                <a16:creationId xmlns:a16="http://schemas.microsoft.com/office/drawing/2014/main" id="{5CE4CF0B-2CD1-ECD9-B975-0771B11AFF44}"/>
              </a:ext>
            </a:extLst>
          </p:cNvPr>
          <p:cNvPicPr preferRelativeResize="0"/>
          <p:nvPr/>
        </p:nvPicPr>
        <p:blipFill>
          <a:blip r:embed="rId3">
            <a:alphaModFix/>
          </a:blip>
          <a:stretch>
            <a:fillRect/>
          </a:stretch>
        </p:blipFill>
        <p:spPr>
          <a:xfrm>
            <a:off x="699865" y="1184885"/>
            <a:ext cx="10047925" cy="5000525"/>
          </a:xfrm>
          <a:prstGeom prst="rect">
            <a:avLst/>
          </a:prstGeom>
          <a:noFill/>
          <a:ln>
            <a:noFill/>
          </a:ln>
        </p:spPr>
      </p:pic>
      <p:sp>
        <p:nvSpPr>
          <p:cNvPr id="2" name="Google Shape;272;g39e374e630f_0_62">
            <a:extLst>
              <a:ext uri="{FF2B5EF4-FFF2-40B4-BE49-F238E27FC236}">
                <a16:creationId xmlns:a16="http://schemas.microsoft.com/office/drawing/2014/main" id="{925143A9-07D5-D290-CF9E-C673B0515E8B}"/>
              </a:ext>
            </a:extLst>
          </p:cNvPr>
          <p:cNvSpPr txBox="1">
            <a:spLocks/>
          </p:cNvSpPr>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F6335"/>
              </a:buClr>
              <a:buSzPts val="4400"/>
              <a:buFont typeface="Calibri"/>
              <a:buNone/>
              <a:defRPr sz="4400" b="1" i="0" u="none" strike="noStrike" cap="none">
                <a:solidFill>
                  <a:srgbClr val="2F633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lt-LT" sz="4000" dirty="0"/>
              <a:t>22.5 užduotis</a:t>
            </a:r>
            <a:endParaRPr lang="en-US" sz="4000" dirty="0"/>
          </a:p>
        </p:txBody>
      </p:sp>
    </p:spTree>
    <p:extLst>
      <p:ext uri="{BB962C8B-B14F-4D97-AF65-F5344CB8AC3E}">
        <p14:creationId xmlns:p14="http://schemas.microsoft.com/office/powerpoint/2010/main" val="2536905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6">
          <a:extLst>
            <a:ext uri="{FF2B5EF4-FFF2-40B4-BE49-F238E27FC236}">
              <a16:creationId xmlns:a16="http://schemas.microsoft.com/office/drawing/2014/main" id="{B87E714B-24C6-8180-00B7-59B072BEAE9C}"/>
            </a:ext>
          </a:extLst>
        </p:cNvPr>
        <p:cNvGrpSpPr/>
        <p:nvPr/>
      </p:nvGrpSpPr>
      <p:grpSpPr>
        <a:xfrm>
          <a:off x="0" y="0"/>
          <a:ext cx="0" cy="0"/>
          <a:chOff x="0" y="0"/>
          <a:chExt cx="0" cy="0"/>
        </a:xfrm>
      </p:grpSpPr>
      <p:pic>
        <p:nvPicPr>
          <p:cNvPr id="317" name="Google Shape;317;g39e374e630f_0_80">
            <a:extLst>
              <a:ext uri="{FF2B5EF4-FFF2-40B4-BE49-F238E27FC236}">
                <a16:creationId xmlns:a16="http://schemas.microsoft.com/office/drawing/2014/main" id="{B5816E8D-E63F-FF9C-1E65-A44F54B16CF3}"/>
              </a:ext>
            </a:extLst>
          </p:cNvPr>
          <p:cNvPicPr preferRelativeResize="0"/>
          <p:nvPr/>
        </p:nvPicPr>
        <p:blipFill>
          <a:blip r:embed="rId3">
            <a:alphaModFix/>
          </a:blip>
          <a:srcRect b="81840"/>
          <a:stretch>
            <a:fillRect/>
          </a:stretch>
        </p:blipFill>
        <p:spPr>
          <a:xfrm>
            <a:off x="679545" y="819125"/>
            <a:ext cx="10047925" cy="908075"/>
          </a:xfrm>
          <a:prstGeom prst="rect">
            <a:avLst/>
          </a:prstGeom>
          <a:noFill/>
          <a:ln>
            <a:noFill/>
          </a:ln>
        </p:spPr>
      </p:pic>
      <p:sp>
        <p:nvSpPr>
          <p:cNvPr id="2" name="Google Shape;272;g39e374e630f_0_62">
            <a:extLst>
              <a:ext uri="{FF2B5EF4-FFF2-40B4-BE49-F238E27FC236}">
                <a16:creationId xmlns:a16="http://schemas.microsoft.com/office/drawing/2014/main" id="{F77A149E-2257-7D52-8B70-E7FA9A484CEF}"/>
              </a:ext>
            </a:extLst>
          </p:cNvPr>
          <p:cNvSpPr txBox="1">
            <a:spLocks/>
          </p:cNvSpPr>
          <p:nvPr/>
        </p:nvSpPr>
        <p:spPr>
          <a:xfrm>
            <a:off x="538480" y="-112395"/>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F6335"/>
              </a:buClr>
              <a:buSzPts val="4400"/>
              <a:buFont typeface="Calibri"/>
              <a:buNone/>
              <a:defRPr sz="4400" b="1" i="0" u="none" strike="noStrike" cap="none">
                <a:solidFill>
                  <a:srgbClr val="2F633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lt-LT" sz="4000" dirty="0"/>
              <a:t>22.5 užduotis</a:t>
            </a:r>
            <a:endParaRPr lang="en-US" sz="4000" dirty="0"/>
          </a:p>
        </p:txBody>
      </p:sp>
      <p:pic>
        <p:nvPicPr>
          <p:cNvPr id="4" name="Picture 3">
            <a:extLst>
              <a:ext uri="{FF2B5EF4-FFF2-40B4-BE49-F238E27FC236}">
                <a16:creationId xmlns:a16="http://schemas.microsoft.com/office/drawing/2014/main" id="{69770D20-C2CE-216D-923B-68B73F4F37A2}"/>
              </a:ext>
            </a:extLst>
          </p:cNvPr>
          <p:cNvPicPr>
            <a:picLocks noChangeAspect="1"/>
          </p:cNvPicPr>
          <p:nvPr/>
        </p:nvPicPr>
        <p:blipFill>
          <a:blip r:embed="rId4"/>
          <a:stretch>
            <a:fillRect/>
          </a:stretch>
        </p:blipFill>
        <p:spPr>
          <a:xfrm>
            <a:off x="1280160" y="1662657"/>
            <a:ext cx="6908800" cy="5150203"/>
          </a:xfrm>
          <a:prstGeom prst="rect">
            <a:avLst/>
          </a:prstGeom>
        </p:spPr>
      </p:pic>
    </p:spTree>
    <p:extLst>
      <p:ext uri="{BB962C8B-B14F-4D97-AF65-F5344CB8AC3E}">
        <p14:creationId xmlns:p14="http://schemas.microsoft.com/office/powerpoint/2010/main" val="2401057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39e374e630f_0_86"/>
          <p:cNvPicPr preferRelativeResize="0"/>
          <p:nvPr/>
        </p:nvPicPr>
        <p:blipFill>
          <a:blip r:embed="rId3">
            <a:alphaModFix/>
          </a:blip>
          <a:srcRect b="85604"/>
          <a:stretch>
            <a:fillRect/>
          </a:stretch>
        </p:blipFill>
        <p:spPr>
          <a:xfrm>
            <a:off x="613090" y="1216845"/>
            <a:ext cx="9938575" cy="327475"/>
          </a:xfrm>
          <a:prstGeom prst="rect">
            <a:avLst/>
          </a:prstGeom>
          <a:noFill/>
          <a:ln>
            <a:noFill/>
          </a:ln>
        </p:spPr>
      </p:pic>
      <p:sp>
        <p:nvSpPr>
          <p:cNvPr id="2" name="Google Shape;272;g39e374e630f_0_62">
            <a:extLst>
              <a:ext uri="{FF2B5EF4-FFF2-40B4-BE49-F238E27FC236}">
                <a16:creationId xmlns:a16="http://schemas.microsoft.com/office/drawing/2014/main" id="{87250F57-2C27-F919-E004-14DDA30FE250}"/>
              </a:ext>
            </a:extLst>
          </p:cNvPr>
          <p:cNvSpPr txBox="1">
            <a:spLocks/>
          </p:cNvSpPr>
          <p:nvPr/>
        </p:nvSpPr>
        <p:spPr>
          <a:xfrm>
            <a:off x="558800" y="151765"/>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F6335"/>
              </a:buClr>
              <a:buSzPts val="4400"/>
              <a:buFont typeface="Calibri"/>
              <a:buNone/>
              <a:defRPr sz="4400" b="1" i="0" u="none" strike="noStrike" cap="none">
                <a:solidFill>
                  <a:srgbClr val="2F633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lt-LT" sz="4000" dirty="0"/>
              <a:t>24.1 užduotis</a:t>
            </a:r>
            <a:endParaRPr lang="en-US" sz="4000" dirty="0"/>
          </a:p>
        </p:txBody>
      </p:sp>
      <p:pic>
        <p:nvPicPr>
          <p:cNvPr id="4" name="Picture 3">
            <a:extLst>
              <a:ext uri="{FF2B5EF4-FFF2-40B4-BE49-F238E27FC236}">
                <a16:creationId xmlns:a16="http://schemas.microsoft.com/office/drawing/2014/main" id="{28C2466C-9100-FFA7-AAF1-BB14D9BECE1C}"/>
              </a:ext>
            </a:extLst>
          </p:cNvPr>
          <p:cNvPicPr>
            <a:picLocks noChangeAspect="1"/>
          </p:cNvPicPr>
          <p:nvPr/>
        </p:nvPicPr>
        <p:blipFill>
          <a:blip r:embed="rId4"/>
          <a:stretch>
            <a:fillRect/>
          </a:stretch>
        </p:blipFill>
        <p:spPr>
          <a:xfrm>
            <a:off x="1296758" y="1497625"/>
            <a:ext cx="8599082" cy="533519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2">
          <a:extLst>
            <a:ext uri="{FF2B5EF4-FFF2-40B4-BE49-F238E27FC236}">
              <a16:creationId xmlns:a16="http://schemas.microsoft.com/office/drawing/2014/main" id="{9A85F39D-222B-0F8E-3DA7-2F4690E75E1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15C7E6-6A4B-142F-1734-2FFABD454564}"/>
              </a:ext>
            </a:extLst>
          </p:cNvPr>
          <p:cNvPicPr>
            <a:picLocks noChangeAspect="1"/>
          </p:cNvPicPr>
          <p:nvPr/>
        </p:nvPicPr>
        <p:blipFill>
          <a:blip r:embed="rId3"/>
          <a:stretch>
            <a:fillRect/>
          </a:stretch>
        </p:blipFill>
        <p:spPr>
          <a:xfrm>
            <a:off x="648662" y="1183797"/>
            <a:ext cx="8964276" cy="2295845"/>
          </a:xfrm>
          <a:prstGeom prst="rect">
            <a:avLst/>
          </a:prstGeom>
        </p:spPr>
      </p:pic>
      <p:sp>
        <p:nvSpPr>
          <p:cNvPr id="4" name="Google Shape;272;g39e374e630f_0_62">
            <a:extLst>
              <a:ext uri="{FF2B5EF4-FFF2-40B4-BE49-F238E27FC236}">
                <a16:creationId xmlns:a16="http://schemas.microsoft.com/office/drawing/2014/main" id="{260161E7-2EB5-F134-0132-FFB9AEA46329}"/>
              </a:ext>
            </a:extLst>
          </p:cNvPr>
          <p:cNvSpPr txBox="1">
            <a:spLocks/>
          </p:cNvSpPr>
          <p:nvPr/>
        </p:nvSpPr>
        <p:spPr>
          <a:xfrm>
            <a:off x="558800" y="121285"/>
            <a:ext cx="105156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F6335"/>
              </a:buClr>
              <a:buSzPts val="4400"/>
              <a:buFont typeface="Calibri"/>
              <a:buNone/>
              <a:defRPr sz="4400" b="1" i="0" u="none" strike="noStrike" cap="none">
                <a:solidFill>
                  <a:srgbClr val="2F633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lt-LT" sz="4000" dirty="0"/>
              <a:t>24.4 užduotis</a:t>
            </a:r>
            <a:endParaRPr lang="en-US" sz="4000" dirty="0"/>
          </a:p>
        </p:txBody>
      </p:sp>
      <p:pic>
        <p:nvPicPr>
          <p:cNvPr id="6" name="Picture 5">
            <a:extLst>
              <a:ext uri="{FF2B5EF4-FFF2-40B4-BE49-F238E27FC236}">
                <a16:creationId xmlns:a16="http://schemas.microsoft.com/office/drawing/2014/main" id="{57012D67-65D2-C0DA-6AA3-9A1E732CA160}"/>
              </a:ext>
            </a:extLst>
          </p:cNvPr>
          <p:cNvPicPr>
            <a:picLocks noChangeAspect="1"/>
          </p:cNvPicPr>
          <p:nvPr/>
        </p:nvPicPr>
        <p:blipFill>
          <a:blip r:embed="rId4"/>
          <a:stretch>
            <a:fillRect/>
          </a:stretch>
        </p:blipFill>
        <p:spPr>
          <a:xfrm>
            <a:off x="1217379" y="3420286"/>
            <a:ext cx="10588541" cy="2723864"/>
          </a:xfrm>
          <a:prstGeom prst="rect">
            <a:avLst/>
          </a:prstGeom>
        </p:spPr>
      </p:pic>
    </p:spTree>
    <p:extLst>
      <p:ext uri="{BB962C8B-B14F-4D97-AF65-F5344CB8AC3E}">
        <p14:creationId xmlns:p14="http://schemas.microsoft.com/office/powerpoint/2010/main" val="1804760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2"/>
        <p:cNvGrpSpPr/>
        <p:nvPr/>
      </p:nvGrpSpPr>
      <p:grpSpPr>
        <a:xfrm>
          <a:off x="0" y="0"/>
          <a:ext cx="0" cy="0"/>
          <a:chOff x="0" y="0"/>
          <a:chExt cx="0" cy="0"/>
        </a:xfrm>
      </p:grpSpPr>
      <p:sp>
        <p:nvSpPr>
          <p:cNvPr id="323" name="Google Shape;323;g39e8b5fe39f_0_4"/>
          <p:cNvSpPr txBox="1">
            <a:spLocks noGrp="1"/>
          </p:cNvSpPr>
          <p:nvPr>
            <p:ph type="title" idx="4294967295"/>
          </p:nvPr>
        </p:nvSpPr>
        <p:spPr>
          <a:xfrm>
            <a:off x="619760" y="2206943"/>
            <a:ext cx="10515600" cy="719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E6B2B"/>
              </a:buClr>
              <a:buSzPts val="4860"/>
              <a:buFont typeface="Calibri"/>
              <a:buNone/>
            </a:pPr>
            <a:r>
              <a:rPr lang="en-US" sz="5000" dirty="0" err="1">
                <a:latin typeface="Calibri"/>
                <a:ea typeface="Calibri"/>
                <a:cs typeface="Calibri"/>
                <a:sym typeface="Calibri"/>
              </a:rPr>
              <a:t>Ekonomikos</a:t>
            </a:r>
            <a:r>
              <a:rPr lang="en-US" sz="5000" dirty="0">
                <a:latin typeface="Calibri"/>
                <a:ea typeface="Calibri"/>
                <a:cs typeface="Calibri"/>
                <a:sym typeface="Calibri"/>
              </a:rPr>
              <a:t> </a:t>
            </a:r>
            <a:r>
              <a:rPr lang="en-US" sz="5000" dirty="0" err="1">
                <a:latin typeface="Calibri"/>
                <a:ea typeface="Calibri"/>
                <a:cs typeface="Calibri"/>
                <a:sym typeface="Calibri"/>
              </a:rPr>
              <a:t>ir</a:t>
            </a:r>
            <a:r>
              <a:rPr lang="en-US" sz="5000" dirty="0">
                <a:latin typeface="Calibri"/>
                <a:ea typeface="Calibri"/>
                <a:cs typeface="Calibri"/>
                <a:sym typeface="Calibri"/>
              </a:rPr>
              <a:t> </a:t>
            </a:r>
            <a:r>
              <a:rPr lang="en-US" sz="5000" dirty="0" err="1">
                <a:latin typeface="Calibri"/>
                <a:ea typeface="Calibri"/>
                <a:cs typeface="Calibri"/>
                <a:sym typeface="Calibri"/>
              </a:rPr>
              <a:t>verslumo</a:t>
            </a:r>
            <a:r>
              <a:rPr lang="en-US" sz="5000" dirty="0">
                <a:latin typeface="Calibri"/>
                <a:ea typeface="Calibri"/>
                <a:cs typeface="Calibri"/>
                <a:sym typeface="Calibri"/>
              </a:rPr>
              <a:t> VBE II </a:t>
            </a:r>
            <a:r>
              <a:rPr lang="lt-LT" sz="5000" dirty="0">
                <a:latin typeface="Calibri"/>
                <a:ea typeface="Calibri"/>
                <a:cs typeface="Calibri"/>
                <a:sym typeface="Calibri"/>
              </a:rPr>
              <a:t>dalies</a:t>
            </a:r>
            <a:r>
              <a:rPr lang="en-US" sz="5000" dirty="0">
                <a:latin typeface="Calibri"/>
                <a:ea typeface="Calibri"/>
                <a:cs typeface="Calibri"/>
                <a:sym typeface="Calibri"/>
              </a:rPr>
              <a:t> </a:t>
            </a:r>
            <a:r>
              <a:rPr lang="lt-LT" sz="5000" dirty="0">
                <a:latin typeface="Calibri"/>
                <a:ea typeface="Calibri"/>
                <a:cs typeface="Calibri"/>
                <a:sym typeface="Calibri"/>
              </a:rPr>
              <a:t>užduoties </a:t>
            </a:r>
            <a:r>
              <a:rPr lang="en-US" sz="5000" dirty="0" err="1"/>
              <a:t>statistin</a:t>
            </a:r>
            <a:r>
              <a:rPr lang="lt-LT" sz="5000" dirty="0"/>
              <a:t>ės analizės</a:t>
            </a:r>
            <a:r>
              <a:rPr lang="en-US" sz="5000" dirty="0"/>
              <a:t> </a:t>
            </a:r>
            <a:r>
              <a:rPr lang="en-US" sz="5000" dirty="0" err="1"/>
              <a:t>rezultatų</a:t>
            </a:r>
            <a:r>
              <a:rPr lang="en-US" sz="5000" dirty="0"/>
              <a:t> </a:t>
            </a:r>
            <a:r>
              <a:rPr lang="lt-LT" sz="5000" dirty="0"/>
              <a:t>panaudojimas</a:t>
            </a:r>
            <a:r>
              <a:rPr lang="en-US" sz="5000" dirty="0"/>
              <a:t> </a:t>
            </a:r>
            <a:r>
              <a:rPr lang="en-US" sz="5000" dirty="0" err="1"/>
              <a:t>mokymo</a:t>
            </a:r>
            <a:r>
              <a:rPr lang="lt-LT" sz="5000" dirty="0"/>
              <a:t>(</a:t>
            </a:r>
            <a:r>
              <a:rPr lang="en-US" sz="5000" dirty="0" err="1"/>
              <a:t>si</a:t>
            </a:r>
            <a:r>
              <a:rPr lang="lt-LT" sz="5000" dirty="0"/>
              <a:t>)</a:t>
            </a:r>
            <a:r>
              <a:rPr lang="en-US" sz="5000" dirty="0"/>
              <a:t> </a:t>
            </a:r>
            <a:r>
              <a:rPr lang="en-US" sz="5000" dirty="0" err="1"/>
              <a:t>procese</a:t>
            </a:r>
            <a:endParaRPr sz="5000" dirty="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39e8b5fe39f_0_8"/>
          <p:cNvSpPr txBox="1"/>
          <p:nvPr/>
        </p:nvSpPr>
        <p:spPr>
          <a:xfrm>
            <a:off x="627525" y="387580"/>
            <a:ext cx="9117000" cy="75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100"/>
              <a:buFont typeface="Arial"/>
              <a:buNone/>
            </a:pPr>
            <a:r>
              <a:rPr lang="en-US" sz="4100" b="1" i="0" u="none" strike="noStrike" cap="none" dirty="0" err="1">
                <a:solidFill>
                  <a:srgbClr val="2F6335"/>
                </a:solidFill>
                <a:latin typeface="Calibri"/>
                <a:ea typeface="Calibri"/>
                <a:cs typeface="Calibri"/>
                <a:sym typeface="Calibri"/>
              </a:rPr>
              <a:t>Praktinės</a:t>
            </a:r>
            <a:r>
              <a:rPr lang="en-US" sz="4100" b="1" i="0" u="none" strike="noStrike" cap="none" dirty="0">
                <a:solidFill>
                  <a:srgbClr val="2F6335"/>
                </a:solidFill>
                <a:latin typeface="Calibri"/>
                <a:ea typeface="Calibri"/>
                <a:cs typeface="Calibri"/>
                <a:sym typeface="Calibri"/>
              </a:rPr>
              <a:t> </a:t>
            </a:r>
            <a:r>
              <a:rPr lang="en-US" sz="4100" b="1" i="0" u="none" strike="noStrike" cap="none" dirty="0" err="1">
                <a:solidFill>
                  <a:srgbClr val="2F6335"/>
                </a:solidFill>
                <a:latin typeface="Calibri"/>
                <a:ea typeface="Calibri"/>
                <a:cs typeface="Calibri"/>
                <a:sym typeface="Calibri"/>
              </a:rPr>
              <a:t>dalies</a:t>
            </a:r>
            <a:r>
              <a:rPr lang="en-US" sz="4100" b="1" i="0" u="none" strike="noStrike" cap="none" dirty="0">
                <a:solidFill>
                  <a:srgbClr val="2F6335"/>
                </a:solidFill>
                <a:latin typeface="Calibri"/>
                <a:ea typeface="Calibri"/>
                <a:cs typeface="Calibri"/>
                <a:sym typeface="Calibri"/>
              </a:rPr>
              <a:t> </a:t>
            </a:r>
            <a:r>
              <a:rPr lang="en-US" sz="4100" b="1" i="0" u="none" strike="noStrike" cap="none" dirty="0" err="1">
                <a:solidFill>
                  <a:srgbClr val="2F6335"/>
                </a:solidFill>
                <a:latin typeface="Calibri"/>
                <a:ea typeface="Calibri"/>
                <a:cs typeface="Calibri"/>
                <a:sym typeface="Calibri"/>
              </a:rPr>
              <a:t>struktūra</a:t>
            </a:r>
            <a:endParaRPr sz="100" b="0" i="0" u="none" strike="noStrike" cap="none" dirty="0">
              <a:solidFill>
                <a:srgbClr val="000000"/>
              </a:solidFill>
              <a:latin typeface="Arial"/>
              <a:ea typeface="Arial"/>
              <a:cs typeface="Arial"/>
              <a:sym typeface="Arial"/>
            </a:endParaRPr>
          </a:p>
        </p:txBody>
      </p:sp>
      <p:sp>
        <p:nvSpPr>
          <p:cNvPr id="330" name="Google Shape;330;g39e8b5fe39f_0_8"/>
          <p:cNvSpPr txBox="1"/>
          <p:nvPr/>
        </p:nvSpPr>
        <p:spPr>
          <a:xfrm>
            <a:off x="579725" y="1224570"/>
            <a:ext cx="10139100" cy="4531800"/>
          </a:xfrm>
          <a:prstGeom prst="rect">
            <a:avLst/>
          </a:prstGeom>
          <a:noFill/>
          <a:ln>
            <a:noFill/>
          </a:ln>
        </p:spPr>
        <p:txBody>
          <a:bodyPr spcFirstLastPara="1" wrap="square" lIns="91425" tIns="91425" rIns="91425" bIns="91425" anchor="t" anchorCtr="0">
            <a:noAutofit/>
          </a:bodyPr>
          <a:lstStyle/>
          <a:p>
            <a:pPr marL="457200" marR="0" lvl="0" indent="-406400" algn="just" rtl="0">
              <a:lnSpc>
                <a:spcPct val="100000"/>
              </a:lnSpc>
              <a:spcBef>
                <a:spcPts val="0"/>
              </a:spcBef>
              <a:spcAft>
                <a:spcPts val="0"/>
              </a:spcAft>
              <a:buClr>
                <a:schemeClr val="dk1"/>
              </a:buClr>
              <a:buSzPts val="2800"/>
              <a:buFont typeface="Calibri"/>
              <a:buChar char="❖"/>
            </a:pPr>
            <a:r>
              <a:rPr lang="en-US" sz="2800" b="0" i="0" u="none" strike="noStrike" cap="none" dirty="0" err="1">
                <a:solidFill>
                  <a:schemeClr val="dk1"/>
                </a:solidFill>
                <a:latin typeface="Calibri"/>
                <a:ea typeface="Calibri"/>
                <a:cs typeface="Calibri"/>
                <a:sym typeface="Calibri"/>
              </a:rPr>
              <a:t>Atskirų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egzamino</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užduočių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atsakymų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statistika</a:t>
            </a:r>
            <a:r>
              <a:rPr lang="en-US" sz="2800" b="0" i="0" u="none" strike="noStrike" cap="none" dirty="0">
                <a:solidFill>
                  <a:schemeClr val="dk1"/>
                </a:solidFill>
                <a:latin typeface="Calibri"/>
                <a:ea typeface="Calibri"/>
                <a:cs typeface="Calibri"/>
                <a:sym typeface="Calibri"/>
              </a:rPr>
              <a:t> </a:t>
            </a:r>
            <a:r>
              <a:rPr lang="en-US" sz="2800" b="0" i="1" u="none" strike="noStrike" cap="none" dirty="0">
                <a:solidFill>
                  <a:schemeClr val="dk1"/>
                </a:solidFill>
                <a:latin typeface="Calibri"/>
                <a:ea typeface="Calibri"/>
                <a:cs typeface="Calibri"/>
                <a:sym typeface="Calibri"/>
              </a:rPr>
              <a:t>(</a:t>
            </a:r>
            <a:r>
              <a:rPr lang="en-US" sz="2800" b="0" i="1" u="none" strike="noStrike" cap="none" dirty="0" err="1">
                <a:solidFill>
                  <a:schemeClr val="dk1"/>
                </a:solidFill>
                <a:latin typeface="Calibri"/>
                <a:ea typeface="Calibri"/>
                <a:cs typeface="Calibri"/>
                <a:sym typeface="Calibri"/>
              </a:rPr>
              <a:t>taškų</a:t>
            </a:r>
            <a:r>
              <a:rPr lang="en-US" sz="2800" b="0" i="1" u="none" strike="noStrike" cap="none" dirty="0">
                <a:solidFill>
                  <a:schemeClr val="dk1"/>
                </a:solidFill>
                <a:latin typeface="Calibri"/>
                <a:ea typeface="Calibri"/>
                <a:cs typeface="Calibri"/>
                <a:sym typeface="Calibri"/>
              </a:rPr>
              <a:t> </a:t>
            </a:r>
            <a:r>
              <a:rPr lang="en-US" sz="2800" b="0" i="1" u="none" strike="noStrike" cap="none" dirty="0" err="1">
                <a:solidFill>
                  <a:schemeClr val="dk1"/>
                </a:solidFill>
                <a:latin typeface="Calibri"/>
                <a:ea typeface="Calibri"/>
                <a:cs typeface="Calibri"/>
                <a:sym typeface="Calibri"/>
              </a:rPr>
              <a:t>pasiskirstymas</a:t>
            </a:r>
            <a:r>
              <a:rPr lang="en-US" sz="2800" b="0" i="1" u="none" strike="noStrike" cap="none" dirty="0">
                <a:solidFill>
                  <a:schemeClr val="dk1"/>
                </a:solidFill>
                <a:latin typeface="Calibri"/>
                <a:ea typeface="Calibri"/>
                <a:cs typeface="Calibri"/>
                <a:sym typeface="Calibri"/>
              </a:rPr>
              <a:t> (%), </a:t>
            </a:r>
            <a:r>
              <a:rPr lang="en-US" sz="2800" b="0" i="1" u="none" strike="noStrike" cap="none" dirty="0" err="1">
                <a:solidFill>
                  <a:schemeClr val="dk1"/>
                </a:solidFill>
                <a:latin typeface="Calibri"/>
                <a:ea typeface="Calibri"/>
                <a:cs typeface="Calibri"/>
                <a:sym typeface="Calibri"/>
              </a:rPr>
              <a:t>sunkumas</a:t>
            </a:r>
            <a:r>
              <a:rPr lang="en-US" sz="2800" b="0" i="1" u="none" strike="noStrike" cap="none" dirty="0">
                <a:solidFill>
                  <a:schemeClr val="dk1"/>
                </a:solidFill>
                <a:latin typeface="Calibri"/>
                <a:ea typeface="Calibri"/>
                <a:cs typeface="Calibri"/>
                <a:sym typeface="Calibri"/>
              </a:rPr>
              <a:t>, </a:t>
            </a:r>
            <a:r>
              <a:rPr lang="en-US" sz="2800" b="0" i="1" u="none" strike="noStrike" cap="none" dirty="0" err="1">
                <a:solidFill>
                  <a:schemeClr val="dk1"/>
                </a:solidFill>
                <a:latin typeface="Calibri"/>
                <a:ea typeface="Calibri"/>
                <a:cs typeface="Calibri"/>
                <a:sym typeface="Calibri"/>
              </a:rPr>
              <a:t>skiriamoji</a:t>
            </a:r>
            <a:r>
              <a:rPr lang="en-US" sz="2800" b="0" i="1" u="none" strike="noStrike" cap="none" dirty="0">
                <a:solidFill>
                  <a:schemeClr val="dk1"/>
                </a:solidFill>
                <a:latin typeface="Calibri"/>
                <a:ea typeface="Calibri"/>
                <a:cs typeface="Calibri"/>
                <a:sym typeface="Calibri"/>
              </a:rPr>
              <a:t> </a:t>
            </a:r>
            <a:r>
              <a:rPr lang="en-US" sz="2800" b="0" i="1" u="none" strike="noStrike" cap="none" dirty="0" err="1">
                <a:solidFill>
                  <a:schemeClr val="dk1"/>
                </a:solidFill>
                <a:latin typeface="Calibri"/>
                <a:ea typeface="Calibri"/>
                <a:cs typeface="Calibri"/>
                <a:sym typeface="Calibri"/>
              </a:rPr>
              <a:t>geba</a:t>
            </a:r>
            <a:r>
              <a:rPr lang="en-US" sz="2800" b="0" i="1" u="none" strike="noStrike" cap="none" dirty="0">
                <a:solidFill>
                  <a:schemeClr val="dk1"/>
                </a:solidFill>
                <a:latin typeface="Calibri"/>
                <a:ea typeface="Calibri"/>
                <a:cs typeface="Calibri"/>
                <a:sym typeface="Calibri"/>
              </a:rPr>
              <a:t>)</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pagal</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panašių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ekonomikos</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ir</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verslumo</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dalyko</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įgūdžių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kategorijas</a:t>
            </a:r>
            <a:r>
              <a:rPr lang="lt-LT"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06400" algn="just" rtl="0">
              <a:lnSpc>
                <a:spcPct val="100000"/>
              </a:lnSpc>
              <a:spcBef>
                <a:spcPts val="0"/>
              </a:spcBef>
              <a:spcAft>
                <a:spcPts val="0"/>
              </a:spcAft>
              <a:buClr>
                <a:schemeClr val="dk1"/>
              </a:buClr>
              <a:buSzPts val="2800"/>
              <a:buFont typeface="Calibri"/>
              <a:buChar char="❖"/>
            </a:pPr>
            <a:r>
              <a:rPr lang="en-US" sz="2800" b="0" i="0" u="none" strike="noStrike" cap="none" dirty="0" err="1">
                <a:solidFill>
                  <a:schemeClr val="dk1"/>
                </a:solidFill>
                <a:latin typeface="Calibri"/>
                <a:ea typeface="Calibri"/>
                <a:cs typeface="Calibri"/>
                <a:sym typeface="Calibri"/>
              </a:rPr>
              <a:t>Mokinių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atsakymų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pavyzdžiai</a:t>
            </a:r>
            <a:r>
              <a:rPr lang="lt-LT"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457200" marR="0" lvl="0" indent="0" algn="just"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06400" algn="just" rtl="0">
              <a:lnSpc>
                <a:spcPct val="100000"/>
              </a:lnSpc>
              <a:spcBef>
                <a:spcPts val="0"/>
              </a:spcBef>
              <a:spcAft>
                <a:spcPts val="0"/>
              </a:spcAft>
              <a:buClr>
                <a:schemeClr val="dk1"/>
              </a:buClr>
              <a:buSzPts val="2800"/>
              <a:buFont typeface="Calibri"/>
              <a:buChar char="❖"/>
            </a:pPr>
            <a:r>
              <a:rPr lang="en-US" sz="2800" b="0" i="0" u="none" strike="noStrike" cap="none" dirty="0" err="1">
                <a:solidFill>
                  <a:schemeClr val="dk1"/>
                </a:solidFill>
                <a:latin typeface="Calibri"/>
                <a:ea typeface="Calibri"/>
                <a:cs typeface="Calibri"/>
                <a:sym typeface="Calibri"/>
              </a:rPr>
              <a:t>Darbas</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grupėse</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atpažįstamos</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tobulintinos</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sritys</a:t>
            </a:r>
            <a:r>
              <a:rPr lang="lt-LT"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457200" marR="0" lvl="0" indent="0" algn="just"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06400" algn="just" rtl="0">
              <a:lnSpc>
                <a:spcPct val="100000"/>
              </a:lnSpc>
              <a:spcBef>
                <a:spcPts val="0"/>
              </a:spcBef>
              <a:spcAft>
                <a:spcPts val="0"/>
              </a:spcAft>
              <a:buClr>
                <a:schemeClr val="dk1"/>
              </a:buClr>
              <a:buSzPts val="2800"/>
              <a:buFont typeface="Calibri"/>
              <a:buChar char="❖"/>
            </a:pPr>
            <a:r>
              <a:rPr lang="en-US" sz="2800" b="0" i="0" u="none" strike="noStrike" cap="none" dirty="0" err="1">
                <a:solidFill>
                  <a:schemeClr val="dk1"/>
                </a:solidFill>
                <a:latin typeface="Calibri"/>
                <a:ea typeface="Calibri"/>
                <a:cs typeface="Calibri"/>
                <a:sym typeface="Calibri"/>
              </a:rPr>
              <a:t>Diskusija</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kaip</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gerinti</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dalyko</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mokmo</a:t>
            </a:r>
            <a:r>
              <a:rPr lang="en-US" sz="2800" b="0" i="0" u="none" strike="noStrike" cap="none" dirty="0">
                <a:solidFill>
                  <a:schemeClr val="dk1"/>
                </a:solidFill>
                <a:latin typeface="Calibri"/>
                <a:ea typeface="Calibri"/>
                <a:cs typeface="Calibri"/>
                <a:sym typeface="Calibri"/>
              </a:rPr>
              <a:t>(</a:t>
            </a:r>
            <a:r>
              <a:rPr lang="en-US" sz="2800" b="0" i="0" u="none" strike="noStrike" cap="none" dirty="0" err="1">
                <a:solidFill>
                  <a:schemeClr val="dk1"/>
                </a:solidFill>
                <a:latin typeface="Calibri"/>
                <a:ea typeface="Calibri"/>
                <a:cs typeface="Calibri"/>
                <a:sym typeface="Calibri"/>
              </a:rPr>
              <a:t>si</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procesą</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ir</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rezultatus</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Gerųjų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patirčių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ir</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metodų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pasidalijimas</a:t>
            </a:r>
            <a:r>
              <a:rPr lang="lt-LT"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a:extLst>
            <a:ext uri="{FF2B5EF4-FFF2-40B4-BE49-F238E27FC236}">
              <a16:creationId xmlns:a16="http://schemas.microsoft.com/office/drawing/2014/main" id="{8B1563AF-D9A0-EC05-69EA-47843E11E23D}"/>
            </a:ext>
          </a:extLst>
        </p:cNvPr>
        <p:cNvGrpSpPr/>
        <p:nvPr/>
      </p:nvGrpSpPr>
      <p:grpSpPr>
        <a:xfrm>
          <a:off x="0" y="0"/>
          <a:ext cx="0" cy="0"/>
          <a:chOff x="0" y="0"/>
          <a:chExt cx="0" cy="0"/>
        </a:xfrm>
      </p:grpSpPr>
      <p:sp>
        <p:nvSpPr>
          <p:cNvPr id="182" name="Google Shape;182;g342fe4a5eec_0_59">
            <a:extLst>
              <a:ext uri="{FF2B5EF4-FFF2-40B4-BE49-F238E27FC236}">
                <a16:creationId xmlns:a16="http://schemas.microsoft.com/office/drawing/2014/main" id="{B764D5CA-5311-BCC3-F8C0-C576453065FF}"/>
              </a:ext>
            </a:extLst>
          </p:cNvPr>
          <p:cNvSpPr txBox="1">
            <a:spLocks noGrp="1"/>
          </p:cNvSpPr>
          <p:nvPr>
            <p:ph type="title" idx="4294967295"/>
          </p:nvPr>
        </p:nvSpPr>
        <p:spPr>
          <a:xfrm>
            <a:off x="619760" y="1770063"/>
            <a:ext cx="10515600" cy="719137"/>
          </a:xfrm>
          <a:prstGeom prst="rect">
            <a:avLst/>
          </a:prstGeom>
          <a:noFill/>
          <a:ln>
            <a:noFill/>
          </a:ln>
        </p:spPr>
        <p:txBody>
          <a:bodyPr spcFirstLastPara="1" wrap="square" lIns="91425" tIns="45700" rIns="91425" bIns="45700" anchor="b" anchorCtr="0">
            <a:noAutofit/>
          </a:bodyPr>
          <a:lstStyle/>
          <a:p>
            <a:pPr lvl="0">
              <a:buClr>
                <a:srgbClr val="2E6B2B"/>
              </a:buClr>
              <a:buSzPts val="4860"/>
            </a:pPr>
            <a:r>
              <a:rPr lang="lt-LT" dirty="0"/>
              <a:t>2025 m. e</a:t>
            </a:r>
            <a:r>
              <a:rPr lang="en-US" dirty="0" err="1">
                <a:latin typeface="Calibri"/>
                <a:ea typeface="Calibri"/>
                <a:cs typeface="Calibri"/>
                <a:sym typeface="Calibri"/>
              </a:rPr>
              <a:t>konomikos</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verslumo</a:t>
            </a:r>
            <a:r>
              <a:rPr lang="en-US" dirty="0">
                <a:latin typeface="Calibri"/>
                <a:ea typeface="Calibri"/>
                <a:cs typeface="Calibri"/>
                <a:sym typeface="Calibri"/>
              </a:rPr>
              <a:t> VBE II</a:t>
            </a:r>
            <a:r>
              <a:rPr lang="lt-LT" dirty="0">
                <a:latin typeface="Calibri"/>
                <a:ea typeface="Calibri"/>
                <a:cs typeface="Calibri"/>
                <a:sym typeface="Calibri"/>
              </a:rPr>
              <a:t> dalies</a:t>
            </a:r>
            <a:r>
              <a:rPr lang="en-US" dirty="0">
                <a:latin typeface="Calibri"/>
                <a:ea typeface="Calibri"/>
                <a:cs typeface="Calibri"/>
                <a:sym typeface="Calibri"/>
              </a:rPr>
              <a:t> </a:t>
            </a:r>
            <a:r>
              <a:rPr lang="lt-LT" dirty="0"/>
              <a:t>užduoties struktūra </a:t>
            </a:r>
            <a:endParaRPr dirty="0">
              <a:latin typeface="Calibri"/>
              <a:ea typeface="Calibri"/>
              <a:cs typeface="Calibri"/>
              <a:sym typeface="Calibri"/>
            </a:endParaRPr>
          </a:p>
        </p:txBody>
      </p:sp>
    </p:spTree>
    <p:extLst>
      <p:ext uri="{BB962C8B-B14F-4D97-AF65-F5344CB8AC3E}">
        <p14:creationId xmlns:p14="http://schemas.microsoft.com/office/powerpoint/2010/main" val="1637660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39e8b5fe39f_2_18"/>
          <p:cNvSpPr txBox="1"/>
          <p:nvPr/>
        </p:nvSpPr>
        <p:spPr>
          <a:xfrm>
            <a:off x="547265" y="726415"/>
            <a:ext cx="10358400" cy="1403431"/>
          </a:xfrm>
          <a:prstGeom prst="rect">
            <a:avLst/>
          </a:prstGeom>
          <a:noFill/>
          <a:ln>
            <a:noFill/>
          </a:ln>
        </p:spPr>
        <p:txBody>
          <a:bodyPr spcFirstLastPara="1" wrap="square" lIns="91425" tIns="91425" rIns="91425" bIns="91425" anchor="t" anchorCtr="0">
            <a:spAutoFit/>
          </a:bodyPr>
          <a:lstStyle/>
          <a:p>
            <a:pPr marL="0" marR="0" lvl="0" indent="0" rtl="0">
              <a:lnSpc>
                <a:spcPct val="90000"/>
              </a:lnSpc>
              <a:spcBef>
                <a:spcPts val="0"/>
              </a:spcBef>
              <a:spcAft>
                <a:spcPts val="0"/>
              </a:spcAft>
              <a:buClr>
                <a:srgbClr val="000000"/>
              </a:buClr>
              <a:buSzPts val="4100"/>
              <a:buFont typeface="Arial"/>
              <a:buNone/>
            </a:pPr>
            <a:r>
              <a:rPr lang="en-US" sz="4400" b="1" i="0" u="none" strike="noStrike" cap="none" dirty="0" err="1">
                <a:solidFill>
                  <a:srgbClr val="2F6335"/>
                </a:solidFill>
                <a:latin typeface="Calibri"/>
                <a:ea typeface="Calibri"/>
                <a:cs typeface="Calibri"/>
                <a:sym typeface="Calibri"/>
              </a:rPr>
              <a:t>Užduotys</a:t>
            </a:r>
            <a:r>
              <a:rPr lang="en-US" sz="4400" b="1" i="0" u="none" strike="noStrike" cap="none" dirty="0">
                <a:solidFill>
                  <a:srgbClr val="2F6335"/>
                </a:solidFill>
                <a:latin typeface="Calibri"/>
                <a:ea typeface="Calibri"/>
                <a:cs typeface="Calibri"/>
                <a:sym typeface="Calibri"/>
              </a:rPr>
              <a:t> </a:t>
            </a:r>
            <a:r>
              <a:rPr lang="en-US" sz="4400" b="1" i="0" u="none" strike="noStrike" cap="none" dirty="0" err="1">
                <a:solidFill>
                  <a:srgbClr val="2F6335"/>
                </a:solidFill>
                <a:latin typeface="Calibri"/>
                <a:ea typeface="Calibri"/>
                <a:cs typeface="Calibri"/>
                <a:sym typeface="Calibri"/>
              </a:rPr>
              <a:t>su</a:t>
            </a:r>
            <a:r>
              <a:rPr lang="en-US" sz="4400" b="1" i="0" u="none" strike="noStrike" cap="none" dirty="0">
                <a:solidFill>
                  <a:srgbClr val="2F6335"/>
                </a:solidFill>
                <a:latin typeface="Calibri"/>
                <a:ea typeface="Calibri"/>
                <a:cs typeface="Calibri"/>
                <a:sym typeface="Calibri"/>
              </a:rPr>
              <a:t> </a:t>
            </a:r>
            <a:r>
              <a:rPr lang="en-US" sz="4400" b="1" i="0" u="none" strike="noStrike" cap="none" dirty="0" err="1">
                <a:solidFill>
                  <a:srgbClr val="2F6335"/>
                </a:solidFill>
                <a:latin typeface="Calibri"/>
                <a:ea typeface="Calibri"/>
                <a:cs typeface="Calibri"/>
                <a:sym typeface="Calibri"/>
              </a:rPr>
              <a:t>nurodomaisiais</a:t>
            </a:r>
            <a:r>
              <a:rPr lang="en-US" sz="4400" b="1" i="0" u="none" strike="noStrike" cap="none" dirty="0">
                <a:solidFill>
                  <a:srgbClr val="2F6335"/>
                </a:solidFill>
                <a:latin typeface="Calibri"/>
                <a:ea typeface="Calibri"/>
                <a:cs typeface="Calibri"/>
                <a:sym typeface="Calibri"/>
              </a:rPr>
              <a:t> </a:t>
            </a:r>
            <a:r>
              <a:rPr lang="en-US" sz="4400" b="1" i="0" u="none" strike="noStrike" cap="none" dirty="0" err="1">
                <a:solidFill>
                  <a:srgbClr val="2F6335"/>
                </a:solidFill>
                <a:latin typeface="Calibri"/>
                <a:ea typeface="Calibri"/>
                <a:cs typeface="Calibri"/>
                <a:sym typeface="Calibri"/>
              </a:rPr>
              <a:t>veiksmažodžiais</a:t>
            </a:r>
            <a:r>
              <a:rPr lang="en-US" sz="4400" b="1" i="0" u="none" strike="noStrike" cap="none" dirty="0">
                <a:solidFill>
                  <a:srgbClr val="2F6335"/>
                </a:solidFill>
                <a:latin typeface="Calibri"/>
                <a:ea typeface="Calibri"/>
                <a:cs typeface="Calibri"/>
                <a:sym typeface="Calibri"/>
              </a:rPr>
              <a:t> </a:t>
            </a:r>
            <a:r>
              <a:rPr lang="en-US" sz="4400" b="1" i="1" u="none" strike="noStrike" cap="none" dirty="0" err="1">
                <a:solidFill>
                  <a:srgbClr val="2F6335"/>
                </a:solidFill>
                <a:latin typeface="Calibri"/>
                <a:ea typeface="Calibri"/>
                <a:cs typeface="Calibri"/>
                <a:sym typeface="Calibri"/>
              </a:rPr>
              <a:t>apibrėžti</a:t>
            </a:r>
            <a:r>
              <a:rPr lang="en-US" sz="4400" b="1" i="0" u="none" strike="noStrike" cap="none" dirty="0">
                <a:solidFill>
                  <a:srgbClr val="2F6335"/>
                </a:solidFill>
                <a:latin typeface="Calibri"/>
                <a:ea typeface="Calibri"/>
                <a:cs typeface="Calibri"/>
                <a:sym typeface="Calibri"/>
              </a:rPr>
              <a:t> </a:t>
            </a:r>
            <a:r>
              <a:rPr lang="en-US" sz="4400" b="1" i="0" u="none" strike="noStrike" cap="none" dirty="0" err="1">
                <a:solidFill>
                  <a:srgbClr val="2F6335"/>
                </a:solidFill>
                <a:latin typeface="Calibri"/>
                <a:ea typeface="Calibri"/>
                <a:cs typeface="Calibri"/>
                <a:sym typeface="Calibri"/>
              </a:rPr>
              <a:t>ir</a:t>
            </a:r>
            <a:r>
              <a:rPr lang="en-US" sz="4400" b="1" i="0" u="none" strike="noStrike" cap="none" dirty="0">
                <a:solidFill>
                  <a:srgbClr val="2F6335"/>
                </a:solidFill>
                <a:latin typeface="Calibri"/>
                <a:ea typeface="Calibri"/>
                <a:cs typeface="Calibri"/>
                <a:sym typeface="Calibri"/>
              </a:rPr>
              <a:t> </a:t>
            </a:r>
            <a:r>
              <a:rPr lang="en-US" sz="4400" b="1" i="1" u="none" strike="noStrike" cap="none" dirty="0" err="1">
                <a:solidFill>
                  <a:srgbClr val="2F6335"/>
                </a:solidFill>
                <a:latin typeface="Calibri"/>
                <a:ea typeface="Calibri"/>
                <a:cs typeface="Calibri"/>
                <a:sym typeface="Calibri"/>
              </a:rPr>
              <a:t>paaiškinti</a:t>
            </a:r>
            <a:endParaRPr sz="4400" b="0" i="1" u="none" strike="noStrike" cap="none" dirty="0">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g39e8b5fe39f_1_6"/>
          <p:cNvPicPr preferRelativeResize="0"/>
          <p:nvPr/>
        </p:nvPicPr>
        <p:blipFill rotWithShape="1">
          <a:blip r:embed="rId3">
            <a:alphaModFix/>
          </a:blip>
          <a:srcRect/>
          <a:stretch/>
        </p:blipFill>
        <p:spPr>
          <a:xfrm>
            <a:off x="348125" y="152400"/>
            <a:ext cx="8775555" cy="6614160"/>
          </a:xfrm>
          <a:prstGeom prst="rect">
            <a:avLst/>
          </a:prstGeom>
          <a:noFill/>
          <a:ln>
            <a:noFill/>
          </a:ln>
        </p:spPr>
      </p:pic>
      <p:sp>
        <p:nvSpPr>
          <p:cNvPr id="343" name="Google Shape;343;g39e8b5fe39f_1_6"/>
          <p:cNvSpPr txBox="1"/>
          <p:nvPr/>
        </p:nvSpPr>
        <p:spPr>
          <a:xfrm>
            <a:off x="9123825" y="336175"/>
            <a:ext cx="3000000" cy="641403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600" b="1" i="0" u="none" strike="noStrike" cap="none" dirty="0" err="1">
                <a:solidFill>
                  <a:schemeClr val="dk1"/>
                </a:solidFill>
                <a:latin typeface="Arial"/>
                <a:ea typeface="Arial"/>
                <a:cs typeface="Arial"/>
                <a:sym typeface="Arial"/>
              </a:rPr>
              <a:t>Pastebėjimai</a:t>
            </a:r>
            <a:r>
              <a:rPr lang="en-US" sz="1600" b="1" i="0" u="none" strike="noStrike" cap="none" dirty="0">
                <a:solidFill>
                  <a:schemeClr val="dk1"/>
                </a:solidFill>
                <a:latin typeface="Arial"/>
                <a:ea typeface="Arial"/>
                <a:cs typeface="Arial"/>
                <a:sym typeface="Arial"/>
              </a:rPr>
              <a:t>:</a:t>
            </a:r>
            <a:endParaRPr sz="1600"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endParaRPr sz="1600"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r>
              <a:rPr lang="en-US" sz="1600" b="0" i="0" u="none" strike="noStrike" cap="none" dirty="0" err="1">
                <a:solidFill>
                  <a:schemeClr val="dk1"/>
                </a:solidFill>
                <a:latin typeface="Arial"/>
                <a:ea typeface="Arial"/>
                <a:cs typeface="Arial"/>
                <a:sym typeface="Arial"/>
              </a:rPr>
              <a:t>Nepaisant</a:t>
            </a:r>
            <a:r>
              <a:rPr lang="en-US" sz="1600" b="0" i="0" u="none" strike="noStrike" cap="none" dirty="0">
                <a:solidFill>
                  <a:schemeClr val="dk1"/>
                </a:solidFill>
                <a:latin typeface="Arial"/>
                <a:ea typeface="Arial"/>
                <a:cs typeface="Arial"/>
                <a:sym typeface="Arial"/>
              </a:rPr>
              <a:t> </a:t>
            </a:r>
            <a:r>
              <a:rPr lang="en-US" sz="1600" b="0" i="1" u="none" strike="noStrike" cap="none" dirty="0" err="1">
                <a:solidFill>
                  <a:schemeClr val="dk1"/>
                </a:solidFill>
                <a:latin typeface="Arial"/>
                <a:ea typeface="Arial"/>
                <a:cs typeface="Arial"/>
                <a:sym typeface="Arial"/>
              </a:rPr>
              <a:t>slenkstinio</a:t>
            </a:r>
            <a:r>
              <a:rPr lang="en-US" sz="1600" b="0" i="1"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pasiekimų</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lygio</a:t>
            </a:r>
            <a:r>
              <a:rPr lang="en-US" sz="1600" b="0" i="0" u="none" strike="noStrike" cap="none" dirty="0">
                <a:solidFill>
                  <a:schemeClr val="dk1"/>
                </a:solidFill>
                <a:latin typeface="Arial"/>
                <a:ea typeface="Arial"/>
                <a:cs typeface="Arial"/>
                <a:sym typeface="Arial"/>
              </a:rPr>
              <a:t>, tik </a:t>
            </a:r>
            <a:r>
              <a:rPr lang="en-US" sz="1600" b="0" i="0" u="none" strike="noStrike" cap="none" dirty="0" err="1">
                <a:solidFill>
                  <a:schemeClr val="dk1"/>
                </a:solidFill>
                <a:latin typeface="Arial"/>
                <a:ea typeface="Arial"/>
                <a:cs typeface="Arial"/>
                <a:sym typeface="Arial"/>
              </a:rPr>
              <a:t>kiek</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mažiau</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nei</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pusė</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mokinių</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surinko</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visus</a:t>
            </a:r>
            <a:r>
              <a:rPr lang="en-US" sz="1600" b="0" i="0" u="none" strike="noStrike" cap="none" dirty="0">
                <a:solidFill>
                  <a:schemeClr val="dk1"/>
                </a:solidFill>
                <a:latin typeface="Arial"/>
                <a:ea typeface="Arial"/>
                <a:cs typeface="Arial"/>
                <a:sym typeface="Arial"/>
              </a:rPr>
              <a:t> 2 </a:t>
            </a:r>
            <a:r>
              <a:rPr lang="en-US" sz="1600" b="0" i="0" u="none" strike="noStrike" cap="none" dirty="0" err="1">
                <a:solidFill>
                  <a:schemeClr val="dk1"/>
                </a:solidFill>
                <a:latin typeface="Arial"/>
                <a:ea typeface="Arial"/>
                <a:cs typeface="Arial"/>
                <a:sym typeface="Arial"/>
              </a:rPr>
              <a:t>taškus</a:t>
            </a:r>
            <a:r>
              <a:rPr lang="en-US" sz="1600" b="0" i="0" u="none" strike="noStrike" cap="none" dirty="0">
                <a:solidFill>
                  <a:schemeClr val="dk1"/>
                </a:solidFill>
                <a:latin typeface="Arial"/>
                <a:ea typeface="Arial"/>
                <a:cs typeface="Arial"/>
                <a:sym typeface="Arial"/>
              </a:rPr>
              <a:t>. </a:t>
            </a:r>
            <a:r>
              <a:rPr lang="en-US" sz="1600" dirty="0">
                <a:solidFill>
                  <a:schemeClr val="dk1"/>
                </a:solidFill>
              </a:rPr>
              <a:t>81,9</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kandidatų</a:t>
            </a:r>
            <a:r>
              <a:rPr lang="en-US" sz="1600" b="0" i="0" u="none" strike="noStrike" cap="none" dirty="0">
                <a:solidFill>
                  <a:schemeClr val="dk1"/>
                </a:solidFill>
                <a:latin typeface="Arial"/>
                <a:ea typeface="Arial"/>
                <a:cs typeface="Arial"/>
                <a:sym typeface="Arial"/>
              </a:rPr>
              <a:t> – bent po </a:t>
            </a:r>
            <a:r>
              <a:rPr lang="en-US" sz="1600" b="0" i="0" u="none" strike="noStrike" cap="none" dirty="0" err="1">
                <a:solidFill>
                  <a:schemeClr val="dk1"/>
                </a:solidFill>
                <a:latin typeface="Arial"/>
                <a:ea typeface="Arial"/>
                <a:cs typeface="Arial"/>
                <a:sym typeface="Arial"/>
              </a:rPr>
              <a:t>vieną</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tašką</a:t>
            </a:r>
            <a:r>
              <a:rPr lang="en-US" sz="1600" b="0" i="0" u="none" strike="noStrike" cap="none" dirty="0">
                <a:solidFill>
                  <a:schemeClr val="dk1"/>
                </a:solidFill>
                <a:latin typeface="Arial"/>
                <a:ea typeface="Arial"/>
                <a:cs typeface="Arial"/>
                <a:sym typeface="Arial"/>
              </a:rPr>
              <a:t>.</a:t>
            </a:r>
            <a:endParaRPr sz="16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r>
              <a:rPr lang="en-US" sz="1600" b="0" i="0" u="none" strike="noStrike" cap="none" dirty="0" err="1">
                <a:solidFill>
                  <a:schemeClr val="dk1"/>
                </a:solidFill>
                <a:latin typeface="Arial"/>
                <a:ea typeface="Arial"/>
                <a:cs typeface="Arial"/>
                <a:sym typeface="Arial"/>
              </a:rPr>
              <a:t>Mokiniai</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vidutiniškai</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surinko</a:t>
            </a:r>
            <a:r>
              <a:rPr lang="en-US" sz="1600" b="0" i="0" u="none" strike="noStrike" cap="none" dirty="0">
                <a:solidFill>
                  <a:schemeClr val="dk1"/>
                </a:solidFill>
                <a:latin typeface="Arial"/>
                <a:ea typeface="Arial"/>
                <a:cs typeface="Arial"/>
                <a:sym typeface="Arial"/>
              </a:rPr>
              <a:t> 64,3% </a:t>
            </a:r>
            <a:r>
              <a:rPr lang="en-US" sz="1600" b="0" i="0" u="none" strike="noStrike" cap="none" dirty="0" err="1">
                <a:solidFill>
                  <a:schemeClr val="dk1"/>
                </a:solidFill>
                <a:latin typeface="Arial"/>
                <a:ea typeface="Arial"/>
                <a:cs typeface="Arial"/>
                <a:sym typeface="Arial"/>
              </a:rPr>
              <a:t>visų</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galimų</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taškų</a:t>
            </a:r>
            <a:r>
              <a:rPr lang="en-US" sz="1600" b="0" i="0" u="none" strike="noStrike" cap="none" dirty="0">
                <a:solidFill>
                  <a:schemeClr val="dk1"/>
                </a:solidFill>
                <a:latin typeface="Arial"/>
                <a:ea typeface="Arial"/>
                <a:cs typeface="Arial"/>
                <a:sym typeface="Arial"/>
              </a:rPr>
              <a:t>, o tai </a:t>
            </a:r>
            <a:r>
              <a:rPr lang="en-US" sz="1600" b="0" i="0" u="none" strike="noStrike" cap="none" dirty="0" err="1">
                <a:solidFill>
                  <a:schemeClr val="dk1"/>
                </a:solidFill>
                <a:latin typeface="Arial"/>
                <a:ea typeface="Arial"/>
                <a:cs typeface="Arial"/>
                <a:sym typeface="Arial"/>
              </a:rPr>
              <a:t>statistiškai</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prilygsta</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lengvo</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klausimo</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kategorijai</a:t>
            </a:r>
            <a:r>
              <a:rPr lang="en-US" sz="1600" b="0" i="0" u="none" strike="noStrike" cap="none" dirty="0">
                <a:solidFill>
                  <a:schemeClr val="dk1"/>
                </a:solidFill>
                <a:latin typeface="Arial"/>
                <a:ea typeface="Arial"/>
                <a:cs typeface="Arial"/>
                <a:sym typeface="Arial"/>
              </a:rPr>
              <a:t>.</a:t>
            </a:r>
            <a:endParaRPr sz="16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r>
              <a:rPr lang="en-US" sz="1600" b="0" i="0" u="none" strike="noStrike" cap="none" dirty="0">
                <a:solidFill>
                  <a:schemeClr val="dk1"/>
                </a:solidFill>
                <a:latin typeface="Arial"/>
                <a:ea typeface="Arial"/>
                <a:cs typeface="Arial"/>
                <a:sym typeface="Arial"/>
              </a:rPr>
              <a:t>Skiriamoji </a:t>
            </a:r>
            <a:r>
              <a:rPr lang="en-US" sz="1600" b="0" i="0" u="none" strike="noStrike" cap="none" dirty="0" err="1">
                <a:solidFill>
                  <a:schemeClr val="dk1"/>
                </a:solidFill>
                <a:latin typeface="Arial"/>
                <a:ea typeface="Arial"/>
                <a:cs typeface="Arial"/>
                <a:sym typeface="Arial"/>
              </a:rPr>
              <a:t>geba</a:t>
            </a:r>
            <a:r>
              <a:rPr lang="en-US" sz="1600" b="0" i="0" u="none" strike="noStrike" cap="none" dirty="0">
                <a:solidFill>
                  <a:schemeClr val="dk1"/>
                </a:solidFill>
                <a:latin typeface="Arial"/>
                <a:ea typeface="Arial"/>
                <a:cs typeface="Arial"/>
                <a:sym typeface="Arial"/>
              </a:rPr>
              <a:t> – 50*. </a:t>
            </a:r>
            <a:r>
              <a:rPr lang="en-US" sz="1600" b="0" i="0" u="none" strike="noStrike" cap="none" dirty="0" err="1">
                <a:solidFill>
                  <a:schemeClr val="dk1"/>
                </a:solidFill>
                <a:latin typeface="Arial"/>
                <a:ea typeface="Arial"/>
                <a:cs typeface="Arial"/>
                <a:sym typeface="Arial"/>
              </a:rPr>
              <a:t>Aukštesnių</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galutinių</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rezultatų</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mokiniai</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kur</a:t>
            </a:r>
            <a:r>
              <a:rPr lang="en-US" sz="1600" b="0" i="0" u="none" strike="noStrike" cap="none" dirty="0">
                <a:solidFill>
                  <a:schemeClr val="dk1"/>
                </a:solidFill>
                <a:latin typeface="Arial"/>
                <a:ea typeface="Arial"/>
                <a:cs typeface="Arial"/>
                <a:sym typeface="Arial"/>
              </a:rPr>
              <a:t> kas </a:t>
            </a:r>
            <a:r>
              <a:rPr lang="en-US" sz="1600" b="0" i="0" u="none" strike="noStrike" cap="none" dirty="0" err="1">
                <a:solidFill>
                  <a:schemeClr val="dk1"/>
                </a:solidFill>
                <a:latin typeface="Arial"/>
                <a:ea typeface="Arial"/>
                <a:cs typeface="Arial"/>
                <a:sym typeface="Arial"/>
              </a:rPr>
              <a:t>dažniau</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surinko</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daugiau</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taškų</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šiame</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poklausimyje</a:t>
            </a:r>
            <a:r>
              <a:rPr lang="en-US" sz="1600" b="0" i="0" u="none" strike="noStrike" cap="none" dirty="0">
                <a:solidFill>
                  <a:schemeClr val="dk1"/>
                </a:solidFill>
                <a:latin typeface="Arial"/>
                <a:ea typeface="Arial"/>
                <a:cs typeface="Arial"/>
                <a:sym typeface="Arial"/>
              </a:rPr>
              <a:t>.</a:t>
            </a:r>
          </a:p>
          <a:p>
            <a:pPr marL="0" marR="0" lvl="0" indent="0" algn="l" rtl="0">
              <a:lnSpc>
                <a:spcPct val="115000"/>
              </a:lnSpc>
              <a:spcBef>
                <a:spcPts val="0"/>
              </a:spcBef>
              <a:spcAft>
                <a:spcPts val="0"/>
              </a:spcAft>
              <a:buClr>
                <a:srgbClr val="000000"/>
              </a:buClr>
              <a:buSzPts val="1700"/>
              <a:buFont typeface="Arial"/>
              <a:buNone/>
            </a:pPr>
            <a:endParaRPr lang="en-US" sz="1600" dirty="0">
              <a:solidFill>
                <a:schemeClr val="dk1"/>
              </a:solidFill>
            </a:endParaRPr>
          </a:p>
          <a:p>
            <a:pPr marL="0" marR="0" lvl="0" indent="0" algn="l" rtl="0">
              <a:lnSpc>
                <a:spcPct val="115000"/>
              </a:lnSpc>
              <a:spcBef>
                <a:spcPts val="0"/>
              </a:spcBef>
              <a:spcAft>
                <a:spcPts val="0"/>
              </a:spcAft>
              <a:buClr>
                <a:srgbClr val="000000"/>
              </a:buClr>
              <a:buSzPts val="1700"/>
              <a:buFont typeface="Arial"/>
              <a:buNone/>
            </a:pPr>
            <a:r>
              <a:rPr lang="en-US" sz="1600" b="0" i="0" u="none" strike="noStrike" cap="none" dirty="0">
                <a:solidFill>
                  <a:schemeClr val="dk1"/>
                </a:solidFill>
                <a:latin typeface="Arial"/>
                <a:ea typeface="Arial"/>
                <a:cs typeface="Arial"/>
                <a:sym typeface="Arial"/>
              </a:rPr>
              <a:t>*40</a:t>
            </a:r>
            <a:r>
              <a:rPr lang="lt-LT" sz="1600" b="0" i="0" u="none" strike="noStrike" cap="none" dirty="0">
                <a:solidFill>
                  <a:schemeClr val="dk1"/>
                </a:solidFill>
                <a:latin typeface="Arial"/>
                <a:ea typeface="Arial"/>
                <a:cs typeface="Arial"/>
                <a:sym typeface="Arial"/>
              </a:rPr>
              <a:t>–</a:t>
            </a:r>
            <a:r>
              <a:rPr lang="en-US" sz="1600" b="0" i="0" u="none" strike="noStrike" cap="none" dirty="0">
                <a:solidFill>
                  <a:schemeClr val="dk1"/>
                </a:solidFill>
                <a:latin typeface="Arial"/>
                <a:ea typeface="Arial"/>
                <a:cs typeface="Arial"/>
                <a:sym typeface="Arial"/>
              </a:rPr>
              <a:t>50: </a:t>
            </a:r>
            <a:r>
              <a:rPr lang="en-US" sz="1600" b="0" i="0" u="none" strike="noStrike" cap="none" dirty="0" err="1">
                <a:solidFill>
                  <a:schemeClr val="dk1"/>
                </a:solidFill>
                <a:latin typeface="Arial"/>
                <a:ea typeface="Arial"/>
                <a:cs typeface="Arial"/>
                <a:sym typeface="Arial"/>
              </a:rPr>
              <a:t>geras</a:t>
            </a:r>
            <a:r>
              <a:rPr lang="en-US" sz="1600" b="0" i="0" u="none" strike="noStrike" cap="none" dirty="0">
                <a:solidFill>
                  <a:schemeClr val="dk1"/>
                </a:solidFill>
                <a:latin typeface="Arial"/>
                <a:ea typeface="Arial"/>
                <a:cs typeface="Arial"/>
                <a:sym typeface="Arial"/>
              </a:rPr>
              <a:t>; 60– </a:t>
            </a:r>
            <a:r>
              <a:rPr lang="en-US" sz="1600" b="0" i="0" u="none" strike="noStrike" cap="none" dirty="0" err="1">
                <a:solidFill>
                  <a:schemeClr val="dk1"/>
                </a:solidFill>
                <a:latin typeface="Arial"/>
                <a:ea typeface="Arial"/>
                <a:cs typeface="Arial"/>
                <a:sym typeface="Arial"/>
              </a:rPr>
              <a:t>labai</a:t>
            </a:r>
            <a:r>
              <a:rPr lang="en-US" sz="1600" b="0" i="0" u="none" strike="noStrike" cap="none" dirty="0">
                <a:solidFill>
                  <a:schemeClr val="dk1"/>
                </a:solidFill>
                <a:latin typeface="Arial"/>
                <a:ea typeface="Arial"/>
                <a:cs typeface="Arial"/>
                <a:sym typeface="Arial"/>
              </a:rPr>
              <a:t> </a:t>
            </a:r>
            <a:r>
              <a:rPr lang="en-US" sz="1600" b="0" i="0" u="none" strike="noStrike" cap="none" dirty="0" err="1">
                <a:solidFill>
                  <a:schemeClr val="dk1"/>
                </a:solidFill>
                <a:latin typeface="Arial"/>
                <a:ea typeface="Arial"/>
                <a:cs typeface="Arial"/>
                <a:sym typeface="Arial"/>
              </a:rPr>
              <a:t>geras</a:t>
            </a:r>
            <a:r>
              <a:rPr lang="en-US" sz="1600" b="0" i="0" u="none" strike="noStrike" cap="none" dirty="0">
                <a:solidFill>
                  <a:schemeClr val="dk1"/>
                </a:solidFill>
                <a:latin typeface="Arial"/>
                <a:ea typeface="Arial"/>
                <a:cs typeface="Arial"/>
                <a:sym typeface="Arial"/>
              </a:rPr>
              <a:t>.</a:t>
            </a:r>
            <a:endParaRPr sz="1600" b="0" i="0" u="none" strike="noStrike" cap="none" dirty="0">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39e8b5fe39f_1_16"/>
          <p:cNvSpPr txBox="1"/>
          <p:nvPr/>
        </p:nvSpPr>
        <p:spPr>
          <a:xfrm>
            <a:off x="302585" y="0"/>
            <a:ext cx="7137600" cy="738633"/>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4000" b="1" i="0" u="none" strike="noStrike" cap="none" dirty="0" err="1">
                <a:solidFill>
                  <a:srgbClr val="2F6335"/>
                </a:solidFill>
                <a:latin typeface="Calibri"/>
                <a:ea typeface="Calibri"/>
                <a:cs typeface="Calibri"/>
                <a:sym typeface="Calibri"/>
              </a:rPr>
              <a:t>Atsakymų</a:t>
            </a:r>
            <a:r>
              <a:rPr lang="en-US" sz="4000" b="1" i="0" u="none" strike="noStrike" cap="none" dirty="0">
                <a:solidFill>
                  <a:srgbClr val="2F6335"/>
                </a:solidFill>
                <a:latin typeface="Calibri"/>
                <a:ea typeface="Calibri"/>
                <a:cs typeface="Calibri"/>
                <a:sym typeface="Calibri"/>
              </a:rPr>
              <a:t> </a:t>
            </a:r>
            <a:r>
              <a:rPr lang="en-US" sz="4000" b="1" i="0" u="none" strike="noStrike" cap="none" dirty="0" err="1">
                <a:solidFill>
                  <a:srgbClr val="2F6335"/>
                </a:solidFill>
                <a:latin typeface="Calibri"/>
                <a:ea typeface="Calibri"/>
                <a:cs typeface="Calibri"/>
                <a:sym typeface="Calibri"/>
              </a:rPr>
              <a:t>pavyzdžiai</a:t>
            </a:r>
            <a:endParaRPr sz="4000" b="0" i="0" u="none" strike="noStrike" cap="none" dirty="0">
              <a:solidFill>
                <a:srgbClr val="000000"/>
              </a:solidFill>
              <a:latin typeface="Arial"/>
              <a:ea typeface="Arial"/>
              <a:cs typeface="Arial"/>
              <a:sym typeface="Arial"/>
            </a:endParaRPr>
          </a:p>
        </p:txBody>
      </p:sp>
      <p:pic>
        <p:nvPicPr>
          <p:cNvPr id="350" name="Google Shape;350;g39e8b5fe39f_1_16"/>
          <p:cNvPicPr preferRelativeResize="0"/>
          <p:nvPr/>
        </p:nvPicPr>
        <p:blipFill rotWithShape="1">
          <a:blip r:embed="rId3">
            <a:alphaModFix/>
          </a:blip>
          <a:srcRect/>
          <a:stretch/>
        </p:blipFill>
        <p:spPr>
          <a:xfrm>
            <a:off x="314959" y="721675"/>
            <a:ext cx="11877039" cy="1984178"/>
          </a:xfrm>
          <a:prstGeom prst="rect">
            <a:avLst/>
          </a:prstGeom>
          <a:noFill/>
          <a:ln>
            <a:noFill/>
          </a:ln>
        </p:spPr>
      </p:pic>
      <p:pic>
        <p:nvPicPr>
          <p:cNvPr id="351" name="Google Shape;351;g39e8b5fe39f_1_16"/>
          <p:cNvPicPr preferRelativeResize="0"/>
          <p:nvPr/>
        </p:nvPicPr>
        <p:blipFill rotWithShape="1">
          <a:blip r:embed="rId4">
            <a:alphaModFix/>
          </a:blip>
          <a:srcRect/>
          <a:stretch/>
        </p:blipFill>
        <p:spPr>
          <a:xfrm>
            <a:off x="295838" y="2705853"/>
            <a:ext cx="11887198" cy="2162432"/>
          </a:xfrm>
          <a:prstGeom prst="rect">
            <a:avLst/>
          </a:prstGeom>
          <a:noFill/>
          <a:ln>
            <a:noFill/>
          </a:ln>
        </p:spPr>
      </p:pic>
      <p:pic>
        <p:nvPicPr>
          <p:cNvPr id="352" name="Google Shape;352;g39e8b5fe39f_1_16"/>
          <p:cNvPicPr preferRelativeResize="0"/>
          <p:nvPr/>
        </p:nvPicPr>
        <p:blipFill rotWithShape="1">
          <a:blip r:embed="rId5">
            <a:alphaModFix/>
          </a:blip>
          <a:srcRect/>
          <a:stretch/>
        </p:blipFill>
        <p:spPr>
          <a:xfrm>
            <a:off x="397451" y="4685393"/>
            <a:ext cx="11621830" cy="184748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g39e8b5fe39f_2_0"/>
          <p:cNvPicPr preferRelativeResize="0"/>
          <p:nvPr/>
        </p:nvPicPr>
        <p:blipFill rotWithShape="1">
          <a:blip r:embed="rId3">
            <a:alphaModFix/>
          </a:blip>
          <a:srcRect/>
          <a:stretch/>
        </p:blipFill>
        <p:spPr>
          <a:xfrm>
            <a:off x="365760" y="678941"/>
            <a:ext cx="8392160" cy="5478020"/>
          </a:xfrm>
          <a:prstGeom prst="rect">
            <a:avLst/>
          </a:prstGeom>
          <a:noFill/>
          <a:ln>
            <a:noFill/>
          </a:ln>
        </p:spPr>
      </p:pic>
      <p:sp>
        <p:nvSpPr>
          <p:cNvPr id="359" name="Google Shape;359;g39e8b5fe39f_2_0"/>
          <p:cNvSpPr txBox="1"/>
          <p:nvPr/>
        </p:nvSpPr>
        <p:spPr>
          <a:xfrm>
            <a:off x="8760825" y="1801725"/>
            <a:ext cx="3363000" cy="4358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dirty="0" err="1">
                <a:solidFill>
                  <a:schemeClr val="dk1"/>
                </a:solidFill>
                <a:latin typeface="Arial"/>
                <a:ea typeface="Arial"/>
                <a:cs typeface="Arial"/>
                <a:sym typeface="Arial"/>
              </a:rPr>
              <a:t>Pastebėjimai</a:t>
            </a:r>
            <a:r>
              <a:rPr lang="en-US" sz="1700" b="1" i="0" u="none" strike="noStrike" cap="none" dirty="0">
                <a:solidFill>
                  <a:schemeClr val="dk1"/>
                </a:solidFill>
                <a:latin typeface="Arial"/>
                <a:ea typeface="Arial"/>
                <a:cs typeface="Arial"/>
                <a:sym typeface="Arial"/>
              </a:rPr>
              <a:t>:</a:t>
            </a:r>
            <a:endParaRPr sz="1700"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endParaRPr sz="1700" b="1" i="0" u="none" strike="noStrike" cap="none" dirty="0">
              <a:solidFill>
                <a:schemeClr val="dk1"/>
              </a:solidFill>
              <a:latin typeface="Arial"/>
              <a:ea typeface="Arial"/>
              <a:cs typeface="Arial"/>
              <a:sym typeface="Arial"/>
            </a:endParaRPr>
          </a:p>
          <a:p>
            <a:pPr marL="457200" marR="0" lvl="0" indent="-336550" algn="l" rtl="0">
              <a:lnSpc>
                <a:spcPct val="115000"/>
              </a:lnSpc>
              <a:spcBef>
                <a:spcPts val="0"/>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Net 2/3 </a:t>
            </a:r>
            <a:r>
              <a:rPr lang="en-US" sz="1700" b="0" i="0" u="none" strike="noStrike" cap="none" dirty="0" err="1">
                <a:solidFill>
                  <a:schemeClr val="dk1"/>
                </a:solidFill>
                <a:latin typeface="Arial"/>
                <a:ea typeface="Arial"/>
                <a:cs typeface="Arial"/>
                <a:sym typeface="Arial"/>
              </a:rPr>
              <a:t>kandidatų</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negavo</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taško</a:t>
            </a:r>
            <a:r>
              <a:rPr lang="en-US" sz="1700" b="0" i="0" u="none" strike="noStrike" cap="none" dirty="0">
                <a:solidFill>
                  <a:schemeClr val="dk1"/>
                </a:solidFill>
                <a:latin typeface="Arial"/>
                <a:ea typeface="Arial"/>
                <a:cs typeface="Arial"/>
                <a:sym typeface="Arial"/>
              </a:rPr>
              <a:t>. </a:t>
            </a:r>
            <a:endParaRPr sz="1700" b="0" i="0" u="none" strike="noStrike" cap="none" dirty="0">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endParaRPr sz="1700" b="0" i="0" u="none" strike="noStrike" cap="none" dirty="0">
              <a:solidFill>
                <a:schemeClr val="dk1"/>
              </a:solidFill>
              <a:latin typeface="Arial"/>
              <a:ea typeface="Arial"/>
              <a:cs typeface="Arial"/>
              <a:sym typeface="Arial"/>
            </a:endParaRPr>
          </a:p>
          <a:p>
            <a:pPr marL="457200" marR="0" lvl="0" indent="-336550" algn="l" rtl="0">
              <a:lnSpc>
                <a:spcPct val="115000"/>
              </a:lnSpc>
              <a:spcBef>
                <a:spcPts val="0"/>
              </a:spcBef>
              <a:spcAft>
                <a:spcPts val="0"/>
              </a:spcAft>
              <a:buClr>
                <a:schemeClr val="dk1"/>
              </a:buClr>
              <a:buSzPts val="1700"/>
              <a:buFont typeface="Arial"/>
              <a:buChar char="●"/>
            </a:pPr>
            <a:r>
              <a:rPr lang="en-US" sz="1700" b="0" i="0" u="none" strike="noStrike" cap="none" dirty="0" err="1">
                <a:solidFill>
                  <a:schemeClr val="dk1"/>
                </a:solidFill>
                <a:latin typeface="Arial"/>
                <a:ea typeface="Arial"/>
                <a:cs typeface="Arial"/>
                <a:sym typeface="Arial"/>
              </a:rPr>
              <a:t>Rezultatai</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atitinka</a:t>
            </a:r>
            <a:r>
              <a:rPr lang="en-US" sz="1700" b="0" i="0" u="none" strike="noStrike" cap="none" dirty="0">
                <a:solidFill>
                  <a:schemeClr val="dk1"/>
                </a:solidFill>
                <a:latin typeface="Arial"/>
                <a:ea typeface="Arial"/>
                <a:cs typeface="Arial"/>
                <a:sym typeface="Arial"/>
              </a:rPr>
              <a:t> </a:t>
            </a:r>
            <a:r>
              <a:rPr lang="en-US" sz="1700" b="0" i="1" u="none" strike="noStrike" cap="none" dirty="0" err="1">
                <a:solidFill>
                  <a:schemeClr val="dk1"/>
                </a:solidFill>
                <a:latin typeface="Arial"/>
                <a:ea typeface="Arial"/>
                <a:cs typeface="Arial"/>
                <a:sym typeface="Arial"/>
              </a:rPr>
              <a:t>sunkaus</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klausimo</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kategoriją</a:t>
            </a:r>
            <a:r>
              <a:rPr lang="en-US" sz="1700" b="0" i="0" u="none" strike="noStrike" cap="none" dirty="0">
                <a:solidFill>
                  <a:schemeClr val="dk1"/>
                </a:solidFill>
                <a:latin typeface="Arial"/>
                <a:ea typeface="Arial"/>
                <a:cs typeface="Arial"/>
                <a:sym typeface="Arial"/>
              </a:rPr>
              <a:t>.</a:t>
            </a:r>
            <a:endParaRPr sz="1700" b="0" i="0" u="none" strike="noStrike" cap="none" dirty="0">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endParaRPr sz="1700" b="0" i="0" u="none" strike="noStrike" cap="none" dirty="0">
              <a:solidFill>
                <a:schemeClr val="dk1"/>
              </a:solidFill>
              <a:latin typeface="Arial"/>
              <a:ea typeface="Arial"/>
              <a:cs typeface="Arial"/>
              <a:sym typeface="Arial"/>
            </a:endParaRPr>
          </a:p>
          <a:p>
            <a:pPr marL="457200" marR="0" lvl="0" indent="-336550" algn="l" rtl="0">
              <a:lnSpc>
                <a:spcPct val="115000"/>
              </a:lnSpc>
              <a:spcBef>
                <a:spcPts val="0"/>
              </a:spcBef>
              <a:spcAft>
                <a:spcPts val="0"/>
              </a:spcAft>
              <a:buClr>
                <a:schemeClr val="dk1"/>
              </a:buClr>
              <a:buSzPts val="1700"/>
              <a:buFont typeface="Arial"/>
              <a:buChar char="●"/>
            </a:pPr>
            <a:r>
              <a:rPr lang="en-US" sz="1700" b="0" i="0" u="none" strike="noStrike" cap="none" dirty="0" err="1">
                <a:solidFill>
                  <a:schemeClr val="dk1"/>
                </a:solidFill>
                <a:latin typeface="Arial"/>
                <a:ea typeface="Arial"/>
                <a:cs typeface="Arial"/>
                <a:sym typeface="Arial"/>
              </a:rPr>
              <a:t>Skiriamoji</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geba</a:t>
            </a:r>
            <a:r>
              <a:rPr lang="en-US" sz="1700" b="0" i="0" u="none" strike="noStrike" cap="none" dirty="0">
                <a:solidFill>
                  <a:schemeClr val="dk1"/>
                </a:solidFill>
                <a:latin typeface="Arial"/>
                <a:ea typeface="Arial"/>
                <a:cs typeface="Arial"/>
                <a:sym typeface="Arial"/>
              </a:rPr>
              <a:t> 76,3 </a:t>
            </a:r>
            <a:r>
              <a:rPr lang="en-US" sz="1700" b="0" i="0" u="none" strike="noStrike" cap="none" dirty="0" err="1">
                <a:solidFill>
                  <a:schemeClr val="dk1"/>
                </a:solidFill>
                <a:latin typeface="Arial"/>
                <a:ea typeface="Arial"/>
                <a:cs typeface="Arial"/>
                <a:sym typeface="Arial"/>
              </a:rPr>
              <a:t>rodo</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kad</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klausimas</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labai</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aiškiai</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skiria</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stipresnius</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ir</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silpnesnius</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kandidatus</a:t>
            </a:r>
            <a:r>
              <a:rPr lang="en-US" sz="1700" dirty="0">
                <a:solidFill>
                  <a:schemeClr val="dk1"/>
                </a:solidFill>
              </a:rPr>
              <a:t>, </a:t>
            </a:r>
            <a:r>
              <a:rPr lang="en-US" sz="1700" dirty="0" err="1">
                <a:solidFill>
                  <a:schemeClr val="dk1"/>
                </a:solidFill>
              </a:rPr>
              <a:t>tačiau</a:t>
            </a:r>
            <a:r>
              <a:rPr lang="en-US" sz="1700" dirty="0">
                <a:solidFill>
                  <a:schemeClr val="dk1"/>
                </a:solidFill>
              </a:rPr>
              <a:t> to </a:t>
            </a:r>
            <a:r>
              <a:rPr lang="en-US" sz="1700" dirty="0" err="1">
                <a:solidFill>
                  <a:schemeClr val="dk1"/>
                </a:solidFill>
              </a:rPr>
              <a:t>nėra</a:t>
            </a:r>
            <a:r>
              <a:rPr lang="en-US" sz="1700" dirty="0">
                <a:solidFill>
                  <a:schemeClr val="dk1"/>
                </a:solidFill>
              </a:rPr>
              <a:t> </a:t>
            </a:r>
            <a:r>
              <a:rPr lang="en-US" sz="1700" dirty="0" err="1">
                <a:solidFill>
                  <a:schemeClr val="dk1"/>
                </a:solidFill>
              </a:rPr>
              <a:t>siekiama</a:t>
            </a:r>
            <a:r>
              <a:rPr lang="en-US" sz="1700" dirty="0">
                <a:solidFill>
                  <a:schemeClr val="dk1"/>
                </a:solidFill>
              </a:rPr>
              <a:t> </a:t>
            </a:r>
            <a:r>
              <a:rPr lang="en-US" sz="1700" i="1" dirty="0" err="1">
                <a:solidFill>
                  <a:schemeClr val="dk1"/>
                </a:solidFill>
              </a:rPr>
              <a:t>slenkstinio</a:t>
            </a:r>
            <a:r>
              <a:rPr lang="en-US" sz="1700" dirty="0">
                <a:solidFill>
                  <a:schemeClr val="dk1"/>
                </a:solidFill>
              </a:rPr>
              <a:t> </a:t>
            </a:r>
            <a:r>
              <a:rPr lang="en-US" sz="1700" dirty="0" err="1">
                <a:solidFill>
                  <a:schemeClr val="dk1"/>
                </a:solidFill>
              </a:rPr>
              <a:t>lygio</a:t>
            </a:r>
            <a:r>
              <a:rPr lang="en-US" sz="1700" dirty="0">
                <a:solidFill>
                  <a:schemeClr val="dk1"/>
                </a:solidFill>
              </a:rPr>
              <a:t> </a:t>
            </a:r>
            <a:r>
              <a:rPr lang="en-US" sz="1700" dirty="0" err="1">
                <a:solidFill>
                  <a:schemeClr val="dk1"/>
                </a:solidFill>
              </a:rPr>
              <a:t>klausimais</a:t>
            </a:r>
            <a:r>
              <a:rPr lang="en-US" sz="1700" dirty="0">
                <a:solidFill>
                  <a:schemeClr val="dk1"/>
                </a:solidFill>
              </a:rPr>
              <a:t>.</a:t>
            </a:r>
            <a:endParaRPr sz="1700" b="0" i="0" u="none" strike="noStrike" cap="none" dirty="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39e8b5fe39f_2_10"/>
          <p:cNvSpPr txBox="1"/>
          <p:nvPr/>
        </p:nvSpPr>
        <p:spPr>
          <a:xfrm>
            <a:off x="302585" y="87255"/>
            <a:ext cx="7137600" cy="738633"/>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4000" b="1" i="0" u="none" strike="noStrike" cap="none" dirty="0" err="1">
                <a:solidFill>
                  <a:srgbClr val="2F6335"/>
                </a:solidFill>
                <a:latin typeface="Calibri"/>
                <a:ea typeface="Calibri"/>
                <a:cs typeface="Calibri"/>
                <a:sym typeface="Calibri"/>
              </a:rPr>
              <a:t>Atsakymų</a:t>
            </a:r>
            <a:r>
              <a:rPr lang="en-US" sz="4000" b="1" i="0" u="none" strike="noStrike" cap="none" dirty="0">
                <a:solidFill>
                  <a:srgbClr val="2F6335"/>
                </a:solidFill>
                <a:latin typeface="Calibri"/>
                <a:ea typeface="Calibri"/>
                <a:cs typeface="Calibri"/>
                <a:sym typeface="Calibri"/>
              </a:rPr>
              <a:t> </a:t>
            </a:r>
            <a:r>
              <a:rPr lang="en-US" sz="4000" b="1" i="0" u="none" strike="noStrike" cap="none" dirty="0" err="1">
                <a:solidFill>
                  <a:srgbClr val="2F6335"/>
                </a:solidFill>
                <a:latin typeface="Calibri"/>
                <a:ea typeface="Calibri"/>
                <a:cs typeface="Calibri"/>
                <a:sym typeface="Calibri"/>
              </a:rPr>
              <a:t>pavyzdžiai</a:t>
            </a:r>
            <a:endParaRPr sz="4000" b="0" i="0" u="none" strike="noStrike" cap="none" dirty="0">
              <a:solidFill>
                <a:srgbClr val="000000"/>
              </a:solidFill>
              <a:latin typeface="Arial"/>
              <a:ea typeface="Arial"/>
              <a:cs typeface="Arial"/>
              <a:sym typeface="Arial"/>
            </a:endParaRPr>
          </a:p>
        </p:txBody>
      </p:sp>
      <p:pic>
        <p:nvPicPr>
          <p:cNvPr id="366" name="Google Shape;366;g39e8b5fe39f_2_10"/>
          <p:cNvPicPr preferRelativeResize="0"/>
          <p:nvPr/>
        </p:nvPicPr>
        <p:blipFill rotWithShape="1">
          <a:blip r:embed="rId3">
            <a:alphaModFix/>
          </a:blip>
          <a:srcRect/>
          <a:stretch/>
        </p:blipFill>
        <p:spPr>
          <a:xfrm>
            <a:off x="304800" y="820550"/>
            <a:ext cx="11734800" cy="1379111"/>
          </a:xfrm>
          <a:prstGeom prst="rect">
            <a:avLst/>
          </a:prstGeom>
          <a:noFill/>
          <a:ln>
            <a:noFill/>
          </a:ln>
        </p:spPr>
      </p:pic>
      <p:pic>
        <p:nvPicPr>
          <p:cNvPr id="367" name="Google Shape;367;g39e8b5fe39f_2_10"/>
          <p:cNvPicPr preferRelativeResize="0"/>
          <p:nvPr/>
        </p:nvPicPr>
        <p:blipFill rotWithShape="1">
          <a:blip r:embed="rId4">
            <a:alphaModFix/>
          </a:blip>
          <a:srcRect/>
          <a:stretch/>
        </p:blipFill>
        <p:spPr>
          <a:xfrm>
            <a:off x="396239" y="2298536"/>
            <a:ext cx="11633201" cy="1305967"/>
          </a:xfrm>
          <a:prstGeom prst="rect">
            <a:avLst/>
          </a:prstGeom>
          <a:noFill/>
          <a:ln>
            <a:noFill/>
          </a:ln>
        </p:spPr>
      </p:pic>
      <p:pic>
        <p:nvPicPr>
          <p:cNvPr id="368" name="Google Shape;368;g39e8b5fe39f_2_10"/>
          <p:cNvPicPr preferRelativeResize="0"/>
          <p:nvPr/>
        </p:nvPicPr>
        <p:blipFill rotWithShape="1">
          <a:blip r:embed="rId5">
            <a:alphaModFix/>
          </a:blip>
          <a:srcRect/>
          <a:stretch/>
        </p:blipFill>
        <p:spPr>
          <a:xfrm>
            <a:off x="284480" y="3711553"/>
            <a:ext cx="11755119" cy="1380528"/>
          </a:xfrm>
          <a:prstGeom prst="rect">
            <a:avLst/>
          </a:prstGeom>
          <a:noFill/>
          <a:ln>
            <a:noFill/>
          </a:ln>
        </p:spPr>
      </p:pic>
      <p:pic>
        <p:nvPicPr>
          <p:cNvPr id="369" name="Google Shape;369;g39e8b5fe39f_2_10"/>
          <p:cNvPicPr preferRelativeResize="0"/>
          <p:nvPr/>
        </p:nvPicPr>
        <p:blipFill rotWithShape="1">
          <a:blip r:embed="rId6">
            <a:alphaModFix/>
          </a:blip>
          <a:srcRect/>
          <a:stretch/>
        </p:blipFill>
        <p:spPr>
          <a:xfrm>
            <a:off x="284480" y="5181355"/>
            <a:ext cx="11755119" cy="138052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aphicFrame>
        <p:nvGraphicFramePr>
          <p:cNvPr id="375" name="Google Shape;375;g39e8b5fe39f_2_40"/>
          <p:cNvGraphicFramePr/>
          <p:nvPr>
            <p:extLst>
              <p:ext uri="{D42A27DB-BD31-4B8C-83A1-F6EECF244321}">
                <p14:modId xmlns:p14="http://schemas.microsoft.com/office/powerpoint/2010/main" val="3027024254"/>
              </p:ext>
            </p:extLst>
          </p:nvPr>
        </p:nvGraphicFramePr>
        <p:xfrm>
          <a:off x="423285" y="254040"/>
          <a:ext cx="11343700" cy="6065460"/>
        </p:xfrm>
        <a:graphic>
          <a:graphicData uri="http://schemas.openxmlformats.org/drawingml/2006/table">
            <a:tbl>
              <a:tblPr>
                <a:noFill/>
                <a:tableStyleId>{9A4AEEF6-84F1-4592-861F-0F00051A05F6}</a:tableStyleId>
              </a:tblPr>
              <a:tblGrid>
                <a:gridCol w="5671850">
                  <a:extLst>
                    <a:ext uri="{9D8B030D-6E8A-4147-A177-3AD203B41FA5}">
                      <a16:colId xmlns:a16="http://schemas.microsoft.com/office/drawing/2014/main" val="20000"/>
                    </a:ext>
                  </a:extLst>
                </a:gridCol>
                <a:gridCol w="5671850">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2700"/>
                        <a:buFont typeface="Arial"/>
                        <a:buNone/>
                      </a:pPr>
                      <a:r>
                        <a:rPr lang="en-US" sz="2200" b="1" u="none" strike="noStrike" cap="none" dirty="0" err="1">
                          <a:latin typeface="Calibri" panose="020F0502020204030204" pitchFamily="34" charset="0"/>
                          <a:ea typeface="Calibri" panose="020F0502020204030204" pitchFamily="34" charset="0"/>
                          <a:cs typeface="Calibri" panose="020F0502020204030204" pitchFamily="34" charset="0"/>
                        </a:rPr>
                        <a:t>Apibrėžti</a:t>
                      </a:r>
                      <a:endParaRPr sz="2200" b="1"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700"/>
                        <a:buFont typeface="Arial"/>
                        <a:buNone/>
                      </a:pPr>
                      <a:r>
                        <a:rPr lang="en-US" sz="2200" b="1" u="none" strike="noStrike" cap="none">
                          <a:latin typeface="Calibri" panose="020F0502020204030204" pitchFamily="34" charset="0"/>
                          <a:ea typeface="Calibri" panose="020F0502020204030204" pitchFamily="34" charset="0"/>
                          <a:cs typeface="Calibri" panose="020F0502020204030204" pitchFamily="34" charset="0"/>
                        </a:rPr>
                        <a:t>Paaiškinti</a:t>
                      </a:r>
                      <a:endParaRPr sz="2200" b="1" u="none" strike="noStrike" cap="none">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0"/>
                  </a:ext>
                </a:extLst>
              </a:tr>
              <a:tr h="381000">
                <a:tc>
                  <a:txBody>
                    <a:bodyPr/>
                    <a:lstStyle/>
                    <a:p>
                      <a:pPr marL="457200" marR="0" lvl="0" indent="-361950" algn="l" rtl="0">
                        <a:lnSpc>
                          <a:spcPct val="100000"/>
                        </a:lnSpc>
                        <a:spcBef>
                          <a:spcPts val="0"/>
                        </a:spcBef>
                        <a:spcAft>
                          <a:spcPts val="0"/>
                        </a:spcAft>
                        <a:buClr>
                          <a:schemeClr val="dk1"/>
                        </a:buClr>
                        <a:buSzPts val="2100"/>
                        <a:buFont typeface="Arial"/>
                        <a:buChar char="➢"/>
                      </a:pP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Sukurti</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trumpą</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tikslią</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formuluotę</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kuri</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atskiria</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sąvoką</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nuo</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kitų</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a:t>
                      </a:r>
                      <a:b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br>
                      <a:endParaRPr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marR="0" lvl="0" indent="-361950" algn="l" rtl="0">
                        <a:lnSpc>
                          <a:spcPct val="100000"/>
                        </a:lnSpc>
                        <a:spcBef>
                          <a:spcPts val="0"/>
                        </a:spcBef>
                        <a:spcAft>
                          <a:spcPts val="0"/>
                        </a:spcAft>
                        <a:buClr>
                          <a:schemeClr val="dk1"/>
                        </a:buClr>
                        <a:buSzPts val="2100"/>
                        <a:buFont typeface="Arial"/>
                        <a:buChar char="➢"/>
                      </a:pP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Atsakyti</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į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klausimą</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Kas tai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yra</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a:t>
                      </a:r>
                      <a:b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br>
                      <a:endParaRPr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marR="0" lvl="0" indent="-361950" algn="l" rtl="0">
                        <a:lnSpc>
                          <a:spcPct val="100000"/>
                        </a:lnSpc>
                        <a:spcBef>
                          <a:spcPts val="0"/>
                        </a:spcBef>
                        <a:spcAft>
                          <a:spcPts val="0"/>
                        </a:spcAft>
                        <a:buClr>
                          <a:schemeClr val="dk1"/>
                        </a:buClr>
                        <a:buSzPts val="2100"/>
                        <a:buFont typeface="Arial"/>
                        <a:buChar char="➢"/>
                      </a:pP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Paprastai</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lt-LT"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vienas</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sakinys</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arba</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net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trumpesnė</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frazė</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be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pavyzdžių</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ar</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išplėstinio</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paaiškinimo</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a:t>
                      </a:r>
                      <a:b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br>
                      <a:endParaRPr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marR="0" lvl="0" indent="-361950" algn="l" rtl="0">
                        <a:lnSpc>
                          <a:spcPct val="100000"/>
                        </a:lnSpc>
                        <a:spcBef>
                          <a:spcPts val="0"/>
                        </a:spcBef>
                        <a:spcAft>
                          <a:spcPts val="0"/>
                        </a:spcAft>
                        <a:buClr>
                          <a:schemeClr val="dk1"/>
                        </a:buClr>
                        <a:buSzPts val="2100"/>
                        <a:buFont typeface="Arial"/>
                        <a:buChar char="➢"/>
                      </a:pP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Pvz</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Grynasis</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eksportas</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 tai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eksporto</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ir</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importo</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skirtumas</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a:t>
                      </a:r>
                      <a:endParaRPr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400"/>
                        <a:buFont typeface="Arial"/>
                        <a:buNone/>
                      </a:pPr>
                      <a:endParaRPr sz="22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tc>
                  <a:txBody>
                    <a:bodyPr/>
                    <a:lstStyle/>
                    <a:p>
                      <a:pPr marL="457200" marR="0" lvl="0" indent="-361950" algn="l" rtl="0">
                        <a:lnSpc>
                          <a:spcPct val="100000"/>
                        </a:lnSpc>
                        <a:spcBef>
                          <a:spcPts val="0"/>
                        </a:spcBef>
                        <a:spcAft>
                          <a:spcPts val="0"/>
                        </a:spcAft>
                        <a:buClr>
                          <a:schemeClr val="dk1"/>
                        </a:buClr>
                        <a:buSzPts val="2100"/>
                        <a:buFont typeface="Arial"/>
                        <a:buChar char="➢"/>
                      </a:pP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Atskleisti</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prasmę</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reikšmę</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arba</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veikimo</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principą</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a:t>
                      </a:r>
                      <a:b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br>
                      <a:endParaRPr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marR="0" lvl="0" indent="-361950" algn="l" rtl="0">
                        <a:lnSpc>
                          <a:spcPct val="100000"/>
                        </a:lnSpc>
                        <a:spcBef>
                          <a:spcPts val="0"/>
                        </a:spcBef>
                        <a:spcAft>
                          <a:spcPts val="0"/>
                        </a:spcAft>
                        <a:buClr>
                          <a:schemeClr val="dk1"/>
                        </a:buClr>
                        <a:buSzPts val="2100"/>
                        <a:buFont typeface="Arial"/>
                        <a:buChar char="➢"/>
                      </a:pP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Pateikti</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detales</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priežastis</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pasekmes</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pavyzdžius</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a:t>
                      </a:r>
                      <a:b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br>
                      <a:endParaRPr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marR="0" lvl="0" indent="-361950" algn="l" rtl="0">
                        <a:lnSpc>
                          <a:spcPct val="100000"/>
                        </a:lnSpc>
                        <a:spcBef>
                          <a:spcPts val="0"/>
                        </a:spcBef>
                        <a:spcAft>
                          <a:spcPts val="0"/>
                        </a:spcAft>
                        <a:buClr>
                          <a:schemeClr val="dk1"/>
                        </a:buClr>
                        <a:buSzPts val="2100"/>
                        <a:buFont typeface="Arial"/>
                        <a:buChar char="➢"/>
                      </a:pP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Atsakyti</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į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klausimą</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kaip</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kodėl</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(tai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yra</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a:t>
                      </a:r>
                      <a:b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br>
                      <a:endParaRPr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marR="0" lvl="0" indent="-361950" algn="l" rtl="0">
                        <a:lnSpc>
                          <a:spcPct val="100000"/>
                        </a:lnSpc>
                        <a:spcBef>
                          <a:spcPts val="0"/>
                        </a:spcBef>
                        <a:spcAft>
                          <a:spcPts val="0"/>
                        </a:spcAft>
                        <a:buClr>
                          <a:schemeClr val="dk1"/>
                        </a:buClr>
                        <a:buSzPts val="2100"/>
                        <a:buFont typeface="Arial"/>
                        <a:buChar char="➢"/>
                      </a:pP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Paprastai</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išplėstas</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atsakymas</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su</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argumentais</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ar</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kontekstu</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a:t>
                      </a:r>
                      <a:b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br>
                      <a:endParaRPr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marR="0" lvl="0" indent="-361950" algn="l" rtl="0">
                        <a:lnSpc>
                          <a:spcPct val="100000"/>
                        </a:lnSpc>
                        <a:spcBef>
                          <a:spcPts val="0"/>
                        </a:spcBef>
                        <a:spcAft>
                          <a:spcPts val="0"/>
                        </a:spcAft>
                        <a:buClr>
                          <a:schemeClr val="dk1"/>
                        </a:buClr>
                        <a:buSzPts val="2100"/>
                        <a:buFont typeface="Arial"/>
                        <a:buChar char="➢"/>
                      </a:pPr>
                      <a:r>
                        <a:rPr lang="en-US" sz="220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Pvz</a:t>
                      </a:r>
                      <a:r>
                        <a:rPr lang="en-US" sz="220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Grynasis</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eksportas</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rodo</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ar</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šalis</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daugiau</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parduoda</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prekių</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užsienyje</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ar</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perka</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iš</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jo;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teigiamas</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grynasis</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eksportas</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reiškia</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prekybos</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perteklių</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neigiamas</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 – </a:t>
                      </a:r>
                      <a:r>
                        <a:rPr lang="en-US" sz="2200" i="1"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rPr>
                        <a:t>deficitą</a:t>
                      </a:r>
                      <a:r>
                        <a:rPr lang="en-US"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rPr>
                        <a:t>.</a:t>
                      </a:r>
                      <a:endParaRPr sz="2200" i="1"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400"/>
                        <a:buFont typeface="Arial"/>
                        <a:buNone/>
                      </a:pPr>
                      <a:endParaRPr sz="22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g39e8b5fe39f_2_34"/>
          <p:cNvPicPr preferRelativeResize="0"/>
          <p:nvPr/>
        </p:nvPicPr>
        <p:blipFill rotWithShape="1">
          <a:blip r:embed="rId3">
            <a:alphaModFix/>
          </a:blip>
          <a:srcRect/>
          <a:stretch/>
        </p:blipFill>
        <p:spPr>
          <a:xfrm>
            <a:off x="335280" y="0"/>
            <a:ext cx="8939559" cy="6553202"/>
          </a:xfrm>
          <a:prstGeom prst="rect">
            <a:avLst/>
          </a:prstGeom>
          <a:noFill/>
          <a:ln>
            <a:noFill/>
          </a:ln>
        </p:spPr>
      </p:pic>
      <p:sp>
        <p:nvSpPr>
          <p:cNvPr id="382" name="Google Shape;382;g39e8b5fe39f_2_34"/>
          <p:cNvSpPr txBox="1"/>
          <p:nvPr/>
        </p:nvSpPr>
        <p:spPr>
          <a:xfrm>
            <a:off x="9235350" y="82240"/>
            <a:ext cx="3058200" cy="561766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dirty="0" err="1">
                <a:solidFill>
                  <a:schemeClr val="dk1"/>
                </a:solidFill>
                <a:latin typeface="Arial"/>
                <a:ea typeface="Arial"/>
                <a:cs typeface="Arial"/>
                <a:sym typeface="Arial"/>
              </a:rPr>
              <a:t>Pastebėjimai</a:t>
            </a:r>
            <a:r>
              <a:rPr lang="en-US" sz="1700" b="1" i="0" u="none" strike="noStrike" cap="none" dirty="0">
                <a:solidFill>
                  <a:schemeClr val="dk1"/>
                </a:solidFill>
                <a:latin typeface="Arial"/>
                <a:ea typeface="Arial"/>
                <a:cs typeface="Arial"/>
                <a:sym typeface="Arial"/>
              </a:rPr>
              <a:t>:</a:t>
            </a:r>
            <a:endParaRPr sz="1700"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endParaRPr sz="1700"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None/>
            </a:pPr>
            <a:endParaRPr sz="1700" dirty="0">
              <a:solidFill>
                <a:schemeClr val="dk1"/>
              </a:solidFill>
            </a:endParaRPr>
          </a:p>
          <a:p>
            <a:pPr marL="0" marR="0" lvl="0" indent="0" algn="l" rtl="0">
              <a:lnSpc>
                <a:spcPct val="115000"/>
              </a:lnSpc>
              <a:spcBef>
                <a:spcPts val="0"/>
              </a:spcBef>
              <a:spcAft>
                <a:spcPts val="0"/>
              </a:spcAft>
              <a:buNone/>
            </a:pPr>
            <a:endParaRPr sz="1700" dirty="0">
              <a:solidFill>
                <a:schemeClr val="dk1"/>
              </a:solidFill>
            </a:endParaRPr>
          </a:p>
          <a:p>
            <a:pPr marL="457200" lvl="0" indent="-336550" algn="l" rtl="0">
              <a:lnSpc>
                <a:spcPct val="115000"/>
              </a:lnSpc>
              <a:spcBef>
                <a:spcPts val="0"/>
              </a:spcBef>
              <a:spcAft>
                <a:spcPts val="0"/>
              </a:spcAft>
              <a:buClr>
                <a:schemeClr val="dk1"/>
              </a:buClr>
              <a:buSzPts val="1700"/>
              <a:buChar char="●"/>
            </a:pPr>
            <a:r>
              <a:rPr lang="en-US" sz="1700" dirty="0" err="1">
                <a:solidFill>
                  <a:schemeClr val="dk1"/>
                </a:solidFill>
              </a:rPr>
              <a:t>Daugiau</a:t>
            </a:r>
            <a:r>
              <a:rPr lang="en-US" sz="1700" dirty="0">
                <a:solidFill>
                  <a:schemeClr val="dk1"/>
                </a:solidFill>
              </a:rPr>
              <a:t> </a:t>
            </a:r>
            <a:r>
              <a:rPr lang="en-US" sz="1700" dirty="0" err="1">
                <a:solidFill>
                  <a:schemeClr val="dk1"/>
                </a:solidFill>
              </a:rPr>
              <a:t>nei</a:t>
            </a:r>
            <a:r>
              <a:rPr lang="en-US" sz="1700" dirty="0">
                <a:solidFill>
                  <a:schemeClr val="dk1"/>
                </a:solidFill>
              </a:rPr>
              <a:t> 2/3 </a:t>
            </a:r>
            <a:r>
              <a:rPr lang="en-US" sz="1700" dirty="0" err="1">
                <a:solidFill>
                  <a:schemeClr val="dk1"/>
                </a:solidFill>
              </a:rPr>
              <a:t>mokinių</a:t>
            </a:r>
            <a:r>
              <a:rPr lang="en-US" sz="1700" dirty="0">
                <a:solidFill>
                  <a:schemeClr val="dk1"/>
                </a:solidFill>
              </a:rPr>
              <a:t> </a:t>
            </a:r>
            <a:r>
              <a:rPr lang="en-US" sz="1700" dirty="0" err="1">
                <a:solidFill>
                  <a:schemeClr val="dk1"/>
                </a:solidFill>
              </a:rPr>
              <a:t>neatsakė</a:t>
            </a:r>
            <a:r>
              <a:rPr lang="en-US" sz="1700" dirty="0">
                <a:solidFill>
                  <a:schemeClr val="dk1"/>
                </a:solidFill>
              </a:rPr>
              <a:t> į </a:t>
            </a:r>
            <a:r>
              <a:rPr lang="en-US" sz="1700" dirty="0" err="1">
                <a:solidFill>
                  <a:schemeClr val="dk1"/>
                </a:solidFill>
              </a:rPr>
              <a:t>šį</a:t>
            </a:r>
            <a:r>
              <a:rPr lang="en-US" sz="1700" dirty="0">
                <a:solidFill>
                  <a:schemeClr val="dk1"/>
                </a:solidFill>
              </a:rPr>
              <a:t> </a:t>
            </a:r>
            <a:r>
              <a:rPr lang="en-US" sz="1700" dirty="0" err="1">
                <a:solidFill>
                  <a:schemeClr val="dk1"/>
                </a:solidFill>
              </a:rPr>
              <a:t>klausimą</a:t>
            </a:r>
            <a:endParaRPr sz="1700" dirty="0">
              <a:solidFill>
                <a:schemeClr val="dk1"/>
              </a:solidFill>
            </a:endParaRPr>
          </a:p>
          <a:p>
            <a:pPr marL="457200" lvl="0" indent="0" algn="l" rtl="0">
              <a:lnSpc>
                <a:spcPct val="115000"/>
              </a:lnSpc>
              <a:spcBef>
                <a:spcPts val="0"/>
              </a:spcBef>
              <a:spcAft>
                <a:spcPts val="0"/>
              </a:spcAft>
              <a:buNone/>
            </a:pPr>
            <a:endParaRPr sz="1700" dirty="0">
              <a:solidFill>
                <a:schemeClr val="dk1"/>
              </a:solidFill>
            </a:endParaRPr>
          </a:p>
          <a:p>
            <a:pPr marL="457200" lvl="0" indent="-336550" algn="l" rtl="0">
              <a:lnSpc>
                <a:spcPct val="115000"/>
              </a:lnSpc>
              <a:spcBef>
                <a:spcPts val="0"/>
              </a:spcBef>
              <a:spcAft>
                <a:spcPts val="0"/>
              </a:spcAft>
              <a:buClr>
                <a:schemeClr val="dk1"/>
              </a:buClr>
              <a:buSzPts val="1700"/>
              <a:buChar char="●"/>
            </a:pPr>
            <a:r>
              <a:rPr lang="en-US" sz="1700" dirty="0" err="1">
                <a:solidFill>
                  <a:schemeClr val="dk1"/>
                </a:solidFill>
              </a:rPr>
              <a:t>Rezultatai</a:t>
            </a:r>
            <a:r>
              <a:rPr lang="en-US" sz="1700" dirty="0">
                <a:solidFill>
                  <a:schemeClr val="dk1"/>
                </a:solidFill>
              </a:rPr>
              <a:t> </a:t>
            </a:r>
            <a:r>
              <a:rPr lang="en-US" sz="1700" dirty="0" err="1">
                <a:solidFill>
                  <a:schemeClr val="dk1"/>
                </a:solidFill>
              </a:rPr>
              <a:t>atitinka</a:t>
            </a:r>
            <a:r>
              <a:rPr lang="en-US" sz="1700" dirty="0">
                <a:solidFill>
                  <a:schemeClr val="dk1"/>
                </a:solidFill>
              </a:rPr>
              <a:t> </a:t>
            </a:r>
            <a:r>
              <a:rPr lang="en-US" sz="1700" i="1" dirty="0" err="1">
                <a:solidFill>
                  <a:schemeClr val="dk1"/>
                </a:solidFill>
              </a:rPr>
              <a:t>sunkaus</a:t>
            </a:r>
            <a:r>
              <a:rPr lang="en-US" sz="1700" dirty="0">
                <a:solidFill>
                  <a:schemeClr val="dk1"/>
                </a:solidFill>
              </a:rPr>
              <a:t> </a:t>
            </a:r>
            <a:r>
              <a:rPr lang="en-US" sz="1700" dirty="0" err="1">
                <a:solidFill>
                  <a:schemeClr val="dk1"/>
                </a:solidFill>
              </a:rPr>
              <a:t>klausimo</a:t>
            </a:r>
            <a:r>
              <a:rPr lang="en-US" sz="1700" dirty="0">
                <a:solidFill>
                  <a:schemeClr val="dk1"/>
                </a:solidFill>
              </a:rPr>
              <a:t> </a:t>
            </a:r>
            <a:r>
              <a:rPr lang="en-US" sz="1700" dirty="0" err="1">
                <a:solidFill>
                  <a:schemeClr val="dk1"/>
                </a:solidFill>
              </a:rPr>
              <a:t>kategoriją</a:t>
            </a:r>
            <a:r>
              <a:rPr lang="en-US" sz="1700" dirty="0">
                <a:solidFill>
                  <a:schemeClr val="dk1"/>
                </a:solidFill>
              </a:rPr>
              <a:t>.</a:t>
            </a:r>
            <a:endParaRPr sz="1700" dirty="0">
              <a:solidFill>
                <a:schemeClr val="dk1"/>
              </a:solidFill>
            </a:endParaRPr>
          </a:p>
          <a:p>
            <a:pPr marL="457200" lvl="0" indent="0" algn="l" rtl="0">
              <a:lnSpc>
                <a:spcPct val="115000"/>
              </a:lnSpc>
              <a:spcBef>
                <a:spcPts val="0"/>
              </a:spcBef>
              <a:spcAft>
                <a:spcPts val="0"/>
              </a:spcAft>
              <a:buNone/>
            </a:pPr>
            <a:endParaRPr sz="1700" dirty="0">
              <a:solidFill>
                <a:schemeClr val="dk1"/>
              </a:solidFill>
            </a:endParaRPr>
          </a:p>
          <a:p>
            <a:pPr marL="457200" lvl="0" indent="-336550">
              <a:lnSpc>
                <a:spcPct val="115000"/>
              </a:lnSpc>
              <a:buClr>
                <a:schemeClr val="dk1"/>
              </a:buClr>
              <a:buSzPts val="1700"/>
              <a:buChar char="●"/>
            </a:pPr>
            <a:r>
              <a:rPr lang="en-US" sz="1700" dirty="0" err="1">
                <a:solidFill>
                  <a:schemeClr val="dk1"/>
                </a:solidFill>
              </a:rPr>
              <a:t>Skiriamoji</a:t>
            </a:r>
            <a:r>
              <a:rPr lang="en-US" sz="1700" dirty="0">
                <a:solidFill>
                  <a:schemeClr val="dk1"/>
                </a:solidFill>
              </a:rPr>
              <a:t> </a:t>
            </a:r>
            <a:r>
              <a:rPr lang="en-US" sz="1700" dirty="0" err="1">
                <a:solidFill>
                  <a:schemeClr val="dk1"/>
                </a:solidFill>
              </a:rPr>
              <a:t>geba</a:t>
            </a:r>
            <a:r>
              <a:rPr lang="en-US" sz="1700" dirty="0">
                <a:solidFill>
                  <a:schemeClr val="dk1"/>
                </a:solidFill>
              </a:rPr>
              <a:t> </a:t>
            </a:r>
            <a:r>
              <a:rPr lang="lt-LT" sz="1800" dirty="0">
                <a:solidFill>
                  <a:schemeClr val="dk1"/>
                </a:solidFill>
              </a:rPr>
              <a:t>– </a:t>
            </a:r>
            <a:r>
              <a:rPr lang="en-US" sz="1700" dirty="0" err="1">
                <a:solidFill>
                  <a:schemeClr val="dk1"/>
                </a:solidFill>
              </a:rPr>
              <a:t>puiki</a:t>
            </a:r>
            <a:r>
              <a:rPr lang="en-US" sz="1700" dirty="0">
                <a:solidFill>
                  <a:schemeClr val="dk1"/>
                </a:solidFill>
              </a:rPr>
              <a:t> (</a:t>
            </a:r>
            <a:r>
              <a:rPr lang="en-US" sz="1700" dirty="0" err="1">
                <a:solidFill>
                  <a:schemeClr val="dk1"/>
                </a:solidFill>
              </a:rPr>
              <a:t>aiškiai</a:t>
            </a:r>
            <a:r>
              <a:rPr lang="en-US" sz="1700" dirty="0">
                <a:solidFill>
                  <a:schemeClr val="dk1"/>
                </a:solidFill>
              </a:rPr>
              <a:t> </a:t>
            </a:r>
            <a:r>
              <a:rPr lang="en-US" sz="1700" dirty="0" err="1">
                <a:solidFill>
                  <a:schemeClr val="dk1"/>
                </a:solidFill>
              </a:rPr>
              <a:t>atskiria</a:t>
            </a:r>
            <a:r>
              <a:rPr lang="en-US" sz="1700" dirty="0">
                <a:solidFill>
                  <a:schemeClr val="dk1"/>
                </a:solidFill>
              </a:rPr>
              <a:t> </a:t>
            </a:r>
            <a:r>
              <a:rPr lang="en-US" sz="1700" dirty="0" err="1">
                <a:solidFill>
                  <a:schemeClr val="dk1"/>
                </a:solidFill>
              </a:rPr>
              <a:t>stipresnius</a:t>
            </a:r>
            <a:r>
              <a:rPr lang="en-US" sz="1700" dirty="0">
                <a:solidFill>
                  <a:schemeClr val="dk1"/>
                </a:solidFill>
              </a:rPr>
              <a:t> </a:t>
            </a:r>
            <a:r>
              <a:rPr lang="en-US" sz="1700" dirty="0" err="1">
                <a:solidFill>
                  <a:schemeClr val="dk1"/>
                </a:solidFill>
              </a:rPr>
              <a:t>ir</a:t>
            </a:r>
            <a:r>
              <a:rPr lang="en-US" sz="1700" dirty="0">
                <a:solidFill>
                  <a:schemeClr val="dk1"/>
                </a:solidFill>
              </a:rPr>
              <a:t> </a:t>
            </a:r>
            <a:r>
              <a:rPr lang="en-US" sz="1700" dirty="0" err="1">
                <a:solidFill>
                  <a:schemeClr val="dk1"/>
                </a:solidFill>
              </a:rPr>
              <a:t>silpnesnius</a:t>
            </a:r>
            <a:r>
              <a:rPr lang="en-US" sz="1700" dirty="0">
                <a:solidFill>
                  <a:schemeClr val="dk1"/>
                </a:solidFill>
              </a:rPr>
              <a:t> </a:t>
            </a:r>
            <a:r>
              <a:rPr lang="en-US" sz="1700" dirty="0" err="1">
                <a:solidFill>
                  <a:schemeClr val="dk1"/>
                </a:solidFill>
              </a:rPr>
              <a:t>kandidatus</a:t>
            </a:r>
            <a:r>
              <a:rPr lang="en-US" sz="1700" dirty="0">
                <a:solidFill>
                  <a:schemeClr val="dk1"/>
                </a:solidFill>
              </a:rPr>
              <a:t>), </a:t>
            </a:r>
            <a:r>
              <a:rPr lang="en-US" sz="1700" dirty="0" err="1">
                <a:solidFill>
                  <a:schemeClr val="dk1"/>
                </a:solidFill>
              </a:rPr>
              <a:t>tačiau</a:t>
            </a:r>
            <a:r>
              <a:rPr lang="en-US" sz="1700" dirty="0">
                <a:solidFill>
                  <a:schemeClr val="dk1"/>
                </a:solidFill>
              </a:rPr>
              <a:t> </a:t>
            </a:r>
            <a:r>
              <a:rPr lang="en-US" sz="1700" i="1" dirty="0" err="1">
                <a:solidFill>
                  <a:schemeClr val="dk1"/>
                </a:solidFill>
              </a:rPr>
              <a:t>slenkstiniame</a:t>
            </a:r>
            <a:r>
              <a:rPr lang="en-US" sz="1700" i="1" dirty="0">
                <a:solidFill>
                  <a:schemeClr val="dk1"/>
                </a:solidFill>
              </a:rPr>
              <a:t> </a:t>
            </a:r>
            <a:r>
              <a:rPr lang="en-US" sz="1700" dirty="0" err="1">
                <a:solidFill>
                  <a:schemeClr val="dk1"/>
                </a:solidFill>
              </a:rPr>
              <a:t>pasiekimų</a:t>
            </a:r>
            <a:r>
              <a:rPr lang="en-US" sz="1700" dirty="0">
                <a:solidFill>
                  <a:schemeClr val="dk1"/>
                </a:solidFill>
              </a:rPr>
              <a:t> </a:t>
            </a:r>
            <a:r>
              <a:rPr lang="en-US" sz="1700" dirty="0" err="1">
                <a:solidFill>
                  <a:schemeClr val="dk1"/>
                </a:solidFill>
              </a:rPr>
              <a:t>lygyje</a:t>
            </a:r>
            <a:r>
              <a:rPr lang="en-US" sz="1700" dirty="0">
                <a:solidFill>
                  <a:schemeClr val="dk1"/>
                </a:solidFill>
              </a:rPr>
              <a:t> tai </a:t>
            </a:r>
            <a:r>
              <a:rPr lang="en-US" sz="1700" dirty="0" err="1">
                <a:solidFill>
                  <a:schemeClr val="dk1"/>
                </a:solidFill>
              </a:rPr>
              <a:t>nėra</a:t>
            </a:r>
            <a:r>
              <a:rPr lang="en-US" sz="1700" dirty="0">
                <a:solidFill>
                  <a:schemeClr val="dk1"/>
                </a:solidFill>
              </a:rPr>
              <a:t> </a:t>
            </a:r>
            <a:r>
              <a:rPr lang="en-US" sz="1700" dirty="0" err="1">
                <a:solidFill>
                  <a:schemeClr val="dk1"/>
                </a:solidFill>
              </a:rPr>
              <a:t>itin</a:t>
            </a:r>
            <a:r>
              <a:rPr lang="en-US" sz="1700" dirty="0">
                <a:solidFill>
                  <a:schemeClr val="dk1"/>
                </a:solidFill>
              </a:rPr>
              <a:t> </a:t>
            </a:r>
            <a:r>
              <a:rPr lang="en-US" sz="1700" dirty="0" err="1">
                <a:solidFill>
                  <a:schemeClr val="dk1"/>
                </a:solidFill>
              </a:rPr>
              <a:t>laukiamas</a:t>
            </a:r>
            <a:r>
              <a:rPr lang="en-US" sz="1700" dirty="0">
                <a:solidFill>
                  <a:schemeClr val="dk1"/>
                </a:solidFill>
              </a:rPr>
              <a:t> </a:t>
            </a:r>
            <a:r>
              <a:rPr lang="en-US" sz="1700" dirty="0" err="1">
                <a:solidFill>
                  <a:schemeClr val="dk1"/>
                </a:solidFill>
              </a:rPr>
              <a:t>rezultatas</a:t>
            </a:r>
            <a:r>
              <a:rPr lang="en-US" sz="1700" dirty="0">
                <a:solidFill>
                  <a:schemeClr val="dk1"/>
                </a:solidFill>
              </a:rPr>
              <a:t>.</a:t>
            </a:r>
            <a:endParaRPr sz="1700" dirty="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g39e8b5fe39f_2_51"/>
          <p:cNvPicPr preferRelativeResize="0"/>
          <p:nvPr/>
        </p:nvPicPr>
        <p:blipFill rotWithShape="1">
          <a:blip r:embed="rId3">
            <a:alphaModFix/>
          </a:blip>
          <a:srcRect/>
          <a:stretch/>
        </p:blipFill>
        <p:spPr>
          <a:xfrm>
            <a:off x="348575" y="1607775"/>
            <a:ext cx="11691026" cy="1334988"/>
          </a:xfrm>
          <a:prstGeom prst="rect">
            <a:avLst/>
          </a:prstGeom>
          <a:noFill/>
          <a:ln>
            <a:noFill/>
          </a:ln>
        </p:spPr>
      </p:pic>
      <p:pic>
        <p:nvPicPr>
          <p:cNvPr id="389" name="Google Shape;389;g39e8b5fe39f_2_51"/>
          <p:cNvPicPr preferRelativeResize="0"/>
          <p:nvPr/>
        </p:nvPicPr>
        <p:blipFill rotWithShape="1">
          <a:blip r:embed="rId4">
            <a:alphaModFix/>
          </a:blip>
          <a:srcRect/>
          <a:stretch/>
        </p:blipFill>
        <p:spPr>
          <a:xfrm>
            <a:off x="348575" y="-12"/>
            <a:ext cx="11691026" cy="1607790"/>
          </a:xfrm>
          <a:prstGeom prst="rect">
            <a:avLst/>
          </a:prstGeom>
          <a:noFill/>
          <a:ln>
            <a:noFill/>
          </a:ln>
        </p:spPr>
      </p:pic>
      <p:pic>
        <p:nvPicPr>
          <p:cNvPr id="390" name="Google Shape;390;g39e8b5fe39f_2_51"/>
          <p:cNvPicPr preferRelativeResize="0"/>
          <p:nvPr/>
        </p:nvPicPr>
        <p:blipFill rotWithShape="1">
          <a:blip r:embed="rId5">
            <a:alphaModFix/>
          </a:blip>
          <a:srcRect/>
          <a:stretch/>
        </p:blipFill>
        <p:spPr>
          <a:xfrm>
            <a:off x="348575" y="3095163"/>
            <a:ext cx="11691026" cy="1242120"/>
          </a:xfrm>
          <a:prstGeom prst="rect">
            <a:avLst/>
          </a:prstGeom>
          <a:noFill/>
          <a:ln>
            <a:noFill/>
          </a:ln>
        </p:spPr>
      </p:pic>
      <p:pic>
        <p:nvPicPr>
          <p:cNvPr id="391" name="Google Shape;391;g39e8b5fe39f_2_51"/>
          <p:cNvPicPr preferRelativeResize="0"/>
          <p:nvPr/>
        </p:nvPicPr>
        <p:blipFill rotWithShape="1">
          <a:blip r:embed="rId6">
            <a:alphaModFix/>
          </a:blip>
          <a:srcRect/>
          <a:stretch/>
        </p:blipFill>
        <p:spPr>
          <a:xfrm>
            <a:off x="335280" y="5743350"/>
            <a:ext cx="10898689" cy="1114650"/>
          </a:xfrm>
          <a:prstGeom prst="rect">
            <a:avLst/>
          </a:prstGeom>
          <a:noFill/>
          <a:ln>
            <a:noFill/>
          </a:ln>
        </p:spPr>
      </p:pic>
      <p:pic>
        <p:nvPicPr>
          <p:cNvPr id="392" name="Google Shape;392;g39e8b5fe39f_2_51"/>
          <p:cNvPicPr preferRelativeResize="0"/>
          <p:nvPr/>
        </p:nvPicPr>
        <p:blipFill rotWithShape="1">
          <a:blip r:embed="rId7">
            <a:alphaModFix/>
          </a:blip>
          <a:srcRect/>
          <a:stretch/>
        </p:blipFill>
        <p:spPr>
          <a:xfrm>
            <a:off x="377246" y="4464725"/>
            <a:ext cx="11632715" cy="11146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g39e8b5fe39f_2_55"/>
          <p:cNvPicPr preferRelativeResize="0"/>
          <p:nvPr/>
        </p:nvPicPr>
        <p:blipFill rotWithShape="1">
          <a:blip r:embed="rId3">
            <a:alphaModFix/>
          </a:blip>
          <a:srcRect/>
          <a:stretch/>
        </p:blipFill>
        <p:spPr>
          <a:xfrm>
            <a:off x="325119" y="472295"/>
            <a:ext cx="8887369" cy="5506651"/>
          </a:xfrm>
          <a:prstGeom prst="rect">
            <a:avLst/>
          </a:prstGeom>
          <a:noFill/>
          <a:ln>
            <a:noFill/>
          </a:ln>
        </p:spPr>
      </p:pic>
      <p:sp>
        <p:nvSpPr>
          <p:cNvPr id="399" name="Google Shape;399;g39e8b5fe39f_2_55"/>
          <p:cNvSpPr txBox="1"/>
          <p:nvPr/>
        </p:nvSpPr>
        <p:spPr>
          <a:xfrm>
            <a:off x="9133800" y="356560"/>
            <a:ext cx="3058200" cy="561766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dirty="0" err="1">
                <a:solidFill>
                  <a:schemeClr val="dk1"/>
                </a:solidFill>
                <a:latin typeface="Arial"/>
                <a:ea typeface="Arial"/>
                <a:cs typeface="Arial"/>
                <a:sym typeface="Arial"/>
              </a:rPr>
              <a:t>Pastebėjimai</a:t>
            </a:r>
            <a:r>
              <a:rPr lang="en-US" sz="1700" b="1" i="0" u="none" strike="noStrike" cap="none" dirty="0">
                <a:solidFill>
                  <a:schemeClr val="dk1"/>
                </a:solidFill>
                <a:latin typeface="Arial"/>
                <a:ea typeface="Arial"/>
                <a:cs typeface="Arial"/>
                <a:sym typeface="Arial"/>
              </a:rPr>
              <a:t>:</a:t>
            </a:r>
            <a:endParaRPr sz="1700"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endParaRPr sz="1700"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None/>
            </a:pPr>
            <a:endParaRPr sz="1700" dirty="0">
              <a:solidFill>
                <a:schemeClr val="dk1"/>
              </a:solidFill>
            </a:endParaRPr>
          </a:p>
          <a:p>
            <a:pPr marL="0" marR="0" lvl="0" indent="0" algn="l" rtl="0">
              <a:lnSpc>
                <a:spcPct val="115000"/>
              </a:lnSpc>
              <a:spcBef>
                <a:spcPts val="0"/>
              </a:spcBef>
              <a:spcAft>
                <a:spcPts val="0"/>
              </a:spcAft>
              <a:buNone/>
            </a:pPr>
            <a:endParaRPr sz="1700" dirty="0">
              <a:solidFill>
                <a:schemeClr val="dk1"/>
              </a:solidFill>
            </a:endParaRPr>
          </a:p>
          <a:p>
            <a:pPr marL="457200" lvl="0" indent="-336550" algn="l" rtl="0">
              <a:lnSpc>
                <a:spcPct val="115000"/>
              </a:lnSpc>
              <a:spcBef>
                <a:spcPts val="0"/>
              </a:spcBef>
              <a:spcAft>
                <a:spcPts val="0"/>
              </a:spcAft>
              <a:buClr>
                <a:schemeClr val="dk1"/>
              </a:buClr>
              <a:buSzPts val="1700"/>
              <a:buChar char="●"/>
            </a:pPr>
            <a:r>
              <a:rPr lang="en-US" sz="1700" dirty="0" err="1">
                <a:solidFill>
                  <a:schemeClr val="dk1"/>
                </a:solidFill>
              </a:rPr>
              <a:t>Daugiau</a:t>
            </a:r>
            <a:r>
              <a:rPr lang="en-US" sz="1700" dirty="0">
                <a:solidFill>
                  <a:schemeClr val="dk1"/>
                </a:solidFill>
              </a:rPr>
              <a:t> </a:t>
            </a:r>
            <a:r>
              <a:rPr lang="en-US" sz="1700" dirty="0" err="1">
                <a:solidFill>
                  <a:schemeClr val="dk1"/>
                </a:solidFill>
              </a:rPr>
              <a:t>nei</a:t>
            </a:r>
            <a:r>
              <a:rPr lang="en-US" sz="1700" dirty="0">
                <a:solidFill>
                  <a:schemeClr val="dk1"/>
                </a:solidFill>
              </a:rPr>
              <a:t> 3/4 </a:t>
            </a:r>
            <a:r>
              <a:rPr lang="en-US" sz="1700" dirty="0" err="1">
                <a:solidFill>
                  <a:schemeClr val="dk1"/>
                </a:solidFill>
              </a:rPr>
              <a:t>mokinių</a:t>
            </a:r>
            <a:r>
              <a:rPr lang="en-US" sz="1700" dirty="0">
                <a:solidFill>
                  <a:schemeClr val="dk1"/>
                </a:solidFill>
              </a:rPr>
              <a:t> </a:t>
            </a:r>
            <a:r>
              <a:rPr lang="en-US" sz="1700" dirty="0" err="1">
                <a:solidFill>
                  <a:schemeClr val="dk1"/>
                </a:solidFill>
              </a:rPr>
              <a:t>neatsakė</a:t>
            </a:r>
            <a:r>
              <a:rPr lang="en-US" sz="1700" dirty="0">
                <a:solidFill>
                  <a:schemeClr val="dk1"/>
                </a:solidFill>
              </a:rPr>
              <a:t> į </a:t>
            </a:r>
            <a:r>
              <a:rPr lang="en-US" sz="1700" dirty="0" err="1">
                <a:solidFill>
                  <a:schemeClr val="dk1"/>
                </a:solidFill>
              </a:rPr>
              <a:t>šį</a:t>
            </a:r>
            <a:r>
              <a:rPr lang="en-US" sz="1700" dirty="0">
                <a:solidFill>
                  <a:schemeClr val="dk1"/>
                </a:solidFill>
              </a:rPr>
              <a:t> </a:t>
            </a:r>
            <a:r>
              <a:rPr lang="en-US" sz="1700" dirty="0" err="1">
                <a:solidFill>
                  <a:schemeClr val="dk1"/>
                </a:solidFill>
              </a:rPr>
              <a:t>klausimą</a:t>
            </a:r>
            <a:endParaRPr sz="1700" dirty="0">
              <a:solidFill>
                <a:schemeClr val="dk1"/>
              </a:solidFill>
            </a:endParaRPr>
          </a:p>
          <a:p>
            <a:pPr marL="457200" lvl="0" indent="0" algn="l" rtl="0">
              <a:lnSpc>
                <a:spcPct val="115000"/>
              </a:lnSpc>
              <a:spcBef>
                <a:spcPts val="0"/>
              </a:spcBef>
              <a:spcAft>
                <a:spcPts val="0"/>
              </a:spcAft>
              <a:buNone/>
            </a:pPr>
            <a:endParaRPr sz="1700" dirty="0">
              <a:solidFill>
                <a:schemeClr val="dk1"/>
              </a:solidFill>
            </a:endParaRPr>
          </a:p>
          <a:p>
            <a:pPr marL="457200" lvl="0" indent="-336550" algn="l" rtl="0">
              <a:lnSpc>
                <a:spcPct val="115000"/>
              </a:lnSpc>
              <a:spcBef>
                <a:spcPts val="0"/>
              </a:spcBef>
              <a:spcAft>
                <a:spcPts val="0"/>
              </a:spcAft>
              <a:buClr>
                <a:schemeClr val="dk1"/>
              </a:buClr>
              <a:buSzPts val="1700"/>
              <a:buChar char="●"/>
            </a:pPr>
            <a:r>
              <a:rPr lang="en-US" sz="1700" dirty="0" err="1">
                <a:solidFill>
                  <a:schemeClr val="dk1"/>
                </a:solidFill>
              </a:rPr>
              <a:t>Rezultatai</a:t>
            </a:r>
            <a:r>
              <a:rPr lang="en-US" sz="1700" dirty="0">
                <a:solidFill>
                  <a:schemeClr val="dk1"/>
                </a:solidFill>
              </a:rPr>
              <a:t> </a:t>
            </a:r>
            <a:r>
              <a:rPr lang="en-US" sz="1700" dirty="0" err="1">
                <a:solidFill>
                  <a:schemeClr val="dk1"/>
                </a:solidFill>
              </a:rPr>
              <a:t>atitinka</a:t>
            </a:r>
            <a:r>
              <a:rPr lang="en-US" sz="1700" dirty="0">
                <a:solidFill>
                  <a:schemeClr val="dk1"/>
                </a:solidFill>
              </a:rPr>
              <a:t> </a:t>
            </a:r>
            <a:r>
              <a:rPr lang="en-US" sz="1700" i="1" dirty="0" err="1">
                <a:solidFill>
                  <a:schemeClr val="dk1"/>
                </a:solidFill>
              </a:rPr>
              <a:t>sunkaus</a:t>
            </a:r>
            <a:r>
              <a:rPr lang="en-US" sz="1700" dirty="0">
                <a:solidFill>
                  <a:schemeClr val="dk1"/>
                </a:solidFill>
              </a:rPr>
              <a:t> </a:t>
            </a:r>
            <a:r>
              <a:rPr lang="en-US" sz="1700" dirty="0" err="1">
                <a:solidFill>
                  <a:schemeClr val="dk1"/>
                </a:solidFill>
              </a:rPr>
              <a:t>klausimo</a:t>
            </a:r>
            <a:r>
              <a:rPr lang="en-US" sz="1700" dirty="0">
                <a:solidFill>
                  <a:schemeClr val="dk1"/>
                </a:solidFill>
              </a:rPr>
              <a:t> </a:t>
            </a:r>
            <a:r>
              <a:rPr lang="en-US" sz="1700" dirty="0" err="1">
                <a:solidFill>
                  <a:schemeClr val="dk1"/>
                </a:solidFill>
              </a:rPr>
              <a:t>kategoriją</a:t>
            </a:r>
            <a:r>
              <a:rPr lang="en-US" sz="1700" dirty="0">
                <a:solidFill>
                  <a:schemeClr val="dk1"/>
                </a:solidFill>
              </a:rPr>
              <a:t>.</a:t>
            </a:r>
            <a:endParaRPr sz="1700" dirty="0">
              <a:solidFill>
                <a:schemeClr val="dk1"/>
              </a:solidFill>
            </a:endParaRPr>
          </a:p>
          <a:p>
            <a:pPr marL="457200" lvl="0" indent="0" algn="l" rtl="0">
              <a:lnSpc>
                <a:spcPct val="115000"/>
              </a:lnSpc>
              <a:spcBef>
                <a:spcPts val="0"/>
              </a:spcBef>
              <a:spcAft>
                <a:spcPts val="0"/>
              </a:spcAft>
              <a:buNone/>
            </a:pPr>
            <a:endParaRPr sz="1700" dirty="0">
              <a:solidFill>
                <a:schemeClr val="dk1"/>
              </a:solidFill>
            </a:endParaRPr>
          </a:p>
          <a:p>
            <a:pPr marL="457200" lvl="0" indent="-336550">
              <a:lnSpc>
                <a:spcPct val="115000"/>
              </a:lnSpc>
              <a:buClr>
                <a:schemeClr val="dk1"/>
              </a:buClr>
              <a:buSzPts val="1700"/>
              <a:buChar char="●"/>
            </a:pPr>
            <a:r>
              <a:rPr lang="en-US" sz="1700" dirty="0" err="1">
                <a:solidFill>
                  <a:schemeClr val="dk1"/>
                </a:solidFill>
              </a:rPr>
              <a:t>Skiriamoji</a:t>
            </a:r>
            <a:r>
              <a:rPr lang="en-US" sz="1700" dirty="0">
                <a:solidFill>
                  <a:schemeClr val="dk1"/>
                </a:solidFill>
              </a:rPr>
              <a:t> </a:t>
            </a:r>
            <a:r>
              <a:rPr lang="en-US" sz="1700" dirty="0" err="1">
                <a:solidFill>
                  <a:schemeClr val="dk1"/>
                </a:solidFill>
              </a:rPr>
              <a:t>geba</a:t>
            </a:r>
            <a:r>
              <a:rPr lang="en-US" sz="1700" dirty="0">
                <a:solidFill>
                  <a:schemeClr val="dk1"/>
                </a:solidFill>
              </a:rPr>
              <a:t> </a:t>
            </a:r>
            <a:r>
              <a:rPr lang="lt-LT" sz="1800" dirty="0">
                <a:solidFill>
                  <a:schemeClr val="dk1"/>
                </a:solidFill>
              </a:rPr>
              <a:t>–</a:t>
            </a:r>
            <a:r>
              <a:rPr lang="en-US" sz="1700" dirty="0">
                <a:solidFill>
                  <a:schemeClr val="dk1"/>
                </a:solidFill>
              </a:rPr>
              <a:t> </a:t>
            </a:r>
            <a:r>
              <a:rPr lang="en-US" sz="1700" dirty="0" err="1">
                <a:solidFill>
                  <a:schemeClr val="dk1"/>
                </a:solidFill>
              </a:rPr>
              <a:t>puiki</a:t>
            </a:r>
            <a:r>
              <a:rPr lang="en-US" sz="1700" dirty="0">
                <a:solidFill>
                  <a:schemeClr val="dk1"/>
                </a:solidFill>
              </a:rPr>
              <a:t> (</a:t>
            </a:r>
            <a:r>
              <a:rPr lang="en-US" sz="1700" dirty="0" err="1">
                <a:solidFill>
                  <a:schemeClr val="dk1"/>
                </a:solidFill>
              </a:rPr>
              <a:t>aiškiai</a:t>
            </a:r>
            <a:r>
              <a:rPr lang="en-US" sz="1700" dirty="0">
                <a:solidFill>
                  <a:schemeClr val="dk1"/>
                </a:solidFill>
              </a:rPr>
              <a:t> </a:t>
            </a:r>
            <a:r>
              <a:rPr lang="en-US" sz="1700" dirty="0" err="1">
                <a:solidFill>
                  <a:schemeClr val="dk1"/>
                </a:solidFill>
              </a:rPr>
              <a:t>atskiria</a:t>
            </a:r>
            <a:r>
              <a:rPr lang="en-US" sz="1700" dirty="0">
                <a:solidFill>
                  <a:schemeClr val="dk1"/>
                </a:solidFill>
              </a:rPr>
              <a:t> </a:t>
            </a:r>
            <a:r>
              <a:rPr lang="en-US" sz="1700" dirty="0" err="1">
                <a:solidFill>
                  <a:schemeClr val="dk1"/>
                </a:solidFill>
              </a:rPr>
              <a:t>stipresnius</a:t>
            </a:r>
            <a:r>
              <a:rPr lang="en-US" sz="1700" dirty="0">
                <a:solidFill>
                  <a:schemeClr val="dk1"/>
                </a:solidFill>
              </a:rPr>
              <a:t> </a:t>
            </a:r>
            <a:r>
              <a:rPr lang="en-US" sz="1700" dirty="0" err="1">
                <a:solidFill>
                  <a:schemeClr val="dk1"/>
                </a:solidFill>
              </a:rPr>
              <a:t>ir</a:t>
            </a:r>
            <a:r>
              <a:rPr lang="en-US" sz="1700" dirty="0">
                <a:solidFill>
                  <a:schemeClr val="dk1"/>
                </a:solidFill>
              </a:rPr>
              <a:t> </a:t>
            </a:r>
            <a:r>
              <a:rPr lang="en-US" sz="1700" dirty="0" err="1">
                <a:solidFill>
                  <a:schemeClr val="dk1"/>
                </a:solidFill>
              </a:rPr>
              <a:t>silpnesnius</a:t>
            </a:r>
            <a:r>
              <a:rPr lang="en-US" sz="1700" dirty="0">
                <a:solidFill>
                  <a:schemeClr val="dk1"/>
                </a:solidFill>
              </a:rPr>
              <a:t> </a:t>
            </a:r>
            <a:r>
              <a:rPr lang="en-US" sz="1700" dirty="0" err="1">
                <a:solidFill>
                  <a:schemeClr val="dk1"/>
                </a:solidFill>
              </a:rPr>
              <a:t>kandidatus</a:t>
            </a:r>
            <a:r>
              <a:rPr lang="en-US" sz="1700" dirty="0">
                <a:solidFill>
                  <a:schemeClr val="dk1"/>
                </a:solidFill>
              </a:rPr>
              <a:t>), </a:t>
            </a:r>
            <a:r>
              <a:rPr lang="en-US" sz="1700" dirty="0" err="1">
                <a:solidFill>
                  <a:schemeClr val="dk1"/>
                </a:solidFill>
              </a:rPr>
              <a:t>tačiau</a:t>
            </a:r>
            <a:r>
              <a:rPr lang="en-US" sz="1700" dirty="0">
                <a:solidFill>
                  <a:schemeClr val="dk1"/>
                </a:solidFill>
              </a:rPr>
              <a:t> </a:t>
            </a:r>
            <a:r>
              <a:rPr lang="en-US" sz="1700" i="1" dirty="0" err="1">
                <a:solidFill>
                  <a:schemeClr val="dk1"/>
                </a:solidFill>
              </a:rPr>
              <a:t>slenkstiniame</a:t>
            </a:r>
            <a:r>
              <a:rPr lang="en-US" sz="1700" i="1" dirty="0">
                <a:solidFill>
                  <a:schemeClr val="dk1"/>
                </a:solidFill>
              </a:rPr>
              <a:t> </a:t>
            </a:r>
            <a:r>
              <a:rPr lang="en-US" sz="1700" dirty="0" err="1">
                <a:solidFill>
                  <a:schemeClr val="dk1"/>
                </a:solidFill>
              </a:rPr>
              <a:t>pasiekimų</a:t>
            </a:r>
            <a:r>
              <a:rPr lang="en-US" sz="1700" dirty="0">
                <a:solidFill>
                  <a:schemeClr val="dk1"/>
                </a:solidFill>
              </a:rPr>
              <a:t> </a:t>
            </a:r>
            <a:r>
              <a:rPr lang="en-US" sz="1700" dirty="0" err="1">
                <a:solidFill>
                  <a:schemeClr val="dk1"/>
                </a:solidFill>
              </a:rPr>
              <a:t>lygyje</a:t>
            </a:r>
            <a:r>
              <a:rPr lang="en-US" sz="1700" dirty="0">
                <a:solidFill>
                  <a:schemeClr val="dk1"/>
                </a:solidFill>
              </a:rPr>
              <a:t> tai </a:t>
            </a:r>
            <a:r>
              <a:rPr lang="en-US" sz="1700" dirty="0" err="1">
                <a:solidFill>
                  <a:schemeClr val="dk1"/>
                </a:solidFill>
              </a:rPr>
              <a:t>nėra</a:t>
            </a:r>
            <a:r>
              <a:rPr lang="en-US" sz="1700" dirty="0">
                <a:solidFill>
                  <a:schemeClr val="dk1"/>
                </a:solidFill>
              </a:rPr>
              <a:t> </a:t>
            </a:r>
            <a:r>
              <a:rPr lang="en-US" sz="1700" dirty="0" err="1">
                <a:solidFill>
                  <a:schemeClr val="dk1"/>
                </a:solidFill>
              </a:rPr>
              <a:t>itin</a:t>
            </a:r>
            <a:r>
              <a:rPr lang="en-US" sz="1700" dirty="0">
                <a:solidFill>
                  <a:schemeClr val="dk1"/>
                </a:solidFill>
              </a:rPr>
              <a:t> </a:t>
            </a:r>
            <a:r>
              <a:rPr lang="en-US" sz="1700" dirty="0" err="1">
                <a:solidFill>
                  <a:schemeClr val="dk1"/>
                </a:solidFill>
              </a:rPr>
              <a:t>laukiamas</a:t>
            </a:r>
            <a:r>
              <a:rPr lang="en-US" sz="1700" dirty="0">
                <a:solidFill>
                  <a:schemeClr val="dk1"/>
                </a:solidFill>
              </a:rPr>
              <a:t> </a:t>
            </a:r>
            <a:r>
              <a:rPr lang="en-US" sz="1700" dirty="0" err="1">
                <a:solidFill>
                  <a:schemeClr val="dk1"/>
                </a:solidFill>
              </a:rPr>
              <a:t>rezultatas</a:t>
            </a:r>
            <a:r>
              <a:rPr lang="en-US" sz="1700" dirty="0">
                <a:solidFill>
                  <a:schemeClr val="dk1"/>
                </a:solidFill>
              </a:rPr>
              <a:t>.</a:t>
            </a:r>
            <a:endParaRPr sz="1700" dirty="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g39eeeab734e_0_100"/>
          <p:cNvPicPr preferRelativeResize="0"/>
          <p:nvPr/>
        </p:nvPicPr>
        <p:blipFill>
          <a:blip r:embed="rId3">
            <a:alphaModFix/>
          </a:blip>
          <a:stretch>
            <a:fillRect/>
          </a:stretch>
        </p:blipFill>
        <p:spPr>
          <a:xfrm>
            <a:off x="410007" y="152400"/>
            <a:ext cx="11629594" cy="666530"/>
          </a:xfrm>
          <a:prstGeom prst="rect">
            <a:avLst/>
          </a:prstGeom>
          <a:noFill/>
          <a:ln>
            <a:noFill/>
          </a:ln>
        </p:spPr>
      </p:pic>
      <p:pic>
        <p:nvPicPr>
          <p:cNvPr id="406" name="Google Shape;406;g39eeeab734e_0_100"/>
          <p:cNvPicPr preferRelativeResize="0"/>
          <p:nvPr/>
        </p:nvPicPr>
        <p:blipFill>
          <a:blip r:embed="rId4">
            <a:alphaModFix/>
          </a:blip>
          <a:stretch>
            <a:fillRect/>
          </a:stretch>
        </p:blipFill>
        <p:spPr>
          <a:xfrm>
            <a:off x="410006" y="1076772"/>
            <a:ext cx="11629591" cy="805914"/>
          </a:xfrm>
          <a:prstGeom prst="rect">
            <a:avLst/>
          </a:prstGeom>
          <a:noFill/>
          <a:ln>
            <a:noFill/>
          </a:ln>
        </p:spPr>
      </p:pic>
      <p:pic>
        <p:nvPicPr>
          <p:cNvPr id="407" name="Google Shape;407;g39eeeab734e_0_100"/>
          <p:cNvPicPr preferRelativeResize="0"/>
          <p:nvPr/>
        </p:nvPicPr>
        <p:blipFill>
          <a:blip r:embed="rId5">
            <a:alphaModFix/>
          </a:blip>
          <a:stretch>
            <a:fillRect/>
          </a:stretch>
        </p:blipFill>
        <p:spPr>
          <a:xfrm>
            <a:off x="410007" y="2162577"/>
            <a:ext cx="11629594" cy="1142622"/>
          </a:xfrm>
          <a:prstGeom prst="rect">
            <a:avLst/>
          </a:prstGeom>
          <a:noFill/>
          <a:ln>
            <a:noFill/>
          </a:ln>
        </p:spPr>
      </p:pic>
      <p:pic>
        <p:nvPicPr>
          <p:cNvPr id="408" name="Google Shape;408;g39eeeab734e_0_100"/>
          <p:cNvPicPr preferRelativeResize="0"/>
          <p:nvPr/>
        </p:nvPicPr>
        <p:blipFill>
          <a:blip r:embed="rId6">
            <a:alphaModFix/>
          </a:blip>
          <a:stretch>
            <a:fillRect/>
          </a:stretch>
        </p:blipFill>
        <p:spPr>
          <a:xfrm>
            <a:off x="410007" y="3638357"/>
            <a:ext cx="11629594" cy="643627"/>
          </a:xfrm>
          <a:prstGeom prst="rect">
            <a:avLst/>
          </a:prstGeom>
          <a:noFill/>
          <a:ln>
            <a:noFill/>
          </a:ln>
        </p:spPr>
      </p:pic>
      <p:pic>
        <p:nvPicPr>
          <p:cNvPr id="410" name="Google Shape;410;g39eeeab734e_0_100"/>
          <p:cNvPicPr preferRelativeResize="0"/>
          <p:nvPr/>
        </p:nvPicPr>
        <p:blipFill>
          <a:blip r:embed="rId7">
            <a:alphaModFix/>
          </a:blip>
          <a:stretch>
            <a:fillRect/>
          </a:stretch>
        </p:blipFill>
        <p:spPr>
          <a:xfrm>
            <a:off x="386080" y="5687851"/>
            <a:ext cx="10549434" cy="1088870"/>
          </a:xfrm>
          <a:prstGeom prst="rect">
            <a:avLst/>
          </a:prstGeom>
          <a:noFill/>
          <a:ln>
            <a:noFill/>
          </a:ln>
        </p:spPr>
      </p:pic>
      <p:pic>
        <p:nvPicPr>
          <p:cNvPr id="3" name="Picture 2">
            <a:extLst>
              <a:ext uri="{FF2B5EF4-FFF2-40B4-BE49-F238E27FC236}">
                <a16:creationId xmlns:a16="http://schemas.microsoft.com/office/drawing/2014/main" id="{BD6D5CF4-9A82-86BA-6943-4F1E685376D3}"/>
              </a:ext>
            </a:extLst>
          </p:cNvPr>
          <p:cNvPicPr>
            <a:picLocks noChangeAspect="1"/>
          </p:cNvPicPr>
          <p:nvPr/>
        </p:nvPicPr>
        <p:blipFill>
          <a:blip r:embed="rId8"/>
          <a:stretch>
            <a:fillRect/>
          </a:stretch>
        </p:blipFill>
        <p:spPr>
          <a:xfrm>
            <a:off x="282525" y="4346696"/>
            <a:ext cx="11909475" cy="127396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39e374e630f_0_6"/>
          <p:cNvSpPr/>
          <p:nvPr/>
        </p:nvSpPr>
        <p:spPr>
          <a:xfrm>
            <a:off x="588449" y="1728848"/>
            <a:ext cx="11015100" cy="45243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1000"/>
              </a:spcBef>
              <a:spcAft>
                <a:spcPts val="0"/>
              </a:spcAft>
              <a:buClr>
                <a:schemeClr val="dk1"/>
              </a:buClr>
              <a:buSzPts val="3200"/>
              <a:buFont typeface="Arial"/>
              <a:buNone/>
            </a:pPr>
            <a:r>
              <a:rPr lang="en-US" sz="3000" b="0" i="0" u="none" strike="noStrike" cap="none" dirty="0">
                <a:solidFill>
                  <a:schemeClr val="dk1"/>
                </a:solidFill>
                <a:latin typeface="Calibri"/>
                <a:ea typeface="Calibri"/>
                <a:cs typeface="Calibri"/>
                <a:sym typeface="Calibri"/>
              </a:rPr>
              <a:t>2025 m. </a:t>
            </a:r>
            <a:r>
              <a:rPr lang="en-US" sz="3000" b="0" i="0" u="none" strike="noStrike" cap="none" dirty="0" err="1">
                <a:solidFill>
                  <a:schemeClr val="dk1"/>
                </a:solidFill>
                <a:latin typeface="Calibri"/>
                <a:ea typeface="Calibri"/>
                <a:cs typeface="Calibri"/>
                <a:sym typeface="Calibri"/>
              </a:rPr>
              <a:t>birželio</a:t>
            </a:r>
            <a:r>
              <a:rPr lang="en-US" sz="3000" b="0" i="0" u="none" strike="noStrike" cap="none" dirty="0">
                <a:solidFill>
                  <a:schemeClr val="dk1"/>
                </a:solidFill>
                <a:latin typeface="Calibri"/>
                <a:ea typeface="Calibri"/>
                <a:cs typeface="Calibri"/>
                <a:sym typeface="Calibri"/>
              </a:rPr>
              <a:t> 10 d. </a:t>
            </a:r>
            <a:r>
              <a:rPr lang="en-US" sz="3000" b="0" i="0" u="none" strike="noStrike" cap="none" dirty="0" err="1">
                <a:solidFill>
                  <a:schemeClr val="dk1"/>
                </a:solidFill>
                <a:latin typeface="Calibri"/>
                <a:ea typeface="Calibri"/>
                <a:cs typeface="Calibri"/>
                <a:sym typeface="Calibri"/>
              </a:rPr>
              <a:t>įvyko</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ekonomikos</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ir</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verslumo</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valstybinio</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brandos</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egzamino</a:t>
            </a:r>
            <a:r>
              <a:rPr lang="en-US" sz="3000" b="0" i="0" u="none" strike="noStrike" cap="none" dirty="0">
                <a:solidFill>
                  <a:schemeClr val="dk1"/>
                </a:solidFill>
                <a:latin typeface="Calibri"/>
                <a:ea typeface="Calibri"/>
                <a:cs typeface="Calibri"/>
                <a:sym typeface="Calibri"/>
              </a:rPr>
              <a:t> (VBE) II </a:t>
            </a:r>
            <a:r>
              <a:rPr lang="en-US" sz="3000" b="0" i="0" u="none" strike="noStrike" cap="none" dirty="0" err="1">
                <a:solidFill>
                  <a:schemeClr val="dk1"/>
                </a:solidFill>
                <a:latin typeface="Calibri"/>
                <a:ea typeface="Calibri"/>
                <a:cs typeface="Calibri"/>
                <a:sym typeface="Calibri"/>
              </a:rPr>
              <a:t>dalis</a:t>
            </a:r>
            <a:r>
              <a:rPr lang="en-US" sz="3000" b="0" i="0" u="none" strike="noStrike" cap="none" dirty="0">
                <a:solidFill>
                  <a:schemeClr val="dk1"/>
                </a:solidFill>
                <a:latin typeface="Calibri"/>
                <a:ea typeface="Calibri"/>
                <a:cs typeface="Calibri"/>
                <a:sym typeface="Calibri"/>
              </a:rPr>
              <a:t>. </a:t>
            </a:r>
            <a:endParaRPr sz="30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1000"/>
              </a:spcBef>
              <a:spcAft>
                <a:spcPts val="0"/>
              </a:spcAft>
              <a:buClr>
                <a:schemeClr val="dk1"/>
              </a:buClr>
              <a:buSzPts val="3200"/>
              <a:buFont typeface="Arial"/>
              <a:buNone/>
            </a:pPr>
            <a:r>
              <a:rPr lang="en-US" sz="3000" b="0" i="0" u="none" strike="noStrike" cap="none" dirty="0" err="1">
                <a:solidFill>
                  <a:schemeClr val="dk1"/>
                </a:solidFill>
                <a:latin typeface="Calibri"/>
                <a:ea typeface="Calibri"/>
                <a:cs typeface="Calibri"/>
                <a:sym typeface="Calibri"/>
              </a:rPr>
              <a:t>Iš</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viso</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egzaminą</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laikė</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ir</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įvertinimą</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gavo</a:t>
            </a:r>
            <a:r>
              <a:rPr lang="en-US" sz="3000" b="0" i="0" u="none" strike="noStrike" cap="none" dirty="0">
                <a:solidFill>
                  <a:schemeClr val="dk1"/>
                </a:solidFill>
                <a:latin typeface="Calibri"/>
                <a:ea typeface="Calibri"/>
                <a:cs typeface="Calibri"/>
                <a:sym typeface="Calibri"/>
              </a:rPr>
              <a:t> 1 615 </a:t>
            </a:r>
            <a:r>
              <a:rPr lang="en-US" sz="3000" b="0" i="0" u="none" strike="noStrike" cap="none" dirty="0" err="1">
                <a:solidFill>
                  <a:schemeClr val="dk1"/>
                </a:solidFill>
                <a:latin typeface="Calibri"/>
                <a:ea typeface="Calibri"/>
                <a:cs typeface="Calibri"/>
                <a:sym typeface="Calibri"/>
              </a:rPr>
              <a:t>kandidatų</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Maksimali</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taškų</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suma</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kurią</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galėjo</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surinkti</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laikantieji</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egzaminą</a:t>
            </a:r>
            <a:r>
              <a:rPr lang="en-US" sz="3000" b="0" i="0" u="none" strike="noStrike" cap="none" dirty="0">
                <a:solidFill>
                  <a:schemeClr val="dk1"/>
                </a:solidFill>
                <a:latin typeface="Calibri"/>
                <a:ea typeface="Calibri"/>
                <a:cs typeface="Calibri"/>
                <a:sym typeface="Calibri"/>
              </a:rPr>
              <a:t>, – 100 </a:t>
            </a:r>
            <a:r>
              <a:rPr lang="en-US" sz="3000" b="0" i="0" u="none" strike="noStrike" cap="none" dirty="0" err="1">
                <a:solidFill>
                  <a:schemeClr val="dk1"/>
                </a:solidFill>
                <a:latin typeface="Calibri"/>
                <a:ea typeface="Calibri"/>
                <a:cs typeface="Calibri"/>
                <a:sym typeface="Calibri"/>
              </a:rPr>
              <a:t>taškų</a:t>
            </a:r>
            <a:r>
              <a:rPr lang="en-US" sz="3000" b="0" i="0" u="none" strike="noStrike" cap="none" dirty="0">
                <a:solidFill>
                  <a:schemeClr val="dk1"/>
                </a:solidFill>
                <a:latin typeface="Calibri"/>
                <a:ea typeface="Calibri"/>
                <a:cs typeface="Calibri"/>
                <a:sym typeface="Calibri"/>
              </a:rPr>
              <a:t>. </a:t>
            </a:r>
            <a:endParaRPr sz="30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1000"/>
              </a:spcBef>
              <a:spcAft>
                <a:spcPts val="0"/>
              </a:spcAft>
              <a:buClr>
                <a:schemeClr val="dk1"/>
              </a:buClr>
              <a:buSzPts val="3200"/>
              <a:buFont typeface="Arial"/>
              <a:buNone/>
            </a:pPr>
            <a:r>
              <a:rPr lang="en-US" sz="3000" b="0" i="0" u="none" strike="noStrike" cap="none" dirty="0" err="1">
                <a:solidFill>
                  <a:schemeClr val="dk1"/>
                </a:solidFill>
                <a:latin typeface="Calibri"/>
                <a:ea typeface="Calibri"/>
                <a:cs typeface="Calibri"/>
                <a:sym typeface="Calibri"/>
              </a:rPr>
              <a:t>Minimali</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egzamino</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išlaikymo</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taškų</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sumos</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riba</a:t>
            </a:r>
            <a:r>
              <a:rPr lang="en-US" sz="3000" b="0" i="0" u="none" strike="noStrike" cap="none" dirty="0">
                <a:solidFill>
                  <a:schemeClr val="dk1"/>
                </a:solidFill>
                <a:latin typeface="Calibri"/>
                <a:ea typeface="Calibri"/>
                <a:cs typeface="Calibri"/>
                <a:sym typeface="Calibri"/>
              </a:rPr>
              <a:t> – 35 </a:t>
            </a:r>
            <a:r>
              <a:rPr lang="en-US" sz="3000" b="0" i="0" u="none" strike="noStrike" cap="none" dirty="0" err="1">
                <a:solidFill>
                  <a:schemeClr val="dk1"/>
                </a:solidFill>
                <a:latin typeface="Calibri"/>
                <a:ea typeface="Calibri"/>
                <a:cs typeface="Calibri"/>
                <a:sym typeface="Calibri"/>
              </a:rPr>
              <a:t>taškai</a:t>
            </a:r>
            <a:r>
              <a:rPr lang="en-US" sz="3000" b="0" i="0" u="none" strike="noStrike" cap="none" dirty="0">
                <a:solidFill>
                  <a:schemeClr val="dk1"/>
                </a:solidFill>
                <a:latin typeface="Calibri"/>
                <a:ea typeface="Calibri"/>
                <a:cs typeface="Calibri"/>
                <a:sym typeface="Calibri"/>
              </a:rPr>
              <a:t>. </a:t>
            </a:r>
            <a:endParaRPr sz="30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1000"/>
              </a:spcBef>
              <a:spcAft>
                <a:spcPts val="0"/>
              </a:spcAft>
              <a:buClr>
                <a:schemeClr val="dk1"/>
              </a:buClr>
              <a:buSzPts val="3200"/>
              <a:buFont typeface="Arial"/>
              <a:buNone/>
            </a:pPr>
            <a:r>
              <a:rPr lang="en-US" sz="3000" b="0" i="0" u="none" strike="noStrike" cap="none" dirty="0" err="1">
                <a:solidFill>
                  <a:schemeClr val="dk1"/>
                </a:solidFill>
                <a:latin typeface="Calibri"/>
                <a:ea typeface="Calibri"/>
                <a:cs typeface="Calibri"/>
                <a:sym typeface="Calibri"/>
              </a:rPr>
              <a:t>Ekonomikos</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ir</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verslumo</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valstybin</a:t>
            </a:r>
            <a:r>
              <a:rPr lang="lt-LT" sz="3000" b="0" i="0" u="none" strike="noStrike" cap="none" dirty="0">
                <a:solidFill>
                  <a:schemeClr val="dk1"/>
                </a:solidFill>
                <a:latin typeface="Calibri"/>
                <a:ea typeface="Calibri"/>
                <a:cs typeface="Calibri"/>
                <a:sym typeface="Calibri"/>
              </a:rPr>
              <a:t>į</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brandos</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egzamin</a:t>
            </a:r>
            <a:r>
              <a:rPr lang="lt-LT" sz="3000" b="0" i="0" u="none" strike="noStrike" cap="none" dirty="0">
                <a:solidFill>
                  <a:schemeClr val="dk1"/>
                </a:solidFill>
                <a:latin typeface="Calibri"/>
                <a:ea typeface="Calibri"/>
                <a:cs typeface="Calibri"/>
                <a:sym typeface="Calibri"/>
              </a:rPr>
              <a:t>ą</a:t>
            </a:r>
            <a:r>
              <a:rPr lang="en-US" sz="3000" b="0" i="0" u="none" strike="noStrike" cap="none" dirty="0">
                <a:solidFill>
                  <a:schemeClr val="dk1"/>
                </a:solidFill>
                <a:latin typeface="Calibri"/>
                <a:ea typeface="Calibri"/>
                <a:cs typeface="Calibri"/>
                <a:sym typeface="Calibri"/>
              </a:rPr>
              <a:t> </a:t>
            </a:r>
            <a:r>
              <a:rPr lang="en-US" sz="3000" b="0" i="0" u="none" strike="noStrike" cap="none" dirty="0" err="1">
                <a:solidFill>
                  <a:schemeClr val="dk1"/>
                </a:solidFill>
                <a:latin typeface="Calibri"/>
                <a:ea typeface="Calibri"/>
                <a:cs typeface="Calibri"/>
                <a:sym typeface="Calibri"/>
              </a:rPr>
              <a:t>išlaikė</a:t>
            </a:r>
            <a:r>
              <a:rPr lang="en-US" sz="3000" b="0" i="0" u="none" strike="noStrike" cap="none" dirty="0">
                <a:solidFill>
                  <a:schemeClr val="dk1"/>
                </a:solidFill>
                <a:latin typeface="Calibri"/>
                <a:ea typeface="Calibri"/>
                <a:cs typeface="Calibri"/>
                <a:sym typeface="Calibri"/>
              </a:rPr>
              <a:t> </a:t>
            </a:r>
            <a:r>
              <a:rPr lang="lt-LT" sz="3000" b="0" i="0" u="none" strike="noStrike" cap="none" dirty="0">
                <a:solidFill>
                  <a:schemeClr val="dk1"/>
                </a:solidFill>
                <a:latin typeface="Calibri"/>
                <a:ea typeface="Calibri"/>
                <a:cs typeface="Calibri"/>
                <a:sym typeface="Calibri"/>
              </a:rPr>
              <a:t>92</a:t>
            </a:r>
            <a:r>
              <a:rPr lang="en-US" sz="3000" b="0" i="0" u="none" strike="noStrike" cap="none" dirty="0">
                <a:solidFill>
                  <a:schemeClr val="dk1"/>
                </a:solidFill>
                <a:latin typeface="Calibri"/>
                <a:ea typeface="Calibri"/>
                <a:cs typeface="Calibri"/>
                <a:sym typeface="Calibri"/>
              </a:rPr>
              <a:t>,</a:t>
            </a:r>
            <a:r>
              <a:rPr lang="lt-LT" sz="3000" b="0" i="0" u="none" strike="noStrike" cap="none" dirty="0">
                <a:solidFill>
                  <a:schemeClr val="dk1"/>
                </a:solidFill>
                <a:latin typeface="Calibri"/>
                <a:ea typeface="Calibri"/>
                <a:cs typeface="Calibri"/>
                <a:sym typeface="Calibri"/>
              </a:rPr>
              <a:t>9</a:t>
            </a:r>
            <a:r>
              <a:rPr lang="en-US" sz="3000" b="0" i="0" u="none" strike="noStrike" cap="none" dirty="0">
                <a:solidFill>
                  <a:schemeClr val="dk1"/>
                </a:solidFill>
                <a:latin typeface="Calibri"/>
                <a:ea typeface="Calibri"/>
                <a:cs typeface="Calibri"/>
                <a:sym typeface="Calibri"/>
              </a:rPr>
              <a:t> proc. </a:t>
            </a:r>
            <a:r>
              <a:rPr lang="en-US" sz="3000" b="0" i="0" u="none" strike="noStrike" cap="none" dirty="0" err="1">
                <a:solidFill>
                  <a:schemeClr val="dk1"/>
                </a:solidFill>
                <a:latin typeface="Calibri"/>
                <a:ea typeface="Calibri"/>
                <a:cs typeface="Calibri"/>
                <a:sym typeface="Calibri"/>
              </a:rPr>
              <a:t>kandidatų</a:t>
            </a:r>
            <a:r>
              <a:rPr lang="en-US" sz="3000" b="0" i="0" u="none" strike="noStrike" cap="none" dirty="0">
                <a:solidFill>
                  <a:schemeClr val="dk1"/>
                </a:solidFill>
                <a:latin typeface="Calibri"/>
                <a:ea typeface="Calibri"/>
                <a:cs typeface="Calibri"/>
                <a:sym typeface="Calibri"/>
              </a:rPr>
              <a:t>.</a:t>
            </a:r>
            <a:endParaRPr sz="30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100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p:txBody>
      </p:sp>
      <p:sp>
        <p:nvSpPr>
          <p:cNvPr id="200" name="Google Shape;200;g39e374e630f_0_6"/>
          <p:cNvSpPr txBox="1">
            <a:spLocks noGrp="1"/>
          </p:cNvSpPr>
          <p:nvPr>
            <p:ph type="title" idx="4294967295"/>
          </p:nvPr>
        </p:nvSpPr>
        <p:spPr>
          <a:xfrm>
            <a:off x="528320" y="710565"/>
            <a:ext cx="11071200" cy="6063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Clr>
                <a:srgbClr val="2F6335"/>
              </a:buClr>
              <a:buSzPct val="122222"/>
              <a:buFont typeface="Calibri"/>
              <a:buNone/>
            </a:pPr>
            <a:r>
              <a:rPr lang="en-US" sz="4000" dirty="0" err="1"/>
              <a:t>Bendra</a:t>
            </a:r>
            <a:r>
              <a:rPr lang="en-US" sz="4000" dirty="0"/>
              <a:t> 2025 m. </a:t>
            </a:r>
            <a:r>
              <a:rPr lang="en-US" sz="4000" dirty="0" err="1"/>
              <a:t>ekonomikos</a:t>
            </a:r>
            <a:r>
              <a:rPr lang="en-US" sz="4000" dirty="0"/>
              <a:t> </a:t>
            </a:r>
            <a:r>
              <a:rPr lang="en-US" sz="4000" dirty="0" err="1"/>
              <a:t>ir</a:t>
            </a:r>
            <a:r>
              <a:rPr lang="en-US" sz="4000" dirty="0"/>
              <a:t> </a:t>
            </a:r>
            <a:r>
              <a:rPr lang="en-US" sz="4000" dirty="0" err="1"/>
              <a:t>verslumo</a:t>
            </a:r>
            <a:r>
              <a:rPr lang="en-US" sz="4000" dirty="0"/>
              <a:t> VBE II</a:t>
            </a:r>
            <a:r>
              <a:rPr lang="lt-LT" sz="4000" dirty="0"/>
              <a:t> dalies</a:t>
            </a:r>
            <a:r>
              <a:rPr lang="en-US" sz="4000" dirty="0"/>
              <a:t> </a:t>
            </a:r>
            <a:r>
              <a:rPr lang="en-US" sz="4000" dirty="0" err="1"/>
              <a:t>informacija</a:t>
            </a:r>
            <a:r>
              <a:rPr lang="en-US" sz="4000" dirty="0"/>
              <a:t> (I)</a:t>
            </a:r>
            <a:endParaRPr sz="4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g39eeeab734e_0_116"/>
          <p:cNvPicPr preferRelativeResize="0"/>
          <p:nvPr/>
        </p:nvPicPr>
        <p:blipFill>
          <a:blip r:embed="rId3">
            <a:alphaModFix/>
          </a:blip>
          <a:stretch>
            <a:fillRect/>
          </a:stretch>
        </p:blipFill>
        <p:spPr>
          <a:xfrm>
            <a:off x="304799" y="1447579"/>
            <a:ext cx="11887201" cy="4943061"/>
          </a:xfrm>
          <a:prstGeom prst="rect">
            <a:avLst/>
          </a:prstGeom>
          <a:noFill/>
          <a:ln>
            <a:noFill/>
          </a:ln>
        </p:spPr>
      </p:pic>
      <p:sp>
        <p:nvSpPr>
          <p:cNvPr id="424" name="Google Shape;424;g39eeeab734e_0_116"/>
          <p:cNvSpPr txBox="1"/>
          <p:nvPr/>
        </p:nvSpPr>
        <p:spPr>
          <a:xfrm>
            <a:off x="2495130" y="965970"/>
            <a:ext cx="72627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dirty="0" err="1">
                <a:solidFill>
                  <a:schemeClr val="dk1"/>
                </a:solidFill>
                <a:latin typeface="Calibri" panose="020F0502020204030204" pitchFamily="34" charset="0"/>
                <a:ea typeface="Calibri" panose="020F0502020204030204" pitchFamily="34" charset="0"/>
                <a:cs typeface="Calibri" panose="020F0502020204030204" pitchFamily="34" charset="0"/>
              </a:rPr>
              <a:t>Asociacijų</a:t>
            </a:r>
            <a:r>
              <a:rPr lang="en-US" sz="3600" b="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chemeClr val="dk1"/>
                </a:solidFill>
                <a:latin typeface="Calibri" panose="020F0502020204030204" pitchFamily="34" charset="0"/>
                <a:ea typeface="Calibri" panose="020F0502020204030204" pitchFamily="34" charset="0"/>
                <a:cs typeface="Calibri" panose="020F0502020204030204" pitchFamily="34" charset="0"/>
              </a:rPr>
              <a:t>metodas</a:t>
            </a:r>
            <a:endParaRPr sz="3600" dirty="0">
              <a:latin typeface="Calibri" panose="020F0502020204030204" pitchFamily="34" charset="0"/>
              <a:ea typeface="Calibri" panose="020F0502020204030204" pitchFamily="34" charset="0"/>
              <a:cs typeface="Calibri" panose="020F0502020204030204" pitchFamily="34" charset="0"/>
            </a:endParaRPr>
          </a:p>
        </p:txBody>
      </p:sp>
      <p:sp>
        <p:nvSpPr>
          <p:cNvPr id="425" name="Google Shape;425;g39eeeab734e_0_116"/>
          <p:cNvSpPr txBox="1"/>
          <p:nvPr/>
        </p:nvSpPr>
        <p:spPr>
          <a:xfrm>
            <a:off x="471190" y="264160"/>
            <a:ext cx="5535600" cy="738633"/>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000" b="1" dirty="0" err="1">
                <a:solidFill>
                  <a:srgbClr val="2F6335"/>
                </a:solidFill>
                <a:latin typeface="Calibri"/>
                <a:ea typeface="Calibri"/>
                <a:cs typeface="Calibri"/>
                <a:sym typeface="Calibri"/>
              </a:rPr>
              <a:t>Mokymo</a:t>
            </a:r>
            <a:r>
              <a:rPr lang="en-US" sz="4000" b="1" dirty="0">
                <a:solidFill>
                  <a:srgbClr val="2F6335"/>
                </a:solidFill>
                <a:latin typeface="Calibri"/>
                <a:ea typeface="Calibri"/>
                <a:cs typeface="Calibri"/>
                <a:sym typeface="Calibri"/>
              </a:rPr>
              <a:t>(</a:t>
            </a:r>
            <a:r>
              <a:rPr lang="en-US" sz="4000" b="1" dirty="0" err="1">
                <a:solidFill>
                  <a:srgbClr val="2F6335"/>
                </a:solidFill>
                <a:latin typeface="Calibri"/>
                <a:ea typeface="Calibri"/>
                <a:cs typeface="Calibri"/>
                <a:sym typeface="Calibri"/>
              </a:rPr>
              <a:t>si</a:t>
            </a:r>
            <a:r>
              <a:rPr lang="en-US" sz="4000" b="1" dirty="0">
                <a:solidFill>
                  <a:srgbClr val="2F6335"/>
                </a:solidFill>
                <a:latin typeface="Calibri"/>
                <a:ea typeface="Calibri"/>
                <a:cs typeface="Calibri"/>
                <a:sym typeface="Calibri"/>
              </a:rPr>
              <a:t>) </a:t>
            </a:r>
            <a:r>
              <a:rPr lang="en-US" sz="4000" b="1" dirty="0" err="1">
                <a:solidFill>
                  <a:srgbClr val="2F6335"/>
                </a:solidFill>
                <a:latin typeface="Calibri"/>
                <a:ea typeface="Calibri"/>
                <a:cs typeface="Calibri"/>
                <a:sym typeface="Calibri"/>
              </a:rPr>
              <a:t>metodai</a:t>
            </a:r>
            <a:endParaRPr sz="4000" dirty="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g39eeeab734e_0_122"/>
          <p:cNvPicPr preferRelativeResize="0"/>
          <p:nvPr/>
        </p:nvPicPr>
        <p:blipFill>
          <a:blip r:embed="rId3">
            <a:alphaModFix/>
          </a:blip>
          <a:stretch>
            <a:fillRect/>
          </a:stretch>
        </p:blipFill>
        <p:spPr>
          <a:xfrm>
            <a:off x="304800" y="2523355"/>
            <a:ext cx="11887200" cy="3907934"/>
          </a:xfrm>
          <a:prstGeom prst="rect">
            <a:avLst/>
          </a:prstGeom>
          <a:noFill/>
          <a:ln>
            <a:noFill/>
          </a:ln>
        </p:spPr>
      </p:pic>
      <p:sp>
        <p:nvSpPr>
          <p:cNvPr id="432" name="Google Shape;432;g39eeeab734e_0_122"/>
          <p:cNvSpPr txBox="1"/>
          <p:nvPr/>
        </p:nvSpPr>
        <p:spPr>
          <a:xfrm>
            <a:off x="624535" y="250425"/>
            <a:ext cx="10938900" cy="20312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Asociacijų</a:t>
            </a:r>
            <a:r>
              <a:rPr lang="en-US" sz="3000" b="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metodas</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padeda</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mokiniams</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užmegzti</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ryšius</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tarp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naujos</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informacijos</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ir</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jau</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jiems</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žinomų</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dalykų</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Šis</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metodas</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yra</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pagrįstas</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teorija</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kad</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mokymasis</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yra</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efektyviausias</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kai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nauja</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informacija</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yra</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siejama</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su</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jau</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esama</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patirtimi</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ar</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pažįstamomis</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3000" dirty="0" err="1">
                <a:solidFill>
                  <a:schemeClr val="dk1"/>
                </a:solidFill>
                <a:latin typeface="Calibri" panose="020F0502020204030204" pitchFamily="34" charset="0"/>
                <a:ea typeface="Calibri" panose="020F0502020204030204" pitchFamily="34" charset="0"/>
                <a:cs typeface="Calibri" panose="020F0502020204030204" pitchFamily="34" charset="0"/>
              </a:rPr>
              <a:t>sąvokomis</a:t>
            </a:r>
            <a:r>
              <a:rPr lang="en-US" sz="3000" dirty="0">
                <a:solidFill>
                  <a:schemeClr val="dk1"/>
                </a:solidFill>
                <a:latin typeface="Calibri" panose="020F0502020204030204" pitchFamily="34" charset="0"/>
                <a:ea typeface="Calibri" panose="020F0502020204030204" pitchFamily="34" charset="0"/>
                <a:cs typeface="Calibri" panose="020F0502020204030204" pitchFamily="34" charset="0"/>
              </a:rPr>
              <a:t>.</a:t>
            </a:r>
            <a:endParaRPr sz="3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g39eeeab734e_0_128"/>
          <p:cNvPicPr preferRelativeResize="0"/>
          <p:nvPr/>
        </p:nvPicPr>
        <p:blipFill>
          <a:blip r:embed="rId3">
            <a:alphaModFix/>
          </a:blip>
          <a:stretch>
            <a:fillRect/>
          </a:stretch>
        </p:blipFill>
        <p:spPr>
          <a:xfrm>
            <a:off x="284480" y="563150"/>
            <a:ext cx="11643360" cy="325676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39eeeab734e_0_133"/>
          <p:cNvSpPr txBox="1"/>
          <p:nvPr/>
        </p:nvSpPr>
        <p:spPr>
          <a:xfrm>
            <a:off x="472675" y="332435"/>
            <a:ext cx="101202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b="1" dirty="0">
                <a:solidFill>
                  <a:srgbClr val="2F6335"/>
                </a:solidFill>
                <a:latin typeface="Calibri"/>
                <a:ea typeface="Calibri"/>
                <a:cs typeface="Calibri"/>
              </a:rPr>
              <a:t>Kiti </a:t>
            </a:r>
            <a:r>
              <a:rPr lang="en-US" sz="4000" b="1" dirty="0" err="1">
                <a:solidFill>
                  <a:srgbClr val="2F6335"/>
                </a:solidFill>
                <a:latin typeface="Calibri"/>
                <a:ea typeface="Calibri"/>
                <a:cs typeface="Calibri"/>
              </a:rPr>
              <a:t>mokymosi</a:t>
            </a:r>
            <a:r>
              <a:rPr lang="en-US" sz="4000" b="1" dirty="0">
                <a:solidFill>
                  <a:srgbClr val="2F6335"/>
                </a:solidFill>
                <a:latin typeface="Calibri"/>
                <a:ea typeface="Calibri"/>
                <a:cs typeface="Calibri"/>
              </a:rPr>
              <a:t> </a:t>
            </a:r>
            <a:r>
              <a:rPr lang="en-US" sz="4000" b="1" dirty="0" err="1">
                <a:solidFill>
                  <a:srgbClr val="2F6335"/>
                </a:solidFill>
                <a:latin typeface="Calibri"/>
                <a:ea typeface="Calibri"/>
                <a:cs typeface="Calibri"/>
              </a:rPr>
              <a:t>metodų</a:t>
            </a:r>
            <a:r>
              <a:rPr lang="en-US" sz="4000" b="1" dirty="0">
                <a:solidFill>
                  <a:srgbClr val="2F6335"/>
                </a:solidFill>
                <a:latin typeface="Calibri"/>
                <a:ea typeface="Calibri"/>
                <a:cs typeface="Calibri"/>
              </a:rPr>
              <a:t> </a:t>
            </a:r>
            <a:r>
              <a:rPr lang="en-US" sz="4000" b="1" dirty="0" err="1">
                <a:solidFill>
                  <a:srgbClr val="2F6335"/>
                </a:solidFill>
                <a:latin typeface="Calibri"/>
                <a:ea typeface="Calibri"/>
                <a:cs typeface="Calibri"/>
              </a:rPr>
              <a:t>pavyzdžiai</a:t>
            </a:r>
            <a:endParaRPr sz="4000" b="1" dirty="0">
              <a:solidFill>
                <a:srgbClr val="2F6335"/>
              </a:solidFill>
              <a:latin typeface="Calibri"/>
              <a:ea typeface="Calibri"/>
              <a:cs typeface="Calibri"/>
            </a:endParaRPr>
          </a:p>
        </p:txBody>
      </p:sp>
      <p:sp>
        <p:nvSpPr>
          <p:cNvPr id="445" name="Google Shape;445;g39eeeab734e_0_133"/>
          <p:cNvSpPr txBox="1"/>
          <p:nvPr/>
        </p:nvSpPr>
        <p:spPr>
          <a:xfrm>
            <a:off x="522920" y="1185930"/>
            <a:ext cx="10983600" cy="4039024"/>
          </a:xfrm>
          <a:prstGeom prst="rect">
            <a:avLst/>
          </a:prstGeom>
          <a:noFill/>
          <a:ln>
            <a:noFill/>
          </a:ln>
        </p:spPr>
        <p:txBody>
          <a:bodyPr spcFirstLastPara="1" wrap="square" lIns="91425" tIns="91425" rIns="91425" bIns="91425" anchor="t" anchorCtr="0">
            <a:spAutoFit/>
          </a:bodyPr>
          <a:lstStyle/>
          <a:p>
            <a:pPr marL="457200" lvl="0" indent="-400050" algn="just" rtl="0">
              <a:lnSpc>
                <a:spcPct val="90000"/>
              </a:lnSpc>
              <a:spcBef>
                <a:spcPts val="1000"/>
              </a:spcBef>
              <a:spcAft>
                <a:spcPts val="0"/>
              </a:spcAft>
              <a:buClr>
                <a:schemeClr val="dk1"/>
              </a:buClr>
              <a:buSzPts val="2700"/>
              <a:buChar char="●"/>
            </a:pP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Mokiniai</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paskiria</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keli</a:t>
            </a:r>
            <a:r>
              <a:rPr lang="lt-LT" sz="2700" dirty="0">
                <a:solidFill>
                  <a:schemeClr val="dk1"/>
                </a:solidFill>
                <a:latin typeface="Calibri" panose="020F0502020204030204" pitchFamily="34" charset="0"/>
                <a:ea typeface="Calibri" panose="020F0502020204030204" pitchFamily="34" charset="0"/>
                <a:cs typeface="Calibri" panose="020F0502020204030204" pitchFamily="34" charset="0"/>
              </a:rPr>
              <a:t>s</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puslapi</a:t>
            </a:r>
            <a:r>
              <a:rPr lang="lt-LT"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us</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žodynėl</a:t>
            </a:r>
            <a:r>
              <a:rPr lang="lt-LT"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iui</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savo</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konspektuose</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arba</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kartu</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su</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klase</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kuria</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sąvokų</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banką</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plakat</a:t>
            </a:r>
            <a:r>
              <a:rPr lang="lt-LT" sz="2700" dirty="0">
                <a:solidFill>
                  <a:schemeClr val="dk1"/>
                </a:solidFill>
                <a:latin typeface="Calibri" panose="020F0502020204030204" pitchFamily="34" charset="0"/>
                <a:ea typeface="Calibri" panose="020F0502020204030204" pitchFamily="34" charset="0"/>
                <a:cs typeface="Calibri" panose="020F0502020204030204" pitchFamily="34" charset="0"/>
              </a:rPr>
              <a:t>ą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arba</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skaitmeninį</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kuris</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pildomas</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lt-LT" sz="2700" dirty="0">
                <a:solidFill>
                  <a:schemeClr val="dk1"/>
                </a:solidFill>
                <a:latin typeface="Calibri" panose="020F0502020204030204" pitchFamily="34" charset="0"/>
                <a:ea typeface="Calibri" panose="020F0502020204030204" pitchFamily="34" charset="0"/>
                <a:cs typeface="Calibri" panose="020F0502020204030204" pitchFamily="34" charset="0"/>
              </a:rPr>
              <a:t>mokantis</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kiekvien</a:t>
            </a:r>
            <a:r>
              <a:rPr lang="lt-LT" sz="2700" dirty="0">
                <a:solidFill>
                  <a:schemeClr val="dk1"/>
                </a:solidFill>
                <a:latin typeface="Calibri" panose="020F0502020204030204" pitchFamily="34" charset="0"/>
                <a:ea typeface="Calibri" panose="020F0502020204030204" pitchFamily="34" charset="0"/>
                <a:cs typeface="Calibri" panose="020F0502020204030204" pitchFamily="34" charset="0"/>
              </a:rPr>
              <a:t>ą</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nauj</a:t>
            </a:r>
            <a:r>
              <a:rPr lang="lt-LT" sz="2700" dirty="0">
                <a:solidFill>
                  <a:schemeClr val="dk1"/>
                </a:solidFill>
                <a:latin typeface="Calibri" panose="020F0502020204030204" pitchFamily="34" charset="0"/>
                <a:ea typeface="Calibri" panose="020F0502020204030204" pitchFamily="34" charset="0"/>
                <a:cs typeface="Calibri" panose="020F0502020204030204" pitchFamily="34" charset="0"/>
              </a:rPr>
              <a:t>ą</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tem</a:t>
            </a:r>
            <a:r>
              <a:rPr lang="lt-LT" sz="2700" dirty="0">
                <a:solidFill>
                  <a:schemeClr val="dk1"/>
                </a:solidFill>
                <a:latin typeface="Calibri" panose="020F0502020204030204" pitchFamily="34" charset="0"/>
                <a:ea typeface="Calibri" panose="020F0502020204030204" pitchFamily="34" charset="0"/>
                <a:cs typeface="Calibri" panose="020F0502020204030204" pitchFamily="34" charset="0"/>
              </a:rPr>
              <a:t>ą</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a:t>
            </a:r>
            <a:endParaRPr sz="27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0" algn="just" rtl="0">
              <a:lnSpc>
                <a:spcPct val="90000"/>
              </a:lnSpc>
              <a:spcBef>
                <a:spcPts val="1000"/>
              </a:spcBef>
              <a:spcAft>
                <a:spcPts val="0"/>
              </a:spcAft>
              <a:buNone/>
            </a:pPr>
            <a:endParaRPr sz="8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400050" algn="just" rtl="0">
              <a:lnSpc>
                <a:spcPct val="90000"/>
              </a:lnSpc>
              <a:spcBef>
                <a:spcPts val="1000"/>
              </a:spcBef>
              <a:spcAft>
                <a:spcPts val="0"/>
              </a:spcAft>
              <a:buClr>
                <a:schemeClr val="dk1"/>
              </a:buClr>
              <a:buSzPts val="2700"/>
              <a:buChar char="●"/>
            </a:pPr>
            <a:r>
              <a:rPr lang="en-US" sz="2700" b="1" dirty="0" err="1">
                <a:solidFill>
                  <a:schemeClr val="dk1"/>
                </a:solidFill>
                <a:latin typeface="Calibri" panose="020F0502020204030204" pitchFamily="34" charset="0"/>
                <a:ea typeface="Calibri" panose="020F0502020204030204" pitchFamily="34" charset="0"/>
                <a:cs typeface="Calibri" panose="020F0502020204030204" pitchFamily="34" charset="0"/>
              </a:rPr>
              <a:t>Kortelės</a:t>
            </a:r>
            <a:r>
              <a:rPr lang="en-US" sz="2700" b="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b="1" dirty="0" err="1">
                <a:solidFill>
                  <a:schemeClr val="dk1"/>
                </a:solidFill>
                <a:latin typeface="Calibri" panose="020F0502020204030204" pitchFamily="34" charset="0"/>
                <a:ea typeface="Calibri" panose="020F0502020204030204" pitchFamily="34" charset="0"/>
                <a:cs typeface="Calibri" panose="020F0502020204030204" pitchFamily="34" charset="0"/>
              </a:rPr>
              <a:t>angl.</a:t>
            </a:r>
            <a:r>
              <a:rPr lang="en-US" sz="2700" b="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b="1" i="1" dirty="0">
                <a:solidFill>
                  <a:schemeClr val="dk1"/>
                </a:solidFill>
                <a:latin typeface="Calibri" panose="020F0502020204030204" pitchFamily="34" charset="0"/>
                <a:ea typeface="Calibri" panose="020F0502020204030204" pitchFamily="34" charset="0"/>
                <a:cs typeface="Calibri" panose="020F0502020204030204" pitchFamily="34" charset="0"/>
              </a:rPr>
              <a:t>flashcards</a:t>
            </a:r>
            <a:r>
              <a:rPr lang="en-US" sz="2700" b="1"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sąvoka</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vienoje</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pusėje</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apibrėžimas</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lt-LT" sz="2700" dirty="0">
                <a:solidFill>
                  <a:schemeClr val="dk1"/>
                </a:solidFill>
                <a:latin typeface="Calibri" panose="020F0502020204030204" pitchFamily="34" charset="0"/>
                <a:ea typeface="Calibri" panose="020F0502020204030204" pitchFamily="34" charset="0"/>
                <a:cs typeface="Calibri" panose="020F0502020204030204" pitchFamily="34" charset="0"/>
              </a:rPr>
              <a:t>ir</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pavyzdys</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lt-LT"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kitoje</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Mokiniai</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jas</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parengia</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patys</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lt-LT" sz="2700" dirty="0">
                <a:solidFill>
                  <a:schemeClr val="dk1"/>
                </a:solidFill>
                <a:latin typeface="Calibri" panose="020F0502020204030204" pitchFamily="34" charset="0"/>
                <a:ea typeface="Calibri" panose="020F0502020204030204" pitchFamily="34" charset="0"/>
                <a:cs typeface="Calibri" panose="020F0502020204030204" pitchFamily="34" charset="0"/>
              </a:rPr>
              <a:t>baigdami mokytis konkrečią temą ar skyrių</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a:t>
            </a:r>
            <a:endParaRPr sz="27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0" algn="just" rtl="0">
              <a:lnSpc>
                <a:spcPct val="90000"/>
              </a:lnSpc>
              <a:spcBef>
                <a:spcPts val="1000"/>
              </a:spcBef>
              <a:spcAft>
                <a:spcPts val="0"/>
              </a:spcAft>
              <a:buNone/>
            </a:pPr>
            <a:endParaRPr sz="8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400050" algn="just" rtl="0">
              <a:lnSpc>
                <a:spcPct val="90000"/>
              </a:lnSpc>
              <a:spcBef>
                <a:spcPts val="1000"/>
              </a:spcBef>
              <a:spcAft>
                <a:spcPts val="0"/>
              </a:spcAft>
              <a:buClr>
                <a:schemeClr val="dk1"/>
              </a:buClr>
              <a:buSzPts val="2700"/>
              <a:buChar char="●"/>
            </a:pPr>
            <a:r>
              <a:rPr lang="en-US" sz="2700" b="1"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700" b="1" dirty="0" err="1">
                <a:solidFill>
                  <a:schemeClr val="dk1"/>
                </a:solidFill>
                <a:latin typeface="Calibri" panose="020F0502020204030204" pitchFamily="34" charset="0"/>
                <a:ea typeface="Calibri" panose="020F0502020204030204" pitchFamily="34" charset="0"/>
                <a:cs typeface="Calibri" panose="020F0502020204030204" pitchFamily="34" charset="0"/>
              </a:rPr>
              <a:t>Karštoji</a:t>
            </a:r>
            <a:r>
              <a:rPr lang="en-US" sz="2700" b="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b="1" dirty="0" err="1">
                <a:solidFill>
                  <a:schemeClr val="dk1"/>
                </a:solidFill>
                <a:latin typeface="Calibri" panose="020F0502020204030204" pitchFamily="34" charset="0"/>
                <a:ea typeface="Calibri" panose="020F0502020204030204" pitchFamily="34" charset="0"/>
                <a:cs typeface="Calibri" panose="020F0502020204030204" pitchFamily="34" charset="0"/>
              </a:rPr>
              <a:t>kėdė</a:t>
            </a:r>
            <a:r>
              <a:rPr lang="en-US" sz="2700" b="1"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paaiškink</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sąvoką</a:t>
            </a:r>
            <a:r>
              <a:rPr lang="lt-LT"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neįvard</a:t>
            </a:r>
            <a:r>
              <a:rPr lang="lt-LT" sz="2700" dirty="0">
                <a:solidFill>
                  <a:schemeClr val="dk1"/>
                </a:solidFill>
                <a:latin typeface="Calibri" panose="020F0502020204030204" pitchFamily="34" charset="0"/>
                <a:ea typeface="Calibri" panose="020F0502020204030204" pitchFamily="34" charset="0"/>
                <a:cs typeface="Calibri" panose="020F0502020204030204" pitchFamily="34" charset="0"/>
              </a:rPr>
              <a:t>y</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damas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jos</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dirty="0" err="1">
                <a:solidFill>
                  <a:schemeClr val="dk1"/>
                </a:solidFill>
                <a:latin typeface="Calibri" panose="020F0502020204030204" pitchFamily="34" charset="0"/>
                <a:ea typeface="Calibri" panose="020F0502020204030204" pitchFamily="34" charset="0"/>
                <a:cs typeface="Calibri" panose="020F0502020204030204" pitchFamily="34" charset="0"/>
              </a:rPr>
              <a:t>pavadinimo</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i="1" dirty="0" err="1">
                <a:solidFill>
                  <a:schemeClr val="dk1"/>
                </a:solidFill>
                <a:latin typeface="Calibri" panose="020F0502020204030204" pitchFamily="34" charset="0"/>
                <a:ea typeface="Calibri" panose="020F0502020204030204" pitchFamily="34" charset="0"/>
                <a:cs typeface="Calibri" panose="020F0502020204030204" pitchFamily="34" charset="0"/>
              </a:rPr>
              <a:t>populiaraus</a:t>
            </a:r>
            <a:r>
              <a:rPr lang="en-US" sz="27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i="1" dirty="0" err="1">
                <a:solidFill>
                  <a:schemeClr val="dk1"/>
                </a:solidFill>
                <a:latin typeface="Calibri" panose="020F0502020204030204" pitchFamily="34" charset="0"/>
                <a:ea typeface="Calibri" panose="020F0502020204030204" pitchFamily="34" charset="0"/>
                <a:cs typeface="Calibri" panose="020F0502020204030204" pitchFamily="34" charset="0"/>
              </a:rPr>
              <a:t>stalo</a:t>
            </a:r>
            <a:r>
              <a:rPr lang="en-US" sz="27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700" i="1" dirty="0" err="1">
                <a:solidFill>
                  <a:schemeClr val="dk1"/>
                </a:solidFill>
                <a:latin typeface="Calibri" panose="020F0502020204030204" pitchFamily="34" charset="0"/>
                <a:ea typeface="Calibri" panose="020F0502020204030204" pitchFamily="34" charset="0"/>
                <a:cs typeface="Calibri" panose="020F0502020204030204" pitchFamily="34" charset="0"/>
              </a:rPr>
              <a:t>žaidimo</a:t>
            </a:r>
            <a:r>
              <a:rPr lang="en-US" sz="2700" i="1" dirty="0">
                <a:solidFill>
                  <a:schemeClr val="dk1"/>
                </a:solidFill>
                <a:latin typeface="Calibri" panose="020F0502020204030204" pitchFamily="34" charset="0"/>
                <a:ea typeface="Calibri" panose="020F0502020204030204" pitchFamily="34" charset="0"/>
                <a:cs typeface="Calibri" panose="020F0502020204030204" pitchFamily="34" charset="0"/>
              </a:rPr>
              <a:t> Alias </a:t>
            </a:r>
            <a:r>
              <a:rPr lang="en-US" sz="2700" i="1" dirty="0" err="1">
                <a:solidFill>
                  <a:schemeClr val="dk1"/>
                </a:solidFill>
                <a:latin typeface="Calibri" panose="020F0502020204030204" pitchFamily="34" charset="0"/>
                <a:ea typeface="Calibri" panose="020F0502020204030204" pitchFamily="34" charset="0"/>
                <a:cs typeface="Calibri" panose="020F0502020204030204" pitchFamily="34" charset="0"/>
              </a:rPr>
              <a:t>versija</a:t>
            </a:r>
            <a:r>
              <a:rPr lang="en-US" sz="2700"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lt-LT" sz="2700" dirty="0">
                <a:solidFill>
                  <a:schemeClr val="dk1"/>
                </a:solidFill>
                <a:latin typeface="Calibri" panose="020F0502020204030204" pitchFamily="34" charset="0"/>
                <a:ea typeface="Calibri" panose="020F0502020204030204" pitchFamily="34" charset="0"/>
                <a:cs typeface="Calibri" panose="020F0502020204030204" pitchFamily="34" charset="0"/>
              </a:rPr>
              <a:t>.</a:t>
            </a:r>
            <a:endParaRPr sz="27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type="title" idx="4294967295"/>
          </p:nvPr>
        </p:nvSpPr>
        <p:spPr>
          <a:xfrm>
            <a:off x="416560" y="1404938"/>
            <a:ext cx="10515600" cy="24098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E6B2B"/>
              </a:buClr>
              <a:buSzPts val="5400"/>
              <a:buFont typeface="Arial"/>
              <a:buNone/>
            </a:pPr>
            <a:r>
              <a:rPr lang="en-US" dirty="0" err="1">
                <a:latin typeface="Calibri"/>
                <a:ea typeface="Calibri"/>
                <a:cs typeface="Calibri"/>
                <a:sym typeface="Calibri"/>
              </a:rPr>
              <a:t>Ekonomikos</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verslumo</a:t>
            </a:r>
            <a:r>
              <a:rPr lang="en-US" dirty="0">
                <a:latin typeface="Calibri"/>
                <a:ea typeface="Calibri"/>
                <a:cs typeface="Calibri"/>
                <a:sym typeface="Calibri"/>
              </a:rPr>
              <a:t> </a:t>
            </a:r>
            <a:r>
              <a:rPr lang="lt-LT" dirty="0">
                <a:latin typeface="Calibri"/>
                <a:ea typeface="Calibri"/>
                <a:cs typeface="Calibri"/>
                <a:sym typeface="Calibri"/>
              </a:rPr>
              <a:t>valstybinio brandos egzamino II dalies 2025 m. rezultatų ir vertinimo kokybės analizė</a:t>
            </a:r>
            <a:endParaRPr dirty="0">
              <a:latin typeface="Calibri"/>
              <a:ea typeface="Calibri"/>
              <a:cs typeface="Calibri"/>
              <a:sym typeface="Calibri"/>
            </a:endParaRPr>
          </a:p>
        </p:txBody>
      </p:sp>
      <p:sp>
        <p:nvSpPr>
          <p:cNvPr id="162" name="Google Shape;162;p2"/>
          <p:cNvSpPr txBox="1">
            <a:spLocks noGrp="1"/>
          </p:cNvSpPr>
          <p:nvPr>
            <p:ph type="body" idx="4294967295"/>
          </p:nvPr>
        </p:nvSpPr>
        <p:spPr>
          <a:xfrm>
            <a:off x="447040" y="38782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F6335"/>
              </a:buClr>
              <a:buSzPts val="2400"/>
              <a:buNone/>
            </a:pPr>
            <a:r>
              <a:rPr lang="en-US" dirty="0">
                <a:latin typeface="Calibri"/>
                <a:ea typeface="Calibri"/>
                <a:cs typeface="Calibri"/>
                <a:sym typeface="Calibri"/>
              </a:rPr>
              <a:t>II </a:t>
            </a:r>
            <a:r>
              <a:rPr lang="en-US" dirty="0" err="1">
                <a:latin typeface="Calibri"/>
                <a:ea typeface="Calibri"/>
                <a:cs typeface="Calibri"/>
                <a:sym typeface="Calibri"/>
              </a:rPr>
              <a:t>modulis</a:t>
            </a:r>
            <a:endParaRPr dirty="0">
              <a:latin typeface="Calibri"/>
              <a:ea typeface="Calibri"/>
              <a:cs typeface="Calibri"/>
              <a:sym typeface="Calibri"/>
            </a:endParaRPr>
          </a:p>
          <a:p>
            <a:pPr marL="0" lvl="0" indent="0" algn="l" rtl="0">
              <a:lnSpc>
                <a:spcPct val="90000"/>
              </a:lnSpc>
              <a:spcBef>
                <a:spcPts val="0"/>
              </a:spcBef>
              <a:spcAft>
                <a:spcPts val="0"/>
              </a:spcAft>
              <a:buClr>
                <a:srgbClr val="2F6335"/>
              </a:buClr>
              <a:buSzPts val="2400"/>
              <a:buNone/>
            </a:pPr>
            <a:endParaRPr sz="2400" dirty="0">
              <a:latin typeface="Calibri"/>
              <a:ea typeface="Calibri"/>
              <a:cs typeface="Calibri"/>
              <a:sym typeface="Calibri"/>
            </a:endParaRPr>
          </a:p>
          <a:p>
            <a:pPr marL="0" lvl="0" indent="0" algn="l" rtl="0">
              <a:lnSpc>
                <a:spcPct val="90000"/>
              </a:lnSpc>
              <a:spcBef>
                <a:spcPts val="0"/>
              </a:spcBef>
              <a:spcAft>
                <a:spcPts val="0"/>
              </a:spcAft>
              <a:buClr>
                <a:srgbClr val="2F6335"/>
              </a:buClr>
              <a:buSzPts val="2400"/>
              <a:buNone/>
            </a:pPr>
            <a:endParaRPr sz="2400" dirty="0">
              <a:latin typeface="Calibri"/>
              <a:ea typeface="Calibri"/>
              <a:cs typeface="Calibri"/>
              <a:sym typeface="Calibri"/>
            </a:endParaRPr>
          </a:p>
          <a:p>
            <a:pPr marL="0" lvl="0" indent="0" algn="l" rtl="0">
              <a:lnSpc>
                <a:spcPct val="90000"/>
              </a:lnSpc>
              <a:spcBef>
                <a:spcPts val="0"/>
              </a:spcBef>
              <a:spcAft>
                <a:spcPts val="0"/>
              </a:spcAft>
              <a:buClr>
                <a:srgbClr val="2F6335"/>
              </a:buClr>
              <a:buSzPts val="2400"/>
              <a:buNone/>
            </a:pPr>
            <a:r>
              <a:rPr lang="en-US" sz="2400" dirty="0">
                <a:latin typeface="Calibri"/>
                <a:ea typeface="Calibri"/>
                <a:cs typeface="Calibri"/>
                <a:sym typeface="Calibri"/>
              </a:rPr>
              <a:t>2025 </a:t>
            </a:r>
            <a:r>
              <a:rPr lang="en-US" sz="2400" dirty="0"/>
              <a:t>12</a:t>
            </a:r>
            <a:r>
              <a:rPr lang="en-US" sz="2400" dirty="0">
                <a:latin typeface="Calibri"/>
                <a:ea typeface="Calibri"/>
                <a:cs typeface="Calibri"/>
                <a:sym typeface="Calibri"/>
              </a:rPr>
              <a:t> </a:t>
            </a:r>
            <a:r>
              <a:rPr lang="en-US" sz="2400" dirty="0"/>
              <a:t>0</a:t>
            </a:r>
            <a:r>
              <a:rPr lang="lt-LT" sz="2400" dirty="0"/>
              <a:t>2</a:t>
            </a:r>
            <a:endParaRPr sz="2400" dirty="0">
              <a:latin typeface="Calibri"/>
              <a:ea typeface="Calibri"/>
              <a:cs typeface="Calibri"/>
              <a:sym typeface="Calibri"/>
            </a:endParaRPr>
          </a:p>
        </p:txBody>
      </p:sp>
      <p:pic>
        <p:nvPicPr>
          <p:cNvPr id="163" name="Google Shape;163;p2"/>
          <p:cNvPicPr preferRelativeResize="0"/>
          <p:nvPr/>
        </p:nvPicPr>
        <p:blipFill rotWithShape="1">
          <a:blip r:embed="rId3">
            <a:alphaModFix/>
          </a:blip>
          <a:srcRect/>
          <a:stretch/>
        </p:blipFill>
        <p:spPr>
          <a:xfrm>
            <a:off x="3291563" y="79735"/>
            <a:ext cx="3732245" cy="1155560"/>
          </a:xfrm>
          <a:prstGeom prst="rect">
            <a:avLst/>
          </a:prstGeom>
          <a:noFill/>
          <a:ln>
            <a:noFill/>
          </a:ln>
        </p:spPr>
      </p:pic>
      <p:pic>
        <p:nvPicPr>
          <p:cNvPr id="164" name="Google Shape;164;p2" descr="A picture containing logo&#10;&#10;Description automatically generated"/>
          <p:cNvPicPr preferRelativeResize="0"/>
          <p:nvPr/>
        </p:nvPicPr>
        <p:blipFill rotWithShape="1">
          <a:blip r:embed="rId4">
            <a:alphaModFix/>
          </a:blip>
          <a:srcRect l="17718" t="35237" r="16666" b="31386"/>
          <a:stretch/>
        </p:blipFill>
        <p:spPr>
          <a:xfrm>
            <a:off x="7631429" y="315912"/>
            <a:ext cx="3188971" cy="911500"/>
          </a:xfrm>
          <a:prstGeom prst="rect">
            <a:avLst/>
          </a:prstGeom>
          <a:noFill/>
          <a:ln>
            <a:noFill/>
          </a:ln>
        </p:spPr>
      </p:pic>
      <p:pic>
        <p:nvPicPr>
          <p:cNvPr id="165" name="Google Shape;165;p2"/>
          <p:cNvPicPr preferRelativeResize="0"/>
          <p:nvPr/>
        </p:nvPicPr>
        <p:blipFill rotWithShape="1">
          <a:blip r:embed="rId5">
            <a:alphaModFix/>
          </a:blip>
          <a:srcRect/>
          <a:stretch/>
        </p:blipFill>
        <p:spPr>
          <a:xfrm>
            <a:off x="508000" y="265769"/>
            <a:ext cx="2033414" cy="89247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4"/>
          <p:cNvSpPr txBox="1">
            <a:spLocks noGrp="1"/>
          </p:cNvSpPr>
          <p:nvPr>
            <p:ph type="title" idx="4294967295"/>
          </p:nvPr>
        </p:nvSpPr>
        <p:spPr>
          <a:xfrm>
            <a:off x="690880" y="161925"/>
            <a:ext cx="913606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6335"/>
              </a:buClr>
              <a:buSzPts val="4400"/>
              <a:buFont typeface="Calibri"/>
              <a:buNone/>
            </a:pPr>
            <a:r>
              <a:rPr lang="en-US">
                <a:latin typeface="Calibri"/>
                <a:ea typeface="Calibri"/>
                <a:cs typeface="Calibri"/>
                <a:sym typeface="Calibri"/>
              </a:rPr>
              <a:t>Turinys</a:t>
            </a:r>
            <a:endParaRPr>
              <a:latin typeface="Calibri"/>
              <a:ea typeface="Calibri"/>
              <a:cs typeface="Calibri"/>
              <a:sym typeface="Calibri"/>
            </a:endParaRPr>
          </a:p>
        </p:txBody>
      </p:sp>
      <p:sp>
        <p:nvSpPr>
          <p:cNvPr id="171" name="Google Shape;171;p4"/>
          <p:cNvSpPr txBox="1">
            <a:spLocks noGrp="1"/>
          </p:cNvSpPr>
          <p:nvPr>
            <p:ph type="body" idx="4294967295"/>
          </p:nvPr>
        </p:nvSpPr>
        <p:spPr>
          <a:xfrm>
            <a:off x="802640" y="1459230"/>
            <a:ext cx="10942320" cy="4351338"/>
          </a:xfrm>
          <a:prstGeom prst="rect">
            <a:avLst/>
          </a:prstGeom>
          <a:noFill/>
          <a:ln>
            <a:noFill/>
          </a:ln>
        </p:spPr>
        <p:txBody>
          <a:bodyPr spcFirstLastPara="1" wrap="square" lIns="91425" tIns="45700" rIns="91425" bIns="45700" anchor="t" anchorCtr="0">
            <a:normAutofit/>
          </a:bodyPr>
          <a:lstStyle/>
          <a:p>
            <a:pPr indent="-457200">
              <a:lnSpc>
                <a:spcPct val="150000"/>
              </a:lnSpc>
              <a:spcBef>
                <a:spcPts val="0"/>
              </a:spcBef>
              <a:buSzPts val="1800"/>
            </a:pPr>
            <a:r>
              <a:rPr lang="en-US" dirty="0" err="1"/>
              <a:t>Ekonomikos</a:t>
            </a:r>
            <a:r>
              <a:rPr lang="en-US" dirty="0"/>
              <a:t> </a:t>
            </a:r>
            <a:r>
              <a:rPr lang="en-US" dirty="0" err="1"/>
              <a:t>ir</a:t>
            </a:r>
            <a:r>
              <a:rPr lang="en-US" dirty="0"/>
              <a:t> </a:t>
            </a:r>
            <a:r>
              <a:rPr lang="en-US" dirty="0" err="1"/>
              <a:t>verslumo</a:t>
            </a:r>
            <a:r>
              <a:rPr lang="en-US" dirty="0"/>
              <a:t> VBE II </a:t>
            </a:r>
            <a:r>
              <a:rPr lang="en-US" dirty="0" err="1"/>
              <a:t>dalies</a:t>
            </a:r>
            <a:r>
              <a:rPr lang="en-US" dirty="0"/>
              <a:t> </a:t>
            </a:r>
            <a:r>
              <a:rPr lang="lt-LT" dirty="0"/>
              <a:t>užduoties </a:t>
            </a:r>
            <a:r>
              <a:rPr lang="en-US" dirty="0" err="1"/>
              <a:t>statistin</a:t>
            </a:r>
            <a:r>
              <a:rPr lang="lt-LT" dirty="0"/>
              <a:t>ės analizės</a:t>
            </a:r>
            <a:r>
              <a:rPr lang="en-US" dirty="0"/>
              <a:t> </a:t>
            </a:r>
            <a:r>
              <a:rPr lang="en-US" dirty="0" err="1"/>
              <a:t>rezultatų</a:t>
            </a:r>
            <a:r>
              <a:rPr lang="en-US" dirty="0"/>
              <a:t> </a:t>
            </a:r>
            <a:r>
              <a:rPr lang="lt-LT" dirty="0"/>
              <a:t>panaudojimas</a:t>
            </a:r>
            <a:r>
              <a:rPr lang="en-US" dirty="0"/>
              <a:t> </a:t>
            </a:r>
            <a:r>
              <a:rPr lang="en-US" dirty="0" err="1"/>
              <a:t>mokymo</a:t>
            </a:r>
            <a:r>
              <a:rPr lang="lt-LT" dirty="0"/>
              <a:t>(</a:t>
            </a:r>
            <a:r>
              <a:rPr lang="en-US" dirty="0" err="1"/>
              <a:t>si</a:t>
            </a:r>
            <a:r>
              <a:rPr lang="lt-LT" dirty="0"/>
              <a:t>)</a:t>
            </a:r>
            <a:r>
              <a:rPr lang="en-US" dirty="0"/>
              <a:t> </a:t>
            </a:r>
            <a:r>
              <a:rPr lang="en-US" dirty="0" err="1"/>
              <a:t>procese</a:t>
            </a:r>
            <a:endParaRPr lang="lt-LT" dirty="0"/>
          </a:p>
          <a:p>
            <a:pPr lvl="1" indent="-457200">
              <a:lnSpc>
                <a:spcPct val="150000"/>
              </a:lnSpc>
              <a:spcBef>
                <a:spcPts val="0"/>
              </a:spcBef>
              <a:buSzPts val="1800"/>
            </a:pPr>
            <a:r>
              <a:rPr lang="lt-LT" dirty="0"/>
              <a:t>Su grafikais susijusios užduotys</a:t>
            </a:r>
          </a:p>
          <a:p>
            <a:pPr lvl="1" indent="-457200">
              <a:lnSpc>
                <a:spcPct val="150000"/>
              </a:lnSpc>
              <a:spcBef>
                <a:spcPts val="0"/>
              </a:spcBef>
              <a:buSzPts val="1800"/>
            </a:pPr>
            <a:r>
              <a:rPr lang="lt-LT" dirty="0"/>
              <a:t>Darbas grupėse</a:t>
            </a:r>
          </a:p>
          <a:p>
            <a:pPr lvl="1" indent="-457200">
              <a:lnSpc>
                <a:spcPct val="150000"/>
              </a:lnSpc>
              <a:spcBef>
                <a:spcPts val="0"/>
              </a:spcBef>
              <a:buSzPts val="1800"/>
            </a:pPr>
            <a:r>
              <a:rPr lang="lt-LT" dirty="0"/>
              <a:t>Argumentavimo užduotys</a:t>
            </a:r>
          </a:p>
          <a:p>
            <a:pPr lvl="1" indent="-457200">
              <a:lnSpc>
                <a:spcPct val="150000"/>
              </a:lnSpc>
              <a:spcBef>
                <a:spcPts val="0"/>
              </a:spcBef>
              <a:buSzPts val="1800"/>
            </a:pPr>
            <a:r>
              <a:rPr lang="lt-LT" dirty="0"/>
              <a:t>Darbas grupėse</a:t>
            </a:r>
          </a:p>
          <a:p>
            <a:pPr marL="457200" lvl="1" indent="0">
              <a:lnSpc>
                <a:spcPct val="150000"/>
              </a:lnSpc>
              <a:spcBef>
                <a:spcPts val="0"/>
              </a:spcBef>
              <a:buSzPts val="1800"/>
              <a:buNone/>
            </a:pPr>
            <a:endParaRPr lang="lt-LT" dirty="0"/>
          </a:p>
          <a:p>
            <a:pPr lvl="1" indent="-457200">
              <a:lnSpc>
                <a:spcPct val="150000"/>
              </a:lnSpc>
              <a:spcBef>
                <a:spcPts val="0"/>
              </a:spcBef>
              <a:buSzPts val="1800"/>
            </a:pPr>
            <a:endParaRPr lang="lt-LT" dirty="0"/>
          </a:p>
          <a:p>
            <a:pPr lvl="1" indent="-457200">
              <a:lnSpc>
                <a:spcPct val="150000"/>
              </a:lnSpc>
              <a:spcBef>
                <a:spcPts val="0"/>
              </a:spcBef>
              <a:buSzPts val="1800"/>
            </a:pPr>
            <a:endParaRPr lang="lt-LT" dirty="0"/>
          </a:p>
          <a:p>
            <a:pPr marL="457200" lvl="0" indent="-457200" algn="l" rtl="0">
              <a:lnSpc>
                <a:spcPct val="150000"/>
              </a:lnSpc>
              <a:spcBef>
                <a:spcPts val="0"/>
              </a:spcBef>
              <a:spcAft>
                <a:spcPts val="0"/>
              </a:spcAft>
              <a:buSzPts val="1800"/>
              <a:buChar char="•"/>
            </a:pPr>
            <a:endParaRPr dirty="0">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39e8b5fe39f_0_4"/>
          <p:cNvSpPr txBox="1">
            <a:spLocks noGrp="1"/>
          </p:cNvSpPr>
          <p:nvPr>
            <p:ph type="title" idx="4294967295"/>
          </p:nvPr>
        </p:nvSpPr>
        <p:spPr>
          <a:xfrm>
            <a:off x="599440" y="1942783"/>
            <a:ext cx="10515600" cy="719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E6B2B"/>
              </a:buClr>
              <a:buSzPts val="4860"/>
              <a:buFont typeface="Calibri"/>
              <a:buNone/>
            </a:pPr>
            <a:r>
              <a:rPr lang="en-US" dirty="0" err="1">
                <a:latin typeface="Calibri"/>
                <a:ea typeface="Calibri"/>
                <a:cs typeface="Calibri"/>
                <a:sym typeface="Calibri"/>
              </a:rPr>
              <a:t>Ekonomikos</a:t>
            </a:r>
            <a:r>
              <a:rPr lang="en-US" dirty="0">
                <a:latin typeface="Calibri"/>
                <a:ea typeface="Calibri"/>
                <a:cs typeface="Calibri"/>
                <a:sym typeface="Calibri"/>
              </a:rPr>
              <a:t> </a:t>
            </a:r>
            <a:r>
              <a:rPr lang="en-US" dirty="0" err="1">
                <a:latin typeface="Calibri"/>
                <a:ea typeface="Calibri"/>
                <a:cs typeface="Calibri"/>
                <a:sym typeface="Calibri"/>
              </a:rPr>
              <a:t>ir</a:t>
            </a:r>
            <a:r>
              <a:rPr lang="en-US" dirty="0">
                <a:latin typeface="Calibri"/>
                <a:ea typeface="Calibri"/>
                <a:cs typeface="Calibri"/>
                <a:sym typeface="Calibri"/>
              </a:rPr>
              <a:t> </a:t>
            </a:r>
            <a:r>
              <a:rPr lang="en-US" dirty="0" err="1">
                <a:latin typeface="Calibri"/>
                <a:ea typeface="Calibri"/>
                <a:cs typeface="Calibri"/>
                <a:sym typeface="Calibri"/>
              </a:rPr>
              <a:t>verslumo</a:t>
            </a:r>
            <a:r>
              <a:rPr lang="en-US" dirty="0">
                <a:latin typeface="Calibri"/>
                <a:ea typeface="Calibri"/>
                <a:cs typeface="Calibri"/>
                <a:sym typeface="Calibri"/>
              </a:rPr>
              <a:t> VBE II </a:t>
            </a:r>
            <a:r>
              <a:rPr lang="lt-LT" dirty="0">
                <a:latin typeface="Calibri"/>
                <a:ea typeface="Calibri"/>
                <a:cs typeface="Calibri"/>
                <a:sym typeface="Calibri"/>
              </a:rPr>
              <a:t>dalies</a:t>
            </a:r>
            <a:r>
              <a:rPr lang="en-US" dirty="0">
                <a:latin typeface="Calibri"/>
                <a:ea typeface="Calibri"/>
                <a:cs typeface="Calibri"/>
                <a:sym typeface="Calibri"/>
              </a:rPr>
              <a:t> </a:t>
            </a:r>
            <a:r>
              <a:rPr lang="lt-LT" dirty="0">
                <a:latin typeface="Calibri"/>
                <a:ea typeface="Calibri"/>
                <a:cs typeface="Calibri"/>
                <a:sym typeface="Calibri"/>
              </a:rPr>
              <a:t>užduoties </a:t>
            </a:r>
            <a:r>
              <a:rPr lang="en-US" dirty="0" err="1"/>
              <a:t>statistin</a:t>
            </a:r>
            <a:r>
              <a:rPr lang="lt-LT" dirty="0"/>
              <a:t>ės analizės</a:t>
            </a:r>
            <a:r>
              <a:rPr lang="en-US" dirty="0"/>
              <a:t> </a:t>
            </a:r>
            <a:r>
              <a:rPr lang="en-US" dirty="0" err="1"/>
              <a:t>rezultatų</a:t>
            </a:r>
            <a:r>
              <a:rPr lang="en-US" dirty="0"/>
              <a:t> </a:t>
            </a:r>
            <a:r>
              <a:rPr lang="lt-LT" dirty="0"/>
              <a:t>panaudojimas</a:t>
            </a:r>
            <a:r>
              <a:rPr lang="en-US" dirty="0"/>
              <a:t> </a:t>
            </a:r>
            <a:r>
              <a:rPr lang="en-US" dirty="0" err="1"/>
              <a:t>mokymo</a:t>
            </a:r>
            <a:r>
              <a:rPr lang="lt-LT" dirty="0"/>
              <a:t>(</a:t>
            </a:r>
            <a:r>
              <a:rPr lang="en-US" dirty="0" err="1"/>
              <a:t>si</a:t>
            </a:r>
            <a:r>
              <a:rPr lang="lt-LT" dirty="0"/>
              <a:t>)</a:t>
            </a:r>
            <a:r>
              <a:rPr lang="en-US" dirty="0"/>
              <a:t> </a:t>
            </a:r>
            <a:r>
              <a:rPr lang="en-US" dirty="0" err="1"/>
              <a:t>procese</a:t>
            </a:r>
            <a:endParaRPr dirty="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39e8b5fe39f_0_8"/>
          <p:cNvSpPr txBox="1"/>
          <p:nvPr/>
        </p:nvSpPr>
        <p:spPr>
          <a:xfrm>
            <a:off x="627525" y="387580"/>
            <a:ext cx="9117000" cy="752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100"/>
              <a:buFont typeface="Arial"/>
              <a:buNone/>
            </a:pPr>
            <a:r>
              <a:rPr lang="en-US" sz="4100" b="1" i="0" u="none" strike="noStrike" cap="none" dirty="0" err="1">
                <a:solidFill>
                  <a:srgbClr val="2F6335"/>
                </a:solidFill>
                <a:latin typeface="Calibri"/>
                <a:ea typeface="Calibri"/>
                <a:cs typeface="Calibri"/>
                <a:sym typeface="Calibri"/>
              </a:rPr>
              <a:t>Praktinės</a:t>
            </a:r>
            <a:r>
              <a:rPr lang="en-US" sz="4100" b="1" i="0" u="none" strike="noStrike" cap="none" dirty="0">
                <a:solidFill>
                  <a:srgbClr val="2F6335"/>
                </a:solidFill>
                <a:latin typeface="Calibri"/>
                <a:ea typeface="Calibri"/>
                <a:cs typeface="Calibri"/>
                <a:sym typeface="Calibri"/>
              </a:rPr>
              <a:t> </a:t>
            </a:r>
            <a:r>
              <a:rPr lang="en-US" sz="4100" b="1" i="0" u="none" strike="noStrike" cap="none" dirty="0" err="1">
                <a:solidFill>
                  <a:srgbClr val="2F6335"/>
                </a:solidFill>
                <a:latin typeface="Calibri"/>
                <a:ea typeface="Calibri"/>
                <a:cs typeface="Calibri"/>
                <a:sym typeface="Calibri"/>
              </a:rPr>
              <a:t>dalies</a:t>
            </a:r>
            <a:r>
              <a:rPr lang="en-US" sz="4100" b="1" i="0" u="none" strike="noStrike" cap="none" dirty="0">
                <a:solidFill>
                  <a:srgbClr val="2F6335"/>
                </a:solidFill>
                <a:latin typeface="Calibri"/>
                <a:ea typeface="Calibri"/>
                <a:cs typeface="Calibri"/>
                <a:sym typeface="Calibri"/>
              </a:rPr>
              <a:t> </a:t>
            </a:r>
            <a:r>
              <a:rPr lang="en-US" sz="4100" b="1" i="0" u="none" strike="noStrike" cap="none" dirty="0" err="1">
                <a:solidFill>
                  <a:srgbClr val="2F6335"/>
                </a:solidFill>
                <a:latin typeface="Calibri"/>
                <a:ea typeface="Calibri"/>
                <a:cs typeface="Calibri"/>
                <a:sym typeface="Calibri"/>
              </a:rPr>
              <a:t>struktūra</a:t>
            </a:r>
            <a:endParaRPr sz="100" b="0" i="0" u="none" strike="noStrike" cap="none" dirty="0">
              <a:solidFill>
                <a:srgbClr val="000000"/>
              </a:solidFill>
              <a:latin typeface="Arial"/>
              <a:ea typeface="Arial"/>
              <a:cs typeface="Arial"/>
              <a:sym typeface="Arial"/>
            </a:endParaRPr>
          </a:p>
        </p:txBody>
      </p:sp>
      <p:sp>
        <p:nvSpPr>
          <p:cNvPr id="330" name="Google Shape;330;g39e8b5fe39f_0_8"/>
          <p:cNvSpPr txBox="1"/>
          <p:nvPr/>
        </p:nvSpPr>
        <p:spPr>
          <a:xfrm>
            <a:off x="579725" y="1224570"/>
            <a:ext cx="10139100" cy="4531800"/>
          </a:xfrm>
          <a:prstGeom prst="rect">
            <a:avLst/>
          </a:prstGeom>
          <a:noFill/>
          <a:ln>
            <a:noFill/>
          </a:ln>
        </p:spPr>
        <p:txBody>
          <a:bodyPr spcFirstLastPara="1" wrap="square" lIns="91425" tIns="91425" rIns="91425" bIns="91425" anchor="t" anchorCtr="0">
            <a:noAutofit/>
          </a:bodyPr>
          <a:lstStyle/>
          <a:p>
            <a:pPr marL="457200" marR="0" lvl="0" indent="-406400" algn="just" rtl="0">
              <a:lnSpc>
                <a:spcPct val="100000"/>
              </a:lnSpc>
              <a:spcBef>
                <a:spcPts val="0"/>
              </a:spcBef>
              <a:spcAft>
                <a:spcPts val="0"/>
              </a:spcAft>
              <a:buClr>
                <a:schemeClr val="dk1"/>
              </a:buClr>
              <a:buSzPts val="2800"/>
              <a:buFont typeface="Calibri"/>
              <a:buChar char="❖"/>
            </a:pPr>
            <a:r>
              <a:rPr lang="en-US" sz="2800" b="0" i="0" u="none" strike="noStrike" cap="none" dirty="0" err="1">
                <a:solidFill>
                  <a:schemeClr val="dk1"/>
                </a:solidFill>
                <a:latin typeface="Calibri"/>
                <a:ea typeface="Calibri"/>
                <a:cs typeface="Calibri"/>
                <a:sym typeface="Calibri"/>
              </a:rPr>
              <a:t>Atskirų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egzamino</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užduočių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atsakymų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statistika</a:t>
            </a:r>
            <a:r>
              <a:rPr lang="en-US" sz="2800" b="0" i="0" u="none" strike="noStrike" cap="none" dirty="0">
                <a:solidFill>
                  <a:schemeClr val="dk1"/>
                </a:solidFill>
                <a:latin typeface="Calibri"/>
                <a:ea typeface="Calibri"/>
                <a:cs typeface="Calibri"/>
                <a:sym typeface="Calibri"/>
              </a:rPr>
              <a:t> </a:t>
            </a:r>
            <a:r>
              <a:rPr lang="en-US" sz="2800" b="0" i="1" u="none" strike="noStrike" cap="none" dirty="0">
                <a:solidFill>
                  <a:schemeClr val="dk1"/>
                </a:solidFill>
                <a:latin typeface="Calibri"/>
                <a:ea typeface="Calibri"/>
                <a:cs typeface="Calibri"/>
                <a:sym typeface="Calibri"/>
              </a:rPr>
              <a:t>(</a:t>
            </a:r>
            <a:r>
              <a:rPr lang="en-US" sz="2800" b="0" i="1" u="none" strike="noStrike" cap="none" dirty="0" err="1">
                <a:solidFill>
                  <a:schemeClr val="dk1"/>
                </a:solidFill>
                <a:latin typeface="Calibri"/>
                <a:ea typeface="Calibri"/>
                <a:cs typeface="Calibri"/>
                <a:sym typeface="Calibri"/>
              </a:rPr>
              <a:t>taškų</a:t>
            </a:r>
            <a:r>
              <a:rPr lang="en-US" sz="2800" b="0" i="1" u="none" strike="noStrike" cap="none" dirty="0">
                <a:solidFill>
                  <a:schemeClr val="dk1"/>
                </a:solidFill>
                <a:latin typeface="Calibri"/>
                <a:ea typeface="Calibri"/>
                <a:cs typeface="Calibri"/>
                <a:sym typeface="Calibri"/>
              </a:rPr>
              <a:t> </a:t>
            </a:r>
            <a:r>
              <a:rPr lang="en-US" sz="2800" b="0" i="1" u="none" strike="noStrike" cap="none" dirty="0" err="1">
                <a:solidFill>
                  <a:schemeClr val="dk1"/>
                </a:solidFill>
                <a:latin typeface="Calibri"/>
                <a:ea typeface="Calibri"/>
                <a:cs typeface="Calibri"/>
                <a:sym typeface="Calibri"/>
              </a:rPr>
              <a:t>pasiskirstymas</a:t>
            </a:r>
            <a:r>
              <a:rPr lang="en-US" sz="2800" b="0" i="1" u="none" strike="noStrike" cap="none" dirty="0">
                <a:solidFill>
                  <a:schemeClr val="dk1"/>
                </a:solidFill>
                <a:latin typeface="Calibri"/>
                <a:ea typeface="Calibri"/>
                <a:cs typeface="Calibri"/>
                <a:sym typeface="Calibri"/>
              </a:rPr>
              <a:t> (%), </a:t>
            </a:r>
            <a:r>
              <a:rPr lang="en-US" sz="2800" b="0" i="1" u="none" strike="noStrike" cap="none" dirty="0" err="1">
                <a:solidFill>
                  <a:schemeClr val="dk1"/>
                </a:solidFill>
                <a:latin typeface="Calibri"/>
                <a:ea typeface="Calibri"/>
                <a:cs typeface="Calibri"/>
                <a:sym typeface="Calibri"/>
              </a:rPr>
              <a:t>sunkumas</a:t>
            </a:r>
            <a:r>
              <a:rPr lang="en-US" sz="2800" b="0" i="1" u="none" strike="noStrike" cap="none" dirty="0">
                <a:solidFill>
                  <a:schemeClr val="dk1"/>
                </a:solidFill>
                <a:latin typeface="Calibri"/>
                <a:ea typeface="Calibri"/>
                <a:cs typeface="Calibri"/>
                <a:sym typeface="Calibri"/>
              </a:rPr>
              <a:t>, </a:t>
            </a:r>
            <a:r>
              <a:rPr lang="en-US" sz="2800" b="0" i="1" u="none" strike="noStrike" cap="none" dirty="0" err="1">
                <a:solidFill>
                  <a:schemeClr val="dk1"/>
                </a:solidFill>
                <a:latin typeface="Calibri"/>
                <a:ea typeface="Calibri"/>
                <a:cs typeface="Calibri"/>
                <a:sym typeface="Calibri"/>
              </a:rPr>
              <a:t>skiriamoji</a:t>
            </a:r>
            <a:r>
              <a:rPr lang="en-US" sz="2800" b="0" i="1" u="none" strike="noStrike" cap="none" dirty="0">
                <a:solidFill>
                  <a:schemeClr val="dk1"/>
                </a:solidFill>
                <a:latin typeface="Calibri"/>
                <a:ea typeface="Calibri"/>
                <a:cs typeface="Calibri"/>
                <a:sym typeface="Calibri"/>
              </a:rPr>
              <a:t> </a:t>
            </a:r>
            <a:r>
              <a:rPr lang="en-US" sz="2800" b="0" i="1" u="none" strike="noStrike" cap="none" dirty="0" err="1">
                <a:solidFill>
                  <a:schemeClr val="dk1"/>
                </a:solidFill>
                <a:latin typeface="Calibri"/>
                <a:ea typeface="Calibri"/>
                <a:cs typeface="Calibri"/>
                <a:sym typeface="Calibri"/>
              </a:rPr>
              <a:t>geba</a:t>
            </a:r>
            <a:r>
              <a:rPr lang="en-US" sz="2800" b="0" i="1" u="none" strike="noStrike" cap="none" dirty="0">
                <a:solidFill>
                  <a:schemeClr val="dk1"/>
                </a:solidFill>
                <a:latin typeface="Calibri"/>
                <a:ea typeface="Calibri"/>
                <a:cs typeface="Calibri"/>
                <a:sym typeface="Calibri"/>
              </a:rPr>
              <a:t>)</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pagal</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panašių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ekonomikos</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ir</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verslumo</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dalyko</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įgūdžių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kategorijas</a:t>
            </a:r>
            <a:r>
              <a:rPr lang="lt-LT"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06400" algn="just" rtl="0">
              <a:lnSpc>
                <a:spcPct val="100000"/>
              </a:lnSpc>
              <a:spcBef>
                <a:spcPts val="0"/>
              </a:spcBef>
              <a:spcAft>
                <a:spcPts val="0"/>
              </a:spcAft>
              <a:buClr>
                <a:schemeClr val="dk1"/>
              </a:buClr>
              <a:buSzPts val="2800"/>
              <a:buFont typeface="Calibri"/>
              <a:buChar char="❖"/>
            </a:pPr>
            <a:r>
              <a:rPr lang="en-US" sz="2800" b="0" i="0" u="none" strike="noStrike" cap="none" dirty="0" err="1">
                <a:solidFill>
                  <a:schemeClr val="dk1"/>
                </a:solidFill>
                <a:latin typeface="Calibri"/>
                <a:ea typeface="Calibri"/>
                <a:cs typeface="Calibri"/>
                <a:sym typeface="Calibri"/>
              </a:rPr>
              <a:t>Mokinių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atsakymų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pavyzdžiai</a:t>
            </a:r>
            <a:r>
              <a:rPr lang="lt-LT"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457200" marR="0" lvl="0" indent="0" algn="just"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06400" algn="just" rtl="0">
              <a:lnSpc>
                <a:spcPct val="100000"/>
              </a:lnSpc>
              <a:spcBef>
                <a:spcPts val="0"/>
              </a:spcBef>
              <a:spcAft>
                <a:spcPts val="0"/>
              </a:spcAft>
              <a:buClr>
                <a:schemeClr val="dk1"/>
              </a:buClr>
              <a:buSzPts val="2800"/>
              <a:buFont typeface="Calibri"/>
              <a:buChar char="❖"/>
            </a:pPr>
            <a:r>
              <a:rPr lang="en-US" sz="2800" b="0" i="0" u="none" strike="noStrike" cap="none" dirty="0" err="1">
                <a:solidFill>
                  <a:schemeClr val="dk1"/>
                </a:solidFill>
                <a:latin typeface="Calibri"/>
                <a:ea typeface="Calibri"/>
                <a:cs typeface="Calibri"/>
                <a:sym typeface="Calibri"/>
              </a:rPr>
              <a:t>Darbas</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grupėse</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atpažįstamos</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tobulintinos</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sritys</a:t>
            </a:r>
            <a:r>
              <a:rPr lang="lt-LT"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457200" marR="0" lvl="0" indent="0" algn="just"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457200" marR="0" lvl="0" indent="-406400" algn="just" rtl="0">
              <a:lnSpc>
                <a:spcPct val="100000"/>
              </a:lnSpc>
              <a:spcBef>
                <a:spcPts val="0"/>
              </a:spcBef>
              <a:spcAft>
                <a:spcPts val="0"/>
              </a:spcAft>
              <a:buClr>
                <a:schemeClr val="dk1"/>
              </a:buClr>
              <a:buSzPts val="2800"/>
              <a:buFont typeface="Calibri"/>
              <a:buChar char="❖"/>
            </a:pPr>
            <a:r>
              <a:rPr lang="en-US" sz="2800" b="0" i="0" u="none" strike="noStrike" cap="none" dirty="0" err="1">
                <a:solidFill>
                  <a:schemeClr val="dk1"/>
                </a:solidFill>
                <a:latin typeface="Calibri"/>
                <a:ea typeface="Calibri"/>
                <a:cs typeface="Calibri"/>
                <a:sym typeface="Calibri"/>
              </a:rPr>
              <a:t>Diskusija</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kaip</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gerinti</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dalyko</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mokymo</a:t>
            </a:r>
            <a:r>
              <a:rPr lang="en-US" sz="2800" b="0" i="0" u="none" strike="noStrike" cap="none" dirty="0">
                <a:solidFill>
                  <a:schemeClr val="dk1"/>
                </a:solidFill>
                <a:latin typeface="Calibri"/>
                <a:ea typeface="Calibri"/>
                <a:cs typeface="Calibri"/>
                <a:sym typeface="Calibri"/>
              </a:rPr>
              <a:t>(</a:t>
            </a:r>
            <a:r>
              <a:rPr lang="en-US" sz="2800" b="0" i="0" u="none" strike="noStrike" cap="none" dirty="0" err="1">
                <a:solidFill>
                  <a:schemeClr val="dk1"/>
                </a:solidFill>
                <a:latin typeface="Calibri"/>
                <a:ea typeface="Calibri"/>
                <a:cs typeface="Calibri"/>
                <a:sym typeface="Calibri"/>
              </a:rPr>
              <a:t>si</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procesą</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ir</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rezultatus</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Gerųjų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patirčių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ir</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metodų</a:t>
            </a:r>
            <a:r>
              <a:rPr lang="en-US" sz="2800" b="0" i="0" u="none" strike="noStrike" cap="none" dirty="0">
                <a:solidFill>
                  <a:schemeClr val="dk1"/>
                </a:solidFill>
                <a:latin typeface="Calibri"/>
                <a:ea typeface="Calibri"/>
                <a:cs typeface="Calibri"/>
                <a:sym typeface="Calibri"/>
              </a:rPr>
              <a:t> </a:t>
            </a:r>
            <a:r>
              <a:rPr lang="en-US" sz="2800" b="0" i="0" u="none" strike="noStrike" cap="none" dirty="0" err="1">
                <a:solidFill>
                  <a:schemeClr val="dk1"/>
                </a:solidFill>
                <a:latin typeface="Calibri"/>
                <a:ea typeface="Calibri"/>
                <a:cs typeface="Calibri"/>
                <a:sym typeface="Calibri"/>
              </a:rPr>
              <a:t>pasidalijimas</a:t>
            </a:r>
            <a:r>
              <a:rPr lang="lt-LT"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39eeeab734e_0_199"/>
          <p:cNvSpPr txBox="1"/>
          <p:nvPr/>
        </p:nvSpPr>
        <p:spPr>
          <a:xfrm>
            <a:off x="469760" y="743705"/>
            <a:ext cx="10358400" cy="794033"/>
          </a:xfrm>
          <a:prstGeom prst="rect">
            <a:avLst/>
          </a:prstGeom>
          <a:noFill/>
          <a:ln>
            <a:noFill/>
          </a:ln>
        </p:spPr>
        <p:txBody>
          <a:bodyPr spcFirstLastPara="1" wrap="square" lIns="91425" tIns="91425" rIns="91425" bIns="91425" anchor="t" anchorCtr="0">
            <a:spAutoFit/>
          </a:bodyPr>
          <a:lstStyle/>
          <a:p>
            <a:pPr marL="0" marR="0" lvl="0" indent="0" rtl="0">
              <a:lnSpc>
                <a:spcPct val="90000"/>
              </a:lnSpc>
              <a:spcBef>
                <a:spcPts val="0"/>
              </a:spcBef>
              <a:spcAft>
                <a:spcPts val="0"/>
              </a:spcAft>
              <a:buClr>
                <a:srgbClr val="000000"/>
              </a:buClr>
              <a:buSzPts val="4100"/>
              <a:buFont typeface="Arial"/>
              <a:buNone/>
            </a:pPr>
            <a:r>
              <a:rPr lang="en-US" sz="4400" b="1" dirty="0">
                <a:solidFill>
                  <a:srgbClr val="2F6335"/>
                </a:solidFill>
                <a:latin typeface="Calibri"/>
                <a:ea typeface="Calibri"/>
                <a:cs typeface="Calibri"/>
                <a:sym typeface="Calibri"/>
              </a:rPr>
              <a:t>Su </a:t>
            </a:r>
            <a:r>
              <a:rPr lang="en-US" sz="4400" b="1" dirty="0" err="1">
                <a:solidFill>
                  <a:srgbClr val="2F6335"/>
                </a:solidFill>
                <a:latin typeface="Calibri"/>
                <a:ea typeface="Calibri"/>
                <a:cs typeface="Calibri"/>
                <a:sym typeface="Calibri"/>
              </a:rPr>
              <a:t>grafikais</a:t>
            </a:r>
            <a:r>
              <a:rPr lang="en-US" sz="4400" b="1" dirty="0">
                <a:solidFill>
                  <a:srgbClr val="2F6335"/>
                </a:solidFill>
                <a:latin typeface="Calibri"/>
                <a:ea typeface="Calibri"/>
                <a:cs typeface="Calibri"/>
                <a:sym typeface="Calibri"/>
              </a:rPr>
              <a:t> </a:t>
            </a:r>
            <a:r>
              <a:rPr lang="en-US" sz="4400" b="1" dirty="0" err="1">
                <a:solidFill>
                  <a:srgbClr val="2F6335"/>
                </a:solidFill>
                <a:latin typeface="Calibri"/>
                <a:ea typeface="Calibri"/>
                <a:cs typeface="Calibri"/>
                <a:sym typeface="Calibri"/>
              </a:rPr>
              <a:t>susijusios</a:t>
            </a:r>
            <a:r>
              <a:rPr lang="en-US" sz="4400" b="1" dirty="0">
                <a:solidFill>
                  <a:srgbClr val="2F6335"/>
                </a:solidFill>
                <a:latin typeface="Calibri"/>
                <a:ea typeface="Calibri"/>
                <a:cs typeface="Calibri"/>
                <a:sym typeface="Calibri"/>
              </a:rPr>
              <a:t> </a:t>
            </a:r>
            <a:r>
              <a:rPr lang="en-US" sz="4400" b="1" dirty="0" err="1">
                <a:solidFill>
                  <a:srgbClr val="2F6335"/>
                </a:solidFill>
                <a:latin typeface="Calibri"/>
                <a:ea typeface="Calibri"/>
                <a:cs typeface="Calibri"/>
                <a:sym typeface="Calibri"/>
              </a:rPr>
              <a:t>u</a:t>
            </a:r>
            <a:r>
              <a:rPr lang="en-US" sz="4400" b="1" i="0" u="none" strike="noStrike" cap="none" dirty="0" err="1">
                <a:solidFill>
                  <a:srgbClr val="2F6335"/>
                </a:solidFill>
                <a:latin typeface="Calibri"/>
                <a:ea typeface="Calibri"/>
                <a:cs typeface="Calibri"/>
                <a:sym typeface="Calibri"/>
              </a:rPr>
              <a:t>žduotys</a:t>
            </a:r>
            <a:endParaRPr sz="4400" b="0" i="1" u="none" strike="noStrike" cap="none" dirty="0">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g39eeeab734e_0_139"/>
          <p:cNvPicPr preferRelativeResize="0"/>
          <p:nvPr/>
        </p:nvPicPr>
        <p:blipFill>
          <a:blip r:embed="rId3">
            <a:alphaModFix/>
          </a:blip>
          <a:stretch>
            <a:fillRect/>
          </a:stretch>
        </p:blipFill>
        <p:spPr>
          <a:xfrm>
            <a:off x="589280" y="254000"/>
            <a:ext cx="8432800" cy="6167120"/>
          </a:xfrm>
          <a:prstGeom prst="rect">
            <a:avLst/>
          </a:prstGeom>
          <a:noFill/>
          <a:ln>
            <a:noFill/>
          </a:ln>
        </p:spPr>
      </p:pic>
      <p:pic>
        <p:nvPicPr>
          <p:cNvPr id="458" name="Google Shape;458;g39eeeab734e_0_139"/>
          <p:cNvPicPr preferRelativeResize="0"/>
          <p:nvPr/>
        </p:nvPicPr>
        <p:blipFill>
          <a:blip r:embed="rId4">
            <a:alphaModFix/>
          </a:blip>
          <a:stretch>
            <a:fillRect/>
          </a:stretch>
        </p:blipFill>
        <p:spPr>
          <a:xfrm>
            <a:off x="7331532" y="1836960"/>
            <a:ext cx="4555668" cy="35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a:extLst>
            <a:ext uri="{FF2B5EF4-FFF2-40B4-BE49-F238E27FC236}">
              <a16:creationId xmlns:a16="http://schemas.microsoft.com/office/drawing/2014/main" id="{5B7AD79A-4D2F-03FA-704C-A47953571348}"/>
            </a:ext>
          </a:extLst>
        </p:cNvPr>
        <p:cNvGrpSpPr/>
        <p:nvPr/>
      </p:nvGrpSpPr>
      <p:grpSpPr>
        <a:xfrm>
          <a:off x="0" y="0"/>
          <a:ext cx="0" cy="0"/>
          <a:chOff x="0" y="0"/>
          <a:chExt cx="0" cy="0"/>
        </a:xfrm>
      </p:grpSpPr>
      <p:sp>
        <p:nvSpPr>
          <p:cNvPr id="205" name="Google Shape;205;g39e374e630f_0_1">
            <a:extLst>
              <a:ext uri="{FF2B5EF4-FFF2-40B4-BE49-F238E27FC236}">
                <a16:creationId xmlns:a16="http://schemas.microsoft.com/office/drawing/2014/main" id="{52A9EC2B-8CB6-4487-06B4-FC29DD9FEEDE}"/>
              </a:ext>
            </a:extLst>
          </p:cNvPr>
          <p:cNvSpPr/>
          <p:nvPr/>
        </p:nvSpPr>
        <p:spPr>
          <a:xfrm>
            <a:off x="556374" y="1656348"/>
            <a:ext cx="11015100" cy="4524300"/>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1000"/>
              </a:spcBef>
              <a:spcAft>
                <a:spcPts val="0"/>
              </a:spcAft>
              <a:buClr>
                <a:schemeClr val="dk1"/>
              </a:buClr>
              <a:buSzPts val="3200"/>
              <a:buFont typeface="Arial"/>
              <a:buNone/>
            </a:pPr>
            <a:r>
              <a:rPr lang="en-US" sz="3200" b="0" i="0" u="none" strike="noStrike" cap="none" dirty="0" err="1">
                <a:solidFill>
                  <a:schemeClr val="dk1"/>
                </a:solidFill>
                <a:latin typeface="Calibri"/>
                <a:ea typeface="Calibri"/>
                <a:cs typeface="Calibri"/>
                <a:sym typeface="Calibri"/>
              </a:rPr>
              <a:t>Ekonomikos</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ir</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verslumo</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valstybinio</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brandos</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egzamino</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kandidatų</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surinktų</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užduoties</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taškų</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vidurkis</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pagrindinėje</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sesijoje</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yra</a:t>
            </a:r>
            <a:r>
              <a:rPr lang="en-US" sz="3200" b="0" i="0" u="none" strike="noStrike" cap="none" dirty="0">
                <a:solidFill>
                  <a:schemeClr val="dk1"/>
                </a:solidFill>
                <a:latin typeface="Calibri"/>
                <a:ea typeface="Calibri"/>
                <a:cs typeface="Calibri"/>
                <a:sym typeface="Calibri"/>
              </a:rPr>
              <a:t> 60 </a:t>
            </a:r>
            <a:r>
              <a:rPr lang="en-US" sz="3200" b="0" i="0" u="none" strike="noStrike" cap="none" dirty="0" err="1">
                <a:solidFill>
                  <a:schemeClr val="dk1"/>
                </a:solidFill>
                <a:latin typeface="Calibri"/>
                <a:ea typeface="Calibri"/>
                <a:cs typeface="Calibri"/>
                <a:sym typeface="Calibri"/>
              </a:rPr>
              <a:t>taškų</a:t>
            </a:r>
            <a:r>
              <a:rPr lang="en-US" sz="3200" b="0" i="0" u="none" strike="noStrike" cap="none" dirty="0">
                <a:solidFill>
                  <a:schemeClr val="dk1"/>
                </a:solidFill>
                <a:latin typeface="Calibri"/>
                <a:ea typeface="Calibri"/>
                <a:cs typeface="Calibri"/>
                <a:sym typeface="Calibri"/>
              </a:rPr>
              <a:t>. </a:t>
            </a:r>
            <a:endParaRPr lang="lt-LT" sz="32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1000"/>
              </a:spcBef>
              <a:spcAft>
                <a:spcPts val="0"/>
              </a:spcAft>
              <a:buClr>
                <a:schemeClr val="dk1"/>
              </a:buClr>
              <a:buSzPts val="3200"/>
              <a:buFont typeface="Arial"/>
              <a:buNone/>
            </a:pPr>
            <a:r>
              <a:rPr lang="en-US" sz="3200" b="0" i="0" u="none" strike="noStrike" cap="none" dirty="0" err="1">
                <a:solidFill>
                  <a:schemeClr val="dk1"/>
                </a:solidFill>
                <a:latin typeface="Calibri"/>
                <a:ea typeface="Calibri"/>
                <a:cs typeface="Calibri"/>
                <a:sym typeface="Calibri"/>
              </a:rPr>
              <a:t>Šiemet</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daugiausia</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iš</a:t>
            </a:r>
            <a:r>
              <a:rPr lang="en-US" sz="3200" b="0" i="0" u="none" strike="noStrike" cap="none" dirty="0">
                <a:solidFill>
                  <a:schemeClr val="dk1"/>
                </a:solidFill>
                <a:latin typeface="Calibri"/>
                <a:ea typeface="Calibri"/>
                <a:cs typeface="Calibri"/>
                <a:sym typeface="Calibri"/>
              </a:rPr>
              <a:t> 100 </a:t>
            </a:r>
            <a:r>
              <a:rPr lang="en-US" sz="3200" b="0" i="0" u="none" strike="noStrike" cap="none" dirty="0" err="1">
                <a:solidFill>
                  <a:schemeClr val="dk1"/>
                </a:solidFill>
                <a:latin typeface="Calibri"/>
                <a:ea typeface="Calibri"/>
                <a:cs typeface="Calibri"/>
                <a:sym typeface="Calibri"/>
              </a:rPr>
              <a:t>galimų</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taškų</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buvo</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surinkta</a:t>
            </a:r>
            <a:r>
              <a:rPr lang="en-US" sz="3200" b="0" i="0" u="none" strike="noStrike" cap="none" dirty="0">
                <a:solidFill>
                  <a:schemeClr val="dk1"/>
                </a:solidFill>
                <a:latin typeface="Calibri"/>
                <a:ea typeface="Calibri"/>
                <a:cs typeface="Calibri"/>
                <a:sym typeface="Calibri"/>
              </a:rPr>
              <a:t> 100 </a:t>
            </a:r>
            <a:r>
              <a:rPr lang="en-US" sz="3200" b="0" i="0" u="none" strike="noStrike" cap="none" dirty="0" err="1">
                <a:solidFill>
                  <a:schemeClr val="dk1"/>
                </a:solidFill>
                <a:latin typeface="Calibri"/>
                <a:ea typeface="Calibri"/>
                <a:cs typeface="Calibri"/>
                <a:sym typeface="Calibri"/>
              </a:rPr>
              <a:t>taškų</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Merginos</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sudarė</a:t>
            </a:r>
            <a:r>
              <a:rPr lang="en-US" sz="3200" b="0" i="0" u="none" strike="noStrike" cap="none" dirty="0">
                <a:solidFill>
                  <a:schemeClr val="dk1"/>
                </a:solidFill>
                <a:latin typeface="Calibri"/>
                <a:ea typeface="Calibri"/>
                <a:cs typeface="Calibri"/>
                <a:sym typeface="Calibri"/>
              </a:rPr>
              <a:t> 38,3 proc. </a:t>
            </a:r>
            <a:r>
              <a:rPr lang="en-US" sz="3200" b="0" i="0" u="none" strike="noStrike" cap="none" dirty="0" err="1">
                <a:solidFill>
                  <a:schemeClr val="dk1"/>
                </a:solidFill>
                <a:latin typeface="Calibri"/>
                <a:ea typeface="Calibri"/>
                <a:cs typeface="Calibri"/>
                <a:sym typeface="Calibri"/>
              </a:rPr>
              <a:t>visų</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laikiusiųjų</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egzaminą</a:t>
            </a:r>
            <a:r>
              <a:rPr lang="en-US" sz="3200" b="0" i="0" u="none" strike="noStrike" cap="none" dirty="0">
                <a:solidFill>
                  <a:schemeClr val="dk1"/>
                </a:solidFill>
                <a:latin typeface="Calibri"/>
                <a:ea typeface="Calibri"/>
                <a:cs typeface="Calibri"/>
                <a:sym typeface="Calibri"/>
              </a:rPr>
              <a:t>. Jos </a:t>
            </a:r>
            <a:r>
              <a:rPr lang="en-US" sz="3200" b="0" i="0" u="none" strike="noStrike" cap="none" dirty="0" err="1">
                <a:solidFill>
                  <a:schemeClr val="dk1"/>
                </a:solidFill>
                <a:latin typeface="Calibri"/>
                <a:ea typeface="Calibri"/>
                <a:cs typeface="Calibri"/>
                <a:sym typeface="Calibri"/>
              </a:rPr>
              <a:t>vidutiniškai</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surinko</a:t>
            </a:r>
            <a:r>
              <a:rPr lang="en-US" sz="3200" b="0" i="0" u="none" strike="noStrike" cap="none" dirty="0">
                <a:solidFill>
                  <a:schemeClr val="dk1"/>
                </a:solidFill>
                <a:latin typeface="Calibri"/>
                <a:ea typeface="Calibri"/>
                <a:cs typeface="Calibri"/>
                <a:sym typeface="Calibri"/>
              </a:rPr>
              <a:t> 61,5 </a:t>
            </a:r>
            <a:r>
              <a:rPr lang="en-US" sz="3200" b="0" i="0" u="none" strike="noStrike" cap="none" dirty="0" err="1">
                <a:solidFill>
                  <a:schemeClr val="dk1"/>
                </a:solidFill>
                <a:latin typeface="Calibri"/>
                <a:ea typeface="Calibri"/>
                <a:cs typeface="Calibri"/>
                <a:sym typeface="Calibri"/>
              </a:rPr>
              <a:t>užduoties</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taško</a:t>
            </a:r>
            <a:r>
              <a:rPr lang="en-US" sz="3200" b="0" i="0" u="none" strike="noStrike" cap="none" dirty="0">
                <a:solidFill>
                  <a:schemeClr val="dk1"/>
                </a:solidFill>
                <a:latin typeface="Calibri"/>
                <a:ea typeface="Calibri"/>
                <a:cs typeface="Calibri"/>
                <a:sym typeface="Calibri"/>
              </a:rPr>
              <a:t>. </a:t>
            </a:r>
            <a:endParaRPr lang="lt-LT" sz="3200" b="0" i="0" u="none" strike="noStrike" cap="none" dirty="0">
              <a:solidFill>
                <a:schemeClr val="dk1"/>
              </a:solidFill>
              <a:latin typeface="Calibri"/>
              <a:ea typeface="Calibri"/>
              <a:cs typeface="Calibri"/>
              <a:sym typeface="Calibri"/>
            </a:endParaRPr>
          </a:p>
          <a:p>
            <a:pPr lvl="0" algn="just">
              <a:lnSpc>
                <a:spcPct val="115000"/>
              </a:lnSpc>
              <a:spcBef>
                <a:spcPts val="1000"/>
              </a:spcBef>
              <a:buClr>
                <a:schemeClr val="dk1"/>
              </a:buClr>
              <a:buSzPts val="3200"/>
            </a:pPr>
            <a:r>
              <a:rPr lang="en-US" sz="3200" b="0" i="0" u="none" strike="noStrike" cap="none" dirty="0" err="1">
                <a:solidFill>
                  <a:schemeClr val="dk1"/>
                </a:solidFill>
                <a:latin typeface="Calibri"/>
                <a:ea typeface="Calibri"/>
                <a:cs typeface="Calibri"/>
                <a:sym typeface="Calibri"/>
              </a:rPr>
              <a:t>Vaikinai</a:t>
            </a:r>
            <a:r>
              <a:rPr lang="en-US" sz="3200" b="0" i="0" u="none" strike="noStrike" cap="none"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sudarė</a:t>
            </a:r>
            <a:r>
              <a:rPr lang="en-US" sz="3200" dirty="0">
                <a:solidFill>
                  <a:schemeClr val="dk1"/>
                </a:solidFill>
                <a:latin typeface="Calibri"/>
                <a:ea typeface="Calibri"/>
                <a:cs typeface="Calibri"/>
                <a:sym typeface="Calibri"/>
              </a:rPr>
              <a:t> </a:t>
            </a:r>
            <a:r>
              <a:rPr lang="lt-LT" sz="3200" dirty="0">
                <a:solidFill>
                  <a:schemeClr val="dk1"/>
                </a:solidFill>
                <a:latin typeface="Calibri"/>
                <a:ea typeface="Calibri"/>
                <a:cs typeface="Calibri"/>
                <a:sym typeface="Calibri"/>
              </a:rPr>
              <a:t>61,7</a:t>
            </a:r>
            <a:r>
              <a:rPr lang="en-US" sz="3200" dirty="0">
                <a:solidFill>
                  <a:schemeClr val="dk1"/>
                </a:solidFill>
                <a:latin typeface="Calibri"/>
                <a:ea typeface="Calibri"/>
                <a:cs typeface="Calibri"/>
                <a:sym typeface="Calibri"/>
              </a:rPr>
              <a:t> proc. </a:t>
            </a:r>
            <a:r>
              <a:rPr lang="en-US" sz="3200" dirty="0" err="1">
                <a:solidFill>
                  <a:schemeClr val="dk1"/>
                </a:solidFill>
                <a:latin typeface="Calibri"/>
                <a:ea typeface="Calibri"/>
                <a:cs typeface="Calibri"/>
                <a:sym typeface="Calibri"/>
              </a:rPr>
              <a:t>visų</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laikiusiųjų</a:t>
            </a:r>
            <a:r>
              <a:rPr lang="en-US" sz="3200" dirty="0">
                <a:solidFill>
                  <a:schemeClr val="dk1"/>
                </a:solidFill>
                <a:latin typeface="Calibri"/>
                <a:ea typeface="Calibri"/>
                <a:cs typeface="Calibri"/>
                <a:sym typeface="Calibri"/>
              </a:rPr>
              <a:t> </a:t>
            </a:r>
            <a:r>
              <a:rPr lang="en-US" sz="3200" dirty="0" err="1">
                <a:solidFill>
                  <a:schemeClr val="dk1"/>
                </a:solidFill>
                <a:latin typeface="Calibri"/>
                <a:ea typeface="Calibri"/>
                <a:cs typeface="Calibri"/>
                <a:sym typeface="Calibri"/>
              </a:rPr>
              <a:t>egzaminą</a:t>
            </a:r>
            <a:r>
              <a:rPr lang="lt-LT" sz="3200" dirty="0">
                <a:solidFill>
                  <a:schemeClr val="dk1"/>
                </a:solidFill>
                <a:latin typeface="Calibri"/>
                <a:ea typeface="Calibri"/>
                <a:cs typeface="Calibri"/>
                <a:sym typeface="Calibri"/>
              </a:rPr>
              <a:t>. Vaikinai </a:t>
            </a:r>
            <a:r>
              <a:rPr lang="en-US" sz="3200" b="0" i="0" u="none" strike="noStrike" cap="none" dirty="0" err="1">
                <a:solidFill>
                  <a:schemeClr val="dk1"/>
                </a:solidFill>
                <a:latin typeface="Calibri"/>
                <a:ea typeface="Calibri"/>
                <a:cs typeface="Calibri"/>
                <a:sym typeface="Calibri"/>
              </a:rPr>
              <a:t>vidutiniškai</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surinko</a:t>
            </a:r>
            <a:r>
              <a:rPr lang="en-US" sz="3200" b="0" i="0" u="none" strike="noStrike" cap="none" dirty="0">
                <a:solidFill>
                  <a:schemeClr val="dk1"/>
                </a:solidFill>
                <a:latin typeface="Calibri"/>
                <a:ea typeface="Calibri"/>
                <a:cs typeface="Calibri"/>
                <a:sym typeface="Calibri"/>
              </a:rPr>
              <a:t> 59,1 </a:t>
            </a:r>
            <a:r>
              <a:rPr lang="en-US" sz="3200" b="0" i="0" u="none" strike="noStrike" cap="none" dirty="0" err="1">
                <a:solidFill>
                  <a:schemeClr val="dk1"/>
                </a:solidFill>
                <a:latin typeface="Calibri"/>
                <a:ea typeface="Calibri"/>
                <a:cs typeface="Calibri"/>
                <a:sym typeface="Calibri"/>
              </a:rPr>
              <a:t>užduoties</a:t>
            </a:r>
            <a:r>
              <a:rPr lang="en-US" sz="3200" b="0" i="0" u="none" strike="noStrike" cap="none" dirty="0">
                <a:solidFill>
                  <a:schemeClr val="dk1"/>
                </a:solidFill>
                <a:latin typeface="Calibri"/>
                <a:ea typeface="Calibri"/>
                <a:cs typeface="Calibri"/>
                <a:sym typeface="Calibri"/>
              </a:rPr>
              <a:t> </a:t>
            </a:r>
            <a:r>
              <a:rPr lang="en-US" sz="3200" b="0" i="0" u="none" strike="noStrike" cap="none" dirty="0" err="1">
                <a:solidFill>
                  <a:schemeClr val="dk1"/>
                </a:solidFill>
                <a:latin typeface="Calibri"/>
                <a:ea typeface="Calibri"/>
                <a:cs typeface="Calibri"/>
                <a:sym typeface="Calibri"/>
              </a:rPr>
              <a:t>taško</a:t>
            </a:r>
            <a:r>
              <a:rPr lang="en-US" sz="3200" b="0" i="0" u="none" strike="noStrike" cap="none" dirty="0">
                <a:solidFill>
                  <a:schemeClr val="dk1"/>
                </a:solidFill>
                <a:latin typeface="Calibri"/>
                <a:ea typeface="Calibri"/>
                <a:cs typeface="Calibri"/>
                <a:sym typeface="Calibri"/>
              </a:rPr>
              <a:t>. </a:t>
            </a:r>
            <a:endParaRPr sz="3200" b="0" i="0" u="none" strike="noStrike" cap="none" dirty="0">
              <a:solidFill>
                <a:schemeClr val="dk1"/>
              </a:solidFill>
              <a:latin typeface="Calibri"/>
              <a:ea typeface="Calibri"/>
              <a:cs typeface="Calibri"/>
              <a:sym typeface="Calibri"/>
            </a:endParaRPr>
          </a:p>
          <a:p>
            <a:pPr marL="0" marR="0" lvl="0" indent="0" algn="just" rtl="0">
              <a:lnSpc>
                <a:spcPct val="115000"/>
              </a:lnSpc>
              <a:spcBef>
                <a:spcPts val="100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p:txBody>
      </p:sp>
      <p:sp>
        <p:nvSpPr>
          <p:cNvPr id="206" name="Google Shape;206;g39e374e630f_0_1">
            <a:extLst>
              <a:ext uri="{FF2B5EF4-FFF2-40B4-BE49-F238E27FC236}">
                <a16:creationId xmlns:a16="http://schemas.microsoft.com/office/drawing/2014/main" id="{7771555E-55C8-917C-55DE-AEDC6D1B0D32}"/>
              </a:ext>
            </a:extLst>
          </p:cNvPr>
          <p:cNvSpPr txBox="1">
            <a:spLocks noGrp="1"/>
          </p:cNvSpPr>
          <p:nvPr>
            <p:ph type="title" idx="4294967295"/>
          </p:nvPr>
        </p:nvSpPr>
        <p:spPr>
          <a:xfrm>
            <a:off x="528320" y="710565"/>
            <a:ext cx="11071200" cy="606300"/>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90000"/>
              </a:lnSpc>
              <a:spcBef>
                <a:spcPts val="0"/>
              </a:spcBef>
              <a:spcAft>
                <a:spcPts val="0"/>
              </a:spcAft>
              <a:buClr>
                <a:srgbClr val="2F6335"/>
              </a:buClr>
              <a:buSzPct val="122222"/>
              <a:buFont typeface="Calibri"/>
              <a:buNone/>
            </a:pPr>
            <a:r>
              <a:rPr lang="en-US" sz="4000" dirty="0" err="1"/>
              <a:t>Bendra</a:t>
            </a:r>
            <a:r>
              <a:rPr lang="en-US" sz="4000" dirty="0"/>
              <a:t> 2025 m. </a:t>
            </a:r>
            <a:r>
              <a:rPr lang="en-US" sz="4000" dirty="0" err="1"/>
              <a:t>ekonomikos</a:t>
            </a:r>
            <a:r>
              <a:rPr lang="en-US" sz="4000" dirty="0"/>
              <a:t> </a:t>
            </a:r>
            <a:r>
              <a:rPr lang="en-US" sz="4000" dirty="0" err="1"/>
              <a:t>ir</a:t>
            </a:r>
            <a:r>
              <a:rPr lang="en-US" sz="4000" dirty="0"/>
              <a:t> </a:t>
            </a:r>
            <a:r>
              <a:rPr lang="en-US" sz="4000" dirty="0" err="1"/>
              <a:t>verslumo</a:t>
            </a:r>
            <a:r>
              <a:rPr lang="en-US" sz="4000" dirty="0"/>
              <a:t> VBE II</a:t>
            </a:r>
            <a:r>
              <a:rPr lang="lt-LT" sz="4000" dirty="0"/>
              <a:t> dalies</a:t>
            </a:r>
            <a:r>
              <a:rPr lang="en-US" sz="4000" dirty="0"/>
              <a:t> </a:t>
            </a:r>
            <a:r>
              <a:rPr lang="en-US" sz="4000" dirty="0" err="1"/>
              <a:t>informacija</a:t>
            </a:r>
            <a:r>
              <a:rPr lang="en-US" sz="4000" dirty="0"/>
              <a:t> (II)</a:t>
            </a:r>
            <a:endParaRPr sz="4000" dirty="0"/>
          </a:p>
        </p:txBody>
      </p:sp>
    </p:spTree>
    <p:extLst>
      <p:ext uri="{BB962C8B-B14F-4D97-AF65-F5344CB8AC3E}">
        <p14:creationId xmlns:p14="http://schemas.microsoft.com/office/powerpoint/2010/main" val="31878154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g39eeeab734e_0_206"/>
          <p:cNvPicPr preferRelativeResize="0"/>
          <p:nvPr/>
        </p:nvPicPr>
        <p:blipFill>
          <a:blip r:embed="rId3">
            <a:alphaModFix/>
          </a:blip>
          <a:stretch>
            <a:fillRect/>
          </a:stretch>
        </p:blipFill>
        <p:spPr>
          <a:xfrm>
            <a:off x="343245" y="207875"/>
            <a:ext cx="11563350" cy="4686300"/>
          </a:xfrm>
          <a:prstGeom prst="rect">
            <a:avLst/>
          </a:prstGeom>
          <a:noFill/>
          <a:ln>
            <a:noFill/>
          </a:ln>
        </p:spPr>
      </p:pic>
      <p:sp>
        <p:nvSpPr>
          <p:cNvPr id="465" name="Google Shape;465;g39eeeab734e_0_206"/>
          <p:cNvSpPr txBox="1"/>
          <p:nvPr/>
        </p:nvSpPr>
        <p:spPr>
          <a:xfrm>
            <a:off x="536825" y="4971620"/>
            <a:ext cx="11440200" cy="160040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2000" b="1"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Pastebėjimai</a:t>
            </a:r>
            <a:r>
              <a:rPr lang="en-US" sz="20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349250" algn="l" rtl="0">
              <a:lnSpc>
                <a:spcPct val="115000"/>
              </a:lnSpc>
              <a:spcBef>
                <a:spcPts val="0"/>
              </a:spcBef>
              <a:spcAft>
                <a:spcPts val="0"/>
              </a:spcAft>
              <a:buClr>
                <a:schemeClr val="dk1"/>
              </a:buClr>
              <a:buSzPts val="1900"/>
              <a:buChar char="●"/>
            </a:pP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4 proc.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visų</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kandidatų</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surinko</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visus</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galimus</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taškus</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daugiau</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nei</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6/10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negavo</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nei</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taško</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349250" algn="l" rtl="0">
              <a:lnSpc>
                <a:spcPct val="115000"/>
              </a:lnSpc>
              <a:spcBef>
                <a:spcPts val="0"/>
              </a:spcBef>
              <a:spcAft>
                <a:spcPts val="0"/>
              </a:spcAft>
              <a:buClr>
                <a:schemeClr val="dk1"/>
              </a:buClr>
              <a:buSzPts val="1900"/>
              <a:buChar char="●"/>
            </a:pP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Rezultatai</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atitinka</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i="1" dirty="0" err="1">
                <a:solidFill>
                  <a:schemeClr val="dk1"/>
                </a:solidFill>
                <a:latin typeface="Calibri" panose="020F0502020204030204" pitchFamily="34" charset="0"/>
                <a:ea typeface="Calibri" panose="020F0502020204030204" pitchFamily="34" charset="0"/>
                <a:cs typeface="Calibri" panose="020F0502020204030204" pitchFamily="34" charset="0"/>
              </a:rPr>
              <a:t>labai</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i="1" dirty="0" err="1">
                <a:solidFill>
                  <a:schemeClr val="dk1"/>
                </a:solidFill>
                <a:latin typeface="Calibri" panose="020F0502020204030204" pitchFamily="34" charset="0"/>
                <a:ea typeface="Calibri" panose="020F0502020204030204" pitchFamily="34" charset="0"/>
                <a:cs typeface="Calibri" panose="020F0502020204030204" pitchFamily="34" charset="0"/>
              </a:rPr>
              <a:t>sunkaus</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klausimo</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kategoriją</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visi</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kandidatai</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surinko</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17,4%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visų</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galimų</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taškų</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349250" algn="l" rtl="0">
              <a:lnSpc>
                <a:spcPct val="115000"/>
              </a:lnSpc>
              <a:spcBef>
                <a:spcPts val="0"/>
              </a:spcBef>
              <a:spcAft>
                <a:spcPts val="0"/>
              </a:spcAft>
              <a:buClr>
                <a:schemeClr val="dk1"/>
              </a:buClr>
              <a:buSzPts val="1900"/>
              <a:buChar char="●"/>
            </a:pP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Ekonomikoje</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grafiko</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vaizdavimas</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yra</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vienas</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esminių</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dk1"/>
                </a:solidFill>
                <a:latin typeface="Calibri" panose="020F0502020204030204" pitchFamily="34" charset="0"/>
                <a:ea typeface="Calibri" panose="020F0502020204030204" pitchFamily="34" charset="0"/>
                <a:cs typeface="Calibri" panose="020F0502020204030204" pitchFamily="34" charset="0"/>
              </a:rPr>
              <a:t>gebėjimų</a:t>
            </a: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 </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g39eeeab734e_0_212"/>
          <p:cNvPicPr preferRelativeResize="0"/>
          <p:nvPr/>
        </p:nvPicPr>
        <p:blipFill>
          <a:blip r:embed="rId3">
            <a:alphaModFix/>
          </a:blip>
          <a:stretch>
            <a:fillRect/>
          </a:stretch>
        </p:blipFill>
        <p:spPr>
          <a:xfrm>
            <a:off x="443175" y="450436"/>
            <a:ext cx="5129977" cy="5530404"/>
          </a:xfrm>
          <a:prstGeom prst="rect">
            <a:avLst/>
          </a:prstGeom>
          <a:noFill/>
          <a:ln>
            <a:noFill/>
          </a:ln>
        </p:spPr>
      </p:pic>
      <p:pic>
        <p:nvPicPr>
          <p:cNvPr id="472" name="Google Shape;472;g39eeeab734e_0_212"/>
          <p:cNvPicPr preferRelativeResize="0"/>
          <p:nvPr/>
        </p:nvPicPr>
        <p:blipFill>
          <a:blip r:embed="rId4">
            <a:alphaModFix/>
          </a:blip>
          <a:stretch>
            <a:fillRect/>
          </a:stretch>
        </p:blipFill>
        <p:spPr>
          <a:xfrm>
            <a:off x="5924105" y="450330"/>
            <a:ext cx="5495735" cy="568630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g39eeeab734e_0_220"/>
          <p:cNvPicPr preferRelativeResize="0"/>
          <p:nvPr/>
        </p:nvPicPr>
        <p:blipFill>
          <a:blip r:embed="rId3">
            <a:alphaModFix/>
          </a:blip>
          <a:stretch>
            <a:fillRect/>
          </a:stretch>
        </p:blipFill>
        <p:spPr>
          <a:xfrm>
            <a:off x="396241" y="2082745"/>
            <a:ext cx="6634480" cy="4775255"/>
          </a:xfrm>
          <a:prstGeom prst="rect">
            <a:avLst/>
          </a:prstGeom>
          <a:noFill/>
          <a:ln>
            <a:noFill/>
          </a:ln>
        </p:spPr>
      </p:pic>
      <p:pic>
        <p:nvPicPr>
          <p:cNvPr id="479" name="Google Shape;479;g39eeeab734e_0_220"/>
          <p:cNvPicPr preferRelativeResize="0"/>
          <p:nvPr/>
        </p:nvPicPr>
        <p:blipFill>
          <a:blip r:embed="rId4">
            <a:alphaModFix/>
          </a:blip>
          <a:stretch>
            <a:fillRect/>
          </a:stretch>
        </p:blipFill>
        <p:spPr>
          <a:xfrm>
            <a:off x="5757025" y="172855"/>
            <a:ext cx="6333376" cy="539790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g39eeeab734e_0_226"/>
          <p:cNvPicPr preferRelativeResize="0"/>
          <p:nvPr/>
        </p:nvPicPr>
        <p:blipFill>
          <a:blip r:embed="rId3">
            <a:alphaModFix/>
          </a:blip>
          <a:stretch>
            <a:fillRect/>
          </a:stretch>
        </p:blipFill>
        <p:spPr>
          <a:xfrm>
            <a:off x="426721" y="557820"/>
            <a:ext cx="5394960" cy="4969220"/>
          </a:xfrm>
          <a:prstGeom prst="rect">
            <a:avLst/>
          </a:prstGeom>
          <a:noFill/>
          <a:ln>
            <a:noFill/>
          </a:ln>
        </p:spPr>
      </p:pic>
      <p:pic>
        <p:nvPicPr>
          <p:cNvPr id="486" name="Google Shape;486;g39eeeab734e_0_226"/>
          <p:cNvPicPr preferRelativeResize="0"/>
          <p:nvPr/>
        </p:nvPicPr>
        <p:blipFill>
          <a:blip r:embed="rId4">
            <a:alphaModFix/>
          </a:blip>
          <a:stretch>
            <a:fillRect/>
          </a:stretch>
        </p:blipFill>
        <p:spPr>
          <a:xfrm>
            <a:off x="6004999" y="406400"/>
            <a:ext cx="5648522" cy="522224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g39eeeab734e_0_232"/>
          <p:cNvPicPr preferRelativeResize="0"/>
          <p:nvPr/>
        </p:nvPicPr>
        <p:blipFill>
          <a:blip r:embed="rId3">
            <a:alphaModFix/>
          </a:blip>
          <a:stretch>
            <a:fillRect/>
          </a:stretch>
        </p:blipFill>
        <p:spPr>
          <a:xfrm>
            <a:off x="2194560" y="233680"/>
            <a:ext cx="9743440" cy="5151120"/>
          </a:xfrm>
          <a:prstGeom prst="rect">
            <a:avLst/>
          </a:prstGeom>
          <a:noFill/>
          <a:ln>
            <a:noFill/>
          </a:ln>
        </p:spPr>
      </p:pic>
      <p:pic>
        <p:nvPicPr>
          <p:cNvPr id="493" name="Google Shape;493;g39eeeab734e_0_232"/>
          <p:cNvPicPr preferRelativeResize="0"/>
          <p:nvPr/>
        </p:nvPicPr>
        <p:blipFill>
          <a:blip r:embed="rId4">
            <a:alphaModFix/>
          </a:blip>
          <a:stretch>
            <a:fillRect/>
          </a:stretch>
        </p:blipFill>
        <p:spPr>
          <a:xfrm>
            <a:off x="386080" y="3596597"/>
            <a:ext cx="4954550" cy="326140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g39eeeab734e_0_237"/>
          <p:cNvPicPr preferRelativeResize="0"/>
          <p:nvPr/>
        </p:nvPicPr>
        <p:blipFill>
          <a:blip r:embed="rId3">
            <a:alphaModFix/>
          </a:blip>
          <a:stretch>
            <a:fillRect/>
          </a:stretch>
        </p:blipFill>
        <p:spPr>
          <a:xfrm>
            <a:off x="548605" y="274320"/>
            <a:ext cx="11220450" cy="4400550"/>
          </a:xfrm>
          <a:prstGeom prst="rect">
            <a:avLst/>
          </a:prstGeom>
          <a:noFill/>
          <a:ln>
            <a:noFill/>
          </a:ln>
        </p:spPr>
      </p:pic>
      <p:sp>
        <p:nvSpPr>
          <p:cNvPr id="500" name="Google Shape;500;g39eeeab734e_0_237"/>
          <p:cNvSpPr txBox="1"/>
          <p:nvPr/>
        </p:nvSpPr>
        <p:spPr>
          <a:xfrm>
            <a:off x="457180" y="4644585"/>
            <a:ext cx="11440200" cy="204283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2100" b="1"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Pastebėjimai</a:t>
            </a:r>
            <a:r>
              <a:rPr lang="en-US" sz="21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rPr>
              <a:t>:</a:t>
            </a:r>
            <a:endParaRPr sz="21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349250" algn="l" rtl="0">
              <a:lnSpc>
                <a:spcPct val="115000"/>
              </a:lnSpc>
              <a:spcBef>
                <a:spcPts val="0"/>
              </a:spcBef>
              <a:spcAft>
                <a:spcPts val="0"/>
              </a:spcAft>
              <a:buClr>
                <a:schemeClr val="dk1"/>
              </a:buClr>
              <a:buSzPts val="1900"/>
              <a:buChar char="●"/>
            </a:pP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2/3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kandidatų</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neatsakė</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teisingai</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į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klausimą</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a:t>
            </a:r>
            <a:endParaRPr sz="21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349250" algn="l" rtl="0">
              <a:lnSpc>
                <a:spcPct val="115000"/>
              </a:lnSpc>
              <a:spcBef>
                <a:spcPts val="0"/>
              </a:spcBef>
              <a:spcAft>
                <a:spcPts val="0"/>
              </a:spcAft>
              <a:buClr>
                <a:schemeClr val="dk1"/>
              </a:buClr>
              <a:buSzPts val="1900"/>
              <a:buChar char="●"/>
            </a:pP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Rezultatai</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atitinka</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i="1" dirty="0" err="1">
                <a:solidFill>
                  <a:schemeClr val="dk1"/>
                </a:solidFill>
                <a:latin typeface="Calibri" panose="020F0502020204030204" pitchFamily="34" charset="0"/>
                <a:ea typeface="Calibri" panose="020F0502020204030204" pitchFamily="34" charset="0"/>
                <a:cs typeface="Calibri" panose="020F0502020204030204" pitchFamily="34" charset="0"/>
              </a:rPr>
              <a:t>sunkaus</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klausimo</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kategoriją</a:t>
            </a:r>
            <a:r>
              <a:rPr lang="lt-LT" sz="2100" dirty="0">
                <a:solidFill>
                  <a:schemeClr val="dk1"/>
                </a:solidFill>
                <a:latin typeface="Calibri" panose="020F0502020204030204" pitchFamily="34" charset="0"/>
                <a:ea typeface="Calibri" panose="020F0502020204030204" pitchFamily="34" charset="0"/>
                <a:cs typeface="Calibri" panose="020F0502020204030204" pitchFamily="34" charset="0"/>
              </a:rPr>
              <a:t>.</a:t>
            </a:r>
            <a:endParaRPr sz="21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349250" algn="l" rtl="0">
              <a:lnSpc>
                <a:spcPct val="115000"/>
              </a:lnSpc>
              <a:spcBef>
                <a:spcPts val="0"/>
              </a:spcBef>
              <a:spcAft>
                <a:spcPts val="0"/>
              </a:spcAft>
              <a:buClr>
                <a:schemeClr val="dk1"/>
              </a:buClr>
              <a:buSzPts val="1900"/>
              <a:buChar char="●"/>
            </a:pP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Pasiekimų</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lygis</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lt-LT" sz="2100"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pagrindinis</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Siekamybė</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kad</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atsakiusių</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ir</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neatsakiusiųjų</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į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klausimą</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nuošimtis</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būtų</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atvirkščias</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esamiems</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chemeClr val="dk1"/>
                </a:solidFill>
                <a:latin typeface="Calibri" panose="020F0502020204030204" pitchFamily="34" charset="0"/>
                <a:ea typeface="Calibri" panose="020F0502020204030204" pitchFamily="34" charset="0"/>
                <a:cs typeface="Calibri" panose="020F0502020204030204" pitchFamily="34" charset="0"/>
              </a:rPr>
              <a:t>rezultatams</a:t>
            </a:r>
            <a:r>
              <a:rPr lang="en-US" sz="2100" dirty="0">
                <a:solidFill>
                  <a:schemeClr val="dk1"/>
                </a:solidFill>
                <a:latin typeface="Calibri" panose="020F0502020204030204" pitchFamily="34" charset="0"/>
                <a:ea typeface="Calibri" panose="020F0502020204030204" pitchFamily="34" charset="0"/>
                <a:cs typeface="Calibri" panose="020F0502020204030204" pitchFamily="34" charset="0"/>
              </a:rPr>
              <a:t>. </a:t>
            </a:r>
            <a:endParaRPr sz="21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g39eeeab734e_0_243"/>
          <p:cNvPicPr preferRelativeResize="0"/>
          <p:nvPr/>
        </p:nvPicPr>
        <p:blipFill>
          <a:blip r:embed="rId3">
            <a:alphaModFix/>
          </a:blip>
          <a:stretch>
            <a:fillRect/>
          </a:stretch>
        </p:blipFill>
        <p:spPr>
          <a:xfrm>
            <a:off x="473141" y="2629975"/>
            <a:ext cx="6476300" cy="4228025"/>
          </a:xfrm>
          <a:prstGeom prst="rect">
            <a:avLst/>
          </a:prstGeom>
          <a:noFill/>
          <a:ln>
            <a:noFill/>
          </a:ln>
        </p:spPr>
      </p:pic>
      <p:pic>
        <p:nvPicPr>
          <p:cNvPr id="507" name="Google Shape;507;g39eeeab734e_0_243"/>
          <p:cNvPicPr preferRelativeResize="0"/>
          <p:nvPr/>
        </p:nvPicPr>
        <p:blipFill>
          <a:blip r:embed="rId4">
            <a:alphaModFix/>
          </a:blip>
          <a:stretch>
            <a:fillRect/>
          </a:stretch>
        </p:blipFill>
        <p:spPr>
          <a:xfrm>
            <a:off x="5338185" y="162560"/>
            <a:ext cx="6762374" cy="44438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g39eeeab734e_0_250"/>
          <p:cNvPicPr preferRelativeResize="0"/>
          <p:nvPr/>
        </p:nvPicPr>
        <p:blipFill>
          <a:blip r:embed="rId3">
            <a:alphaModFix/>
          </a:blip>
          <a:stretch>
            <a:fillRect/>
          </a:stretch>
        </p:blipFill>
        <p:spPr>
          <a:xfrm>
            <a:off x="447041" y="2589380"/>
            <a:ext cx="6167120" cy="4268620"/>
          </a:xfrm>
          <a:prstGeom prst="rect">
            <a:avLst/>
          </a:prstGeom>
          <a:noFill/>
          <a:ln>
            <a:noFill/>
          </a:ln>
        </p:spPr>
      </p:pic>
      <p:pic>
        <p:nvPicPr>
          <p:cNvPr id="514" name="Google Shape;514;g39eeeab734e_0_250"/>
          <p:cNvPicPr preferRelativeResize="0"/>
          <p:nvPr/>
        </p:nvPicPr>
        <p:blipFill>
          <a:blip r:embed="rId4">
            <a:alphaModFix/>
          </a:blip>
          <a:stretch>
            <a:fillRect/>
          </a:stretch>
        </p:blipFill>
        <p:spPr>
          <a:xfrm>
            <a:off x="5483275" y="274320"/>
            <a:ext cx="6556325" cy="430547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39eeeab734e_0_260"/>
          <p:cNvSpPr txBox="1"/>
          <p:nvPr/>
        </p:nvSpPr>
        <p:spPr>
          <a:xfrm>
            <a:off x="571700" y="1017200"/>
            <a:ext cx="11173260" cy="4887462"/>
          </a:xfrm>
          <a:prstGeom prst="rect">
            <a:avLst/>
          </a:prstGeom>
          <a:noFill/>
          <a:ln>
            <a:noFill/>
          </a:ln>
        </p:spPr>
        <p:txBody>
          <a:bodyPr spcFirstLastPara="1" wrap="square" lIns="91425" tIns="91425" rIns="91425" bIns="91425" anchor="t" anchorCtr="0">
            <a:spAutoFit/>
          </a:bodyPr>
          <a:lstStyle/>
          <a:p>
            <a:pPr marL="457200" lvl="0" indent="-406400" algn="just">
              <a:lnSpc>
                <a:spcPct val="90000"/>
              </a:lnSpc>
              <a:spcBef>
                <a:spcPts val="1000"/>
              </a:spcBef>
              <a:buClr>
                <a:schemeClr val="dk1"/>
              </a:buClr>
              <a:buSzPts val="2800"/>
              <a:buAutoNum type="arabicParenR"/>
            </a:pPr>
            <a:r>
              <a:rPr lang="lt-LT" sz="2600" dirty="0">
                <a:solidFill>
                  <a:schemeClr val="dk1"/>
                </a:solidFill>
                <a:latin typeface="Calibri" panose="020F0502020204030204" pitchFamily="34" charset="0"/>
                <a:ea typeface="Calibri" panose="020F0502020204030204" pitchFamily="34" charset="0"/>
                <a:cs typeface="Calibri" panose="020F0502020204030204" pitchFamily="34" charset="0"/>
              </a:rPr>
              <a:t>Dar kartą peržiūrėkite pateiktus mokinių atsakymų pavyzdžius ir palyginkite su vertinimo instrukcijomis. </a:t>
            </a:r>
          </a:p>
          <a:p>
            <a:pPr marL="50800" lvl="0" algn="just">
              <a:lnSpc>
                <a:spcPct val="90000"/>
              </a:lnSpc>
              <a:spcBef>
                <a:spcPts val="1000"/>
              </a:spcBef>
              <a:buClr>
                <a:schemeClr val="dk1"/>
              </a:buClr>
              <a:buSzPts val="2800"/>
            </a:pPr>
            <a:endParaRPr lang="lt-LT" sz="8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50800" lvl="0" algn="just">
              <a:lnSpc>
                <a:spcPct val="90000"/>
              </a:lnSpc>
              <a:buClr>
                <a:schemeClr val="dk1"/>
              </a:buClr>
              <a:buSzPts val="2800"/>
            </a:pPr>
            <a:r>
              <a:rPr lang="lt-LT" sz="2600" dirty="0">
                <a:solidFill>
                  <a:schemeClr val="dk1"/>
                </a:solidFill>
                <a:latin typeface="Calibri" panose="020F0502020204030204" pitchFamily="34" charset="0"/>
                <a:ea typeface="Calibri" panose="020F0502020204030204" pitchFamily="34" charset="0"/>
                <a:cs typeface="Calibri" panose="020F0502020204030204" pitchFamily="34" charset="0"/>
              </a:rPr>
              <a:t>2) Diskutuodami pabandykite rasti įžvalgų apie </a:t>
            </a:r>
            <a:r>
              <a:rPr lang="lt-LT" sz="2600" b="1" dirty="0">
                <a:solidFill>
                  <a:schemeClr val="dk1"/>
                </a:solidFill>
                <a:latin typeface="Calibri" panose="020F0502020204030204" pitchFamily="34" charset="0"/>
                <a:ea typeface="Calibri" panose="020F0502020204030204" pitchFamily="34" charset="0"/>
                <a:cs typeface="Calibri" panose="020F0502020204030204" pitchFamily="34" charset="0"/>
              </a:rPr>
              <a:t>iššūkius</a:t>
            </a:r>
            <a:r>
              <a:rPr lang="lt-LT"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lt-LT" sz="2600" b="1" dirty="0">
                <a:solidFill>
                  <a:schemeClr val="dk1"/>
                </a:solidFill>
                <a:latin typeface="Calibri" panose="020F0502020204030204" pitchFamily="34" charset="0"/>
                <a:ea typeface="Calibri" panose="020F0502020204030204" pitchFamily="34" charset="0"/>
                <a:cs typeface="Calibri" panose="020F0502020204030204" pitchFamily="34" charset="0"/>
              </a:rPr>
              <a:t>kylančius mokiniams mokymosi procese </a:t>
            </a:r>
            <a:r>
              <a:rPr lang="lt-LT" sz="2600" dirty="0">
                <a:solidFill>
                  <a:schemeClr val="dk1"/>
                </a:solidFill>
                <a:latin typeface="Calibri" panose="020F0502020204030204" pitchFamily="34" charset="0"/>
                <a:ea typeface="Calibri" panose="020F0502020204030204" pitchFamily="34" charset="0"/>
                <a:cs typeface="Calibri" panose="020F0502020204030204" pitchFamily="34" charset="0"/>
              </a:rPr>
              <a:t>(neapsistokite vien ties </a:t>
            </a:r>
            <a:r>
              <a:rPr lang="lt-LT" sz="2600" i="1" dirty="0">
                <a:solidFill>
                  <a:schemeClr val="dk1"/>
                </a:solidFill>
                <a:latin typeface="Calibri" panose="020F0502020204030204" pitchFamily="34" charset="0"/>
                <a:ea typeface="Calibri" panose="020F0502020204030204" pitchFamily="34" charset="0"/>
                <a:cs typeface="Calibri" panose="020F0502020204030204" pitchFamily="34" charset="0"/>
              </a:rPr>
              <a:t>motyvacijos stoka</a:t>
            </a:r>
            <a:r>
              <a:rPr lang="lt-LT" sz="2600" dirty="0">
                <a:solidFill>
                  <a:schemeClr val="dk1"/>
                </a:solidFill>
                <a:latin typeface="Calibri" panose="020F0502020204030204" pitchFamily="34" charset="0"/>
                <a:ea typeface="Calibri" panose="020F0502020204030204" pitchFamily="34" charset="0"/>
                <a:cs typeface="Calibri" panose="020F0502020204030204" pitchFamily="34" charset="0"/>
              </a:rPr>
              <a:t>)</a:t>
            </a:r>
          </a:p>
          <a:p>
            <a:pPr marL="457200" lvl="0" indent="0" algn="l" rtl="0">
              <a:lnSpc>
                <a:spcPct val="90000"/>
              </a:lnSpc>
              <a:spcBef>
                <a:spcPts val="1000"/>
              </a:spcBef>
              <a:spcAft>
                <a:spcPts val="0"/>
              </a:spcAft>
              <a:buNone/>
            </a:pPr>
            <a:endParaRPr sz="8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88900" lvl="0" algn="l" rtl="0">
              <a:lnSpc>
                <a:spcPct val="90000"/>
              </a:lnSpc>
              <a:spcBef>
                <a:spcPts val="1000"/>
              </a:spcBef>
              <a:spcAft>
                <a:spcPts val="0"/>
              </a:spcAft>
              <a:buClr>
                <a:schemeClr val="dk1"/>
              </a:buClr>
              <a:buSzPts val="2200"/>
            </a:pPr>
            <a:r>
              <a:rPr lang="lt-LT" sz="2600" dirty="0">
                <a:solidFill>
                  <a:schemeClr val="dk1"/>
                </a:solidFill>
              </a:rPr>
              <a:t>3)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Aptarkite</a:t>
            </a:r>
            <a:r>
              <a:rPr lang="lt-LT" sz="2600"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kokie</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b="1" dirty="0" err="1">
                <a:solidFill>
                  <a:schemeClr val="dk1"/>
                </a:solidFill>
                <a:latin typeface="Calibri" panose="020F0502020204030204" pitchFamily="34" charset="0"/>
                <a:ea typeface="Calibri" panose="020F0502020204030204" pitchFamily="34" charset="0"/>
                <a:cs typeface="Calibri" panose="020F0502020204030204" pitchFamily="34" charset="0"/>
              </a:rPr>
              <a:t>mokymo</a:t>
            </a:r>
            <a:r>
              <a:rPr lang="en-US" sz="2600" b="1"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600" b="1" dirty="0" err="1">
                <a:solidFill>
                  <a:schemeClr val="dk1"/>
                </a:solidFill>
                <a:latin typeface="Calibri" panose="020F0502020204030204" pitchFamily="34" charset="0"/>
                <a:ea typeface="Calibri" panose="020F0502020204030204" pitchFamily="34" charset="0"/>
                <a:cs typeface="Calibri" panose="020F0502020204030204" pitchFamily="34" charset="0"/>
              </a:rPr>
              <a:t>si</a:t>
            </a:r>
            <a:r>
              <a:rPr lang="en-US" sz="2600" b="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b="1" dirty="0" err="1">
                <a:solidFill>
                  <a:schemeClr val="dk1"/>
                </a:solidFill>
                <a:latin typeface="Calibri" panose="020F0502020204030204" pitchFamily="34" charset="0"/>
                <a:ea typeface="Calibri" panose="020F0502020204030204" pitchFamily="34" charset="0"/>
                <a:cs typeface="Calibri" panose="020F0502020204030204" pitchFamily="34" charset="0"/>
              </a:rPr>
              <a:t>būdai</a:t>
            </a:r>
            <a:r>
              <a:rPr lang="en-US" sz="2600" b="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padėtų</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pagerinti</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mokinių</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gebėjimą</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nubrėžti</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teisingus</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grafikus</a:t>
            </a:r>
            <a:r>
              <a:rPr lang="lt-LT" sz="2600" i="1"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ašių</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ir</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kreivių</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žymėjimas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mikroekonomikoje</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ir</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makroekonomikoje</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ir</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tarptautinės</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prekybos</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temose</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ir</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kreivių</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poslinkiai</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lt-LT" sz="2600"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j</a:t>
            </a:r>
            <a:r>
              <a:rPr lang="lt-LT"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ums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pasiteisinusios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ir</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nepasiteisinusios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praktikos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minčių</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lietus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a:t>
            </a:r>
            <a:endParaRPr sz="26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0" algn="l" rtl="0">
              <a:lnSpc>
                <a:spcPct val="90000"/>
              </a:lnSpc>
              <a:spcBef>
                <a:spcPts val="1000"/>
              </a:spcBef>
              <a:spcAft>
                <a:spcPts val="0"/>
              </a:spcAft>
              <a:buNone/>
            </a:pPr>
            <a:endParaRPr sz="8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88900" lvl="0" algn="l" rtl="0">
              <a:lnSpc>
                <a:spcPct val="90000"/>
              </a:lnSpc>
              <a:spcBef>
                <a:spcPts val="1000"/>
              </a:spcBef>
              <a:spcAft>
                <a:spcPts val="0"/>
              </a:spcAft>
              <a:buClr>
                <a:schemeClr val="dk1"/>
              </a:buClr>
              <a:buSzPts val="2200"/>
            </a:pPr>
            <a:r>
              <a:rPr lang="lt-LT" sz="26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Išrinkite</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vieną</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ar</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kelis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metodus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mokymo</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si</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pavyzdžius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kuriais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pasidal</a:t>
            </a:r>
            <a:r>
              <a:rPr lang="lt-LT" sz="2600" dirty="0">
                <a:solidFill>
                  <a:schemeClr val="dk1"/>
                </a:solidFill>
                <a:latin typeface="Calibri" panose="020F0502020204030204" pitchFamily="34" charset="0"/>
                <a:ea typeface="Calibri" panose="020F0502020204030204" pitchFamily="34" charset="0"/>
                <a:cs typeface="Calibri" panose="020F0502020204030204" pitchFamily="34" charset="0"/>
              </a:rPr>
              <a:t>y</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site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su</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visais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dalyviais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a:t>
            </a:r>
            <a:endParaRPr sz="26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521" name="Google Shape;521;g39eeeab734e_0_260"/>
          <p:cNvSpPr txBox="1"/>
          <p:nvPr/>
        </p:nvSpPr>
        <p:spPr>
          <a:xfrm>
            <a:off x="622935" y="253730"/>
            <a:ext cx="5893500" cy="738633"/>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000" b="1" dirty="0" err="1">
                <a:solidFill>
                  <a:srgbClr val="2F6335"/>
                </a:solidFill>
                <a:latin typeface="Calibri"/>
                <a:ea typeface="Calibri"/>
                <a:cs typeface="Calibri"/>
                <a:sym typeface="Calibri"/>
              </a:rPr>
              <a:t>Darbas</a:t>
            </a:r>
            <a:r>
              <a:rPr lang="en-US" sz="4000" b="1" dirty="0">
                <a:solidFill>
                  <a:srgbClr val="2F6335"/>
                </a:solidFill>
                <a:latin typeface="Calibri"/>
                <a:ea typeface="Calibri"/>
                <a:cs typeface="Calibri"/>
                <a:sym typeface="Calibri"/>
              </a:rPr>
              <a:t> </a:t>
            </a:r>
            <a:r>
              <a:rPr lang="en-US" sz="4000" b="1" dirty="0" err="1">
                <a:solidFill>
                  <a:srgbClr val="2F6335"/>
                </a:solidFill>
                <a:latin typeface="Calibri"/>
                <a:ea typeface="Calibri"/>
                <a:cs typeface="Calibri"/>
                <a:sym typeface="Calibri"/>
              </a:rPr>
              <a:t>grupėse</a:t>
            </a:r>
            <a:r>
              <a:rPr lang="en-US" sz="4000" b="1" dirty="0">
                <a:solidFill>
                  <a:srgbClr val="2F6335"/>
                </a:solidFill>
                <a:latin typeface="Calibri"/>
                <a:ea typeface="Calibri"/>
                <a:cs typeface="Calibri"/>
                <a:sym typeface="Calibri"/>
              </a:rPr>
              <a:t> (20 min.)</a:t>
            </a:r>
            <a:endParaRPr sz="40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39eeeab734e_0_256"/>
          <p:cNvSpPr txBox="1"/>
          <p:nvPr/>
        </p:nvSpPr>
        <p:spPr>
          <a:xfrm>
            <a:off x="511175" y="365490"/>
            <a:ext cx="5893500" cy="738633"/>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000" b="1" dirty="0" err="1">
                <a:solidFill>
                  <a:srgbClr val="2F6335"/>
                </a:solidFill>
                <a:latin typeface="Calibri"/>
                <a:ea typeface="Calibri"/>
                <a:cs typeface="Calibri"/>
                <a:sym typeface="Calibri"/>
              </a:rPr>
              <a:t>Mokymo</a:t>
            </a:r>
            <a:r>
              <a:rPr lang="en-US" sz="4000" b="1" dirty="0">
                <a:solidFill>
                  <a:srgbClr val="2F6335"/>
                </a:solidFill>
                <a:latin typeface="Calibri"/>
                <a:ea typeface="Calibri"/>
                <a:cs typeface="Calibri"/>
                <a:sym typeface="Calibri"/>
              </a:rPr>
              <a:t>(</a:t>
            </a:r>
            <a:r>
              <a:rPr lang="en-US" sz="4000" b="1" dirty="0" err="1">
                <a:solidFill>
                  <a:srgbClr val="2F6335"/>
                </a:solidFill>
                <a:latin typeface="Calibri"/>
                <a:ea typeface="Calibri"/>
                <a:cs typeface="Calibri"/>
                <a:sym typeface="Calibri"/>
              </a:rPr>
              <a:t>si</a:t>
            </a:r>
            <a:r>
              <a:rPr lang="en-US" sz="4000" b="1" dirty="0">
                <a:solidFill>
                  <a:srgbClr val="2F6335"/>
                </a:solidFill>
                <a:latin typeface="Calibri"/>
                <a:ea typeface="Calibri"/>
                <a:cs typeface="Calibri"/>
                <a:sym typeface="Calibri"/>
              </a:rPr>
              <a:t>) </a:t>
            </a:r>
            <a:r>
              <a:rPr lang="en-US" sz="4000" b="1" dirty="0" err="1">
                <a:solidFill>
                  <a:srgbClr val="2F6335"/>
                </a:solidFill>
                <a:latin typeface="Calibri"/>
                <a:ea typeface="Calibri"/>
                <a:cs typeface="Calibri"/>
                <a:sym typeface="Calibri"/>
              </a:rPr>
              <a:t>metodai</a:t>
            </a:r>
            <a:endParaRPr sz="4000" b="1" dirty="0">
              <a:solidFill>
                <a:srgbClr val="2F6335"/>
              </a:solidFill>
              <a:latin typeface="Calibri"/>
              <a:ea typeface="Calibri"/>
              <a:cs typeface="Calibri"/>
              <a:sym typeface="Calibri"/>
            </a:endParaRPr>
          </a:p>
        </p:txBody>
      </p:sp>
      <p:sp>
        <p:nvSpPr>
          <p:cNvPr id="528" name="Google Shape;528;g39eeeab734e_0_256"/>
          <p:cNvSpPr txBox="1"/>
          <p:nvPr/>
        </p:nvSpPr>
        <p:spPr>
          <a:xfrm>
            <a:off x="429375" y="1383900"/>
            <a:ext cx="6150600" cy="5104800"/>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Clr>
                <a:schemeClr val="dk1"/>
              </a:buClr>
              <a:buSzPts val="2600"/>
              <a:buFont typeface="Calibri"/>
              <a:buAutoNum type="arabicParenR"/>
            </a:pPr>
            <a:r>
              <a:rPr lang="en-US" sz="2600" dirty="0" err="1">
                <a:solidFill>
                  <a:schemeClr val="dk1"/>
                </a:solidFill>
                <a:latin typeface="Calibri"/>
                <a:ea typeface="Calibri"/>
                <a:cs typeface="Calibri"/>
                <a:sym typeface="Calibri"/>
              </a:rPr>
              <a:t>Mokiniai</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nusikopijuoja</a:t>
            </a:r>
            <a:r>
              <a:rPr lang="en-US" sz="2600" dirty="0">
                <a:solidFill>
                  <a:schemeClr val="dk1"/>
                </a:solidFill>
                <a:latin typeface="Calibri"/>
                <a:ea typeface="Calibri"/>
                <a:cs typeface="Calibri"/>
                <a:sym typeface="Calibri"/>
              </a:rPr>
              <a:t> 10 (</a:t>
            </a:r>
            <a:r>
              <a:rPr lang="en-US" sz="2600" dirty="0" err="1">
                <a:solidFill>
                  <a:schemeClr val="dk1"/>
                </a:solidFill>
                <a:latin typeface="Calibri"/>
                <a:ea typeface="Calibri"/>
                <a:cs typeface="Calibri"/>
                <a:sym typeface="Calibri"/>
              </a:rPr>
              <a:t>ar</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daugiau</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grafikų</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su</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nepažymėtomis</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ašimis</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pasiūlos</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ir</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paklausos</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kreivėmis</a:t>
            </a:r>
            <a:r>
              <a:rPr lang="en-US" sz="2600" dirty="0">
                <a:solidFill>
                  <a:schemeClr val="dk1"/>
                </a:solidFill>
                <a:latin typeface="Calibri"/>
                <a:ea typeface="Calibri"/>
                <a:cs typeface="Calibri"/>
                <a:sym typeface="Calibri"/>
              </a:rPr>
              <a:t>.</a:t>
            </a:r>
            <a:endParaRPr sz="2600" dirty="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Font typeface="Calibri"/>
              <a:buAutoNum type="arabicParenR"/>
            </a:pPr>
            <a:r>
              <a:rPr lang="en-US" sz="2600" dirty="0" err="1">
                <a:solidFill>
                  <a:schemeClr val="dk1"/>
                </a:solidFill>
                <a:latin typeface="Calibri"/>
                <a:ea typeface="Calibri"/>
                <a:cs typeface="Calibri"/>
                <a:sym typeface="Calibri"/>
              </a:rPr>
              <a:t>Mokiniai</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kartoja</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žymėjimą</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nesvarbu</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kad</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sako</a:t>
            </a:r>
            <a:r>
              <a:rPr lang="en-US" sz="2600" dirty="0">
                <a:solidFill>
                  <a:schemeClr val="dk1"/>
                </a:solidFill>
                <a:latin typeface="Calibri"/>
                <a:ea typeface="Calibri"/>
                <a:cs typeface="Calibri"/>
                <a:sym typeface="Calibri"/>
              </a:rPr>
              <a:t>: </a:t>
            </a:r>
            <a:r>
              <a:rPr lang="en-US" sz="2600" i="1" dirty="0" err="1">
                <a:solidFill>
                  <a:schemeClr val="dk1"/>
                </a:solidFill>
                <a:latin typeface="Calibri"/>
                <a:ea typeface="Calibri"/>
                <a:cs typeface="Calibri"/>
                <a:sym typeface="Calibri"/>
              </a:rPr>
              <a:t>mokytoja</a:t>
            </a:r>
            <a:r>
              <a:rPr lang="lt-LT" sz="2600" i="1" dirty="0">
                <a:solidFill>
                  <a:schemeClr val="dk1"/>
                </a:solidFill>
                <a:latin typeface="Calibri"/>
                <a:ea typeface="Calibri"/>
                <a:cs typeface="Calibri"/>
                <a:sym typeface="Calibri"/>
              </a:rPr>
              <a:t> </a:t>
            </a:r>
            <a:r>
              <a:rPr lang="en-US" sz="2600" i="1" dirty="0">
                <a:solidFill>
                  <a:schemeClr val="dk1"/>
                </a:solidFill>
                <a:latin typeface="Calibri"/>
                <a:ea typeface="Calibri"/>
                <a:cs typeface="Calibri"/>
                <a:sym typeface="Calibri"/>
              </a:rPr>
              <a:t>(-au), </a:t>
            </a:r>
            <a:r>
              <a:rPr lang="en-US" sz="2600" i="1" dirty="0" err="1">
                <a:solidFill>
                  <a:schemeClr val="dk1"/>
                </a:solidFill>
                <a:latin typeface="Calibri"/>
                <a:ea typeface="Calibri"/>
                <a:cs typeface="Calibri"/>
                <a:sym typeface="Calibri"/>
              </a:rPr>
              <a:t>čia</a:t>
            </a:r>
            <a:r>
              <a:rPr lang="en-US" sz="2600" i="1" dirty="0">
                <a:solidFill>
                  <a:schemeClr val="dk1"/>
                </a:solidFill>
                <a:latin typeface="Calibri"/>
                <a:ea typeface="Calibri"/>
                <a:cs typeface="Calibri"/>
                <a:sym typeface="Calibri"/>
              </a:rPr>
              <a:t> per </a:t>
            </a:r>
            <a:r>
              <a:rPr lang="en-US" sz="2600" i="1" dirty="0" err="1">
                <a:solidFill>
                  <a:schemeClr val="dk1"/>
                </a:solidFill>
                <a:latin typeface="Calibri"/>
                <a:ea typeface="Calibri"/>
                <a:cs typeface="Calibri"/>
                <a:sym typeface="Calibri"/>
              </a:rPr>
              <a:t>lengva</a:t>
            </a:r>
            <a:r>
              <a:rPr lang="en-US" sz="2600" dirty="0">
                <a:solidFill>
                  <a:schemeClr val="dk1"/>
                </a:solidFill>
                <a:latin typeface="Calibri"/>
                <a:ea typeface="Calibri"/>
                <a:cs typeface="Calibri"/>
                <a:sym typeface="Calibri"/>
              </a:rPr>
              <a:t>.</a:t>
            </a:r>
            <a:endParaRPr sz="2600" dirty="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Font typeface="Calibri"/>
              <a:buAutoNum type="arabicParenR"/>
            </a:pPr>
            <a:r>
              <a:rPr lang="en-US" sz="2600" dirty="0" err="1">
                <a:solidFill>
                  <a:schemeClr val="dk1"/>
                </a:solidFill>
                <a:latin typeface="Calibri"/>
                <a:ea typeface="Calibri"/>
                <a:cs typeface="Calibri"/>
                <a:sym typeface="Calibri"/>
              </a:rPr>
              <a:t>Pateikite</a:t>
            </a:r>
            <a:r>
              <a:rPr lang="en-US" sz="2600" dirty="0">
                <a:solidFill>
                  <a:schemeClr val="dk1"/>
                </a:solidFill>
                <a:latin typeface="Calibri"/>
                <a:ea typeface="Calibri"/>
                <a:cs typeface="Calibri"/>
                <a:sym typeface="Calibri"/>
              </a:rPr>
              <a:t> 10 </a:t>
            </a:r>
            <a:r>
              <a:rPr lang="en-US" sz="2600" dirty="0" err="1">
                <a:solidFill>
                  <a:schemeClr val="dk1"/>
                </a:solidFill>
                <a:latin typeface="Calibri"/>
                <a:ea typeface="Calibri"/>
                <a:cs typeface="Calibri"/>
                <a:sym typeface="Calibri"/>
              </a:rPr>
              <a:t>skirtingų</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situacijų</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kur</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mokiniai</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turi</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parodyti</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kreivės</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poslinkį</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pasikeitusią</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kainą</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kiekį</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ir</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pasikeitusias</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išlaidas</a:t>
            </a:r>
            <a:r>
              <a:rPr lang="en-US" sz="2600" dirty="0">
                <a:solidFill>
                  <a:schemeClr val="dk1"/>
                </a:solidFill>
                <a:latin typeface="Calibri"/>
                <a:ea typeface="Calibri"/>
                <a:cs typeface="Calibri"/>
                <a:sym typeface="Calibri"/>
              </a:rPr>
              <a:t>. </a:t>
            </a:r>
            <a:endParaRPr sz="2600" dirty="0">
              <a:solidFill>
                <a:schemeClr val="dk1"/>
              </a:solidFill>
              <a:latin typeface="Calibri"/>
              <a:ea typeface="Calibri"/>
              <a:cs typeface="Calibri"/>
              <a:sym typeface="Calibri"/>
            </a:endParaRPr>
          </a:p>
          <a:p>
            <a:pPr marL="457200" lvl="0" indent="-393700" algn="l" rtl="0">
              <a:spcBef>
                <a:spcPts val="0"/>
              </a:spcBef>
              <a:spcAft>
                <a:spcPts val="0"/>
              </a:spcAft>
              <a:buClr>
                <a:schemeClr val="dk1"/>
              </a:buClr>
              <a:buSzPts val="2600"/>
              <a:buFont typeface="Calibri"/>
              <a:buAutoNum type="arabicParenR"/>
            </a:pPr>
            <a:r>
              <a:rPr lang="en-US" sz="2600" dirty="0" err="1">
                <a:solidFill>
                  <a:schemeClr val="dk1"/>
                </a:solidFill>
                <a:latin typeface="Calibri"/>
                <a:ea typeface="Calibri"/>
                <a:cs typeface="Calibri"/>
                <a:sym typeface="Calibri"/>
              </a:rPr>
              <a:t>Tą</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patį</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kartoti</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makroekonomikoje</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ir</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tarptautinės</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prekybos</a:t>
            </a:r>
            <a:r>
              <a:rPr lang="en-US" sz="2600" dirty="0">
                <a:solidFill>
                  <a:schemeClr val="dk1"/>
                </a:solidFill>
                <a:latin typeface="Calibri"/>
                <a:ea typeface="Calibri"/>
                <a:cs typeface="Calibri"/>
                <a:sym typeface="Calibri"/>
              </a:rPr>
              <a:t> </a:t>
            </a:r>
            <a:r>
              <a:rPr lang="en-US" sz="2600" dirty="0" err="1">
                <a:solidFill>
                  <a:schemeClr val="dk1"/>
                </a:solidFill>
                <a:latin typeface="Calibri"/>
                <a:ea typeface="Calibri"/>
                <a:cs typeface="Calibri"/>
                <a:sym typeface="Calibri"/>
              </a:rPr>
              <a:t>temose</a:t>
            </a:r>
            <a:r>
              <a:rPr lang="en-US" sz="2600" dirty="0">
                <a:solidFill>
                  <a:schemeClr val="dk1"/>
                </a:solidFill>
                <a:latin typeface="Calibri"/>
                <a:ea typeface="Calibri"/>
                <a:cs typeface="Calibri"/>
                <a:sym typeface="Calibri"/>
              </a:rPr>
              <a:t>.</a:t>
            </a:r>
            <a:endParaRPr sz="2600" dirty="0">
              <a:solidFill>
                <a:schemeClr val="dk1"/>
              </a:solidFill>
              <a:latin typeface="Calibri"/>
              <a:ea typeface="Calibri"/>
              <a:cs typeface="Calibri"/>
              <a:sym typeface="Calibri"/>
            </a:endParaRPr>
          </a:p>
          <a:p>
            <a:pPr marL="0" lvl="0" indent="0" algn="l" rtl="0">
              <a:spcBef>
                <a:spcPts val="0"/>
              </a:spcBef>
              <a:spcAft>
                <a:spcPts val="0"/>
              </a:spcAft>
              <a:buNone/>
            </a:pPr>
            <a:endParaRPr sz="2600" dirty="0">
              <a:solidFill>
                <a:schemeClr val="dk1"/>
              </a:solidFill>
              <a:latin typeface="Calibri"/>
              <a:ea typeface="Calibri"/>
              <a:cs typeface="Calibri"/>
              <a:sym typeface="Calibri"/>
            </a:endParaRPr>
          </a:p>
          <a:p>
            <a:pPr marL="0" lvl="0" indent="0" algn="l" rtl="0">
              <a:spcBef>
                <a:spcPts val="0"/>
              </a:spcBef>
              <a:spcAft>
                <a:spcPts val="0"/>
              </a:spcAft>
              <a:buNone/>
            </a:pPr>
            <a:endParaRPr sz="2600" dirty="0">
              <a:solidFill>
                <a:schemeClr val="dk1"/>
              </a:solidFill>
              <a:latin typeface="Calibri"/>
              <a:ea typeface="Calibri"/>
              <a:cs typeface="Calibri"/>
              <a:sym typeface="Calibri"/>
            </a:endParaRPr>
          </a:p>
        </p:txBody>
      </p:sp>
      <p:pic>
        <p:nvPicPr>
          <p:cNvPr id="529" name="Google Shape;529;g39eeeab734e_0_256"/>
          <p:cNvPicPr preferRelativeResize="0"/>
          <p:nvPr/>
        </p:nvPicPr>
        <p:blipFill>
          <a:blip r:embed="rId3">
            <a:alphaModFix/>
          </a:blip>
          <a:stretch>
            <a:fillRect/>
          </a:stretch>
        </p:blipFill>
        <p:spPr>
          <a:xfrm>
            <a:off x="6579975" y="271900"/>
            <a:ext cx="5444250" cy="4625502"/>
          </a:xfrm>
          <a:prstGeom prst="rect">
            <a:avLst/>
          </a:prstGeom>
          <a:noFill/>
          <a:ln>
            <a:noFill/>
          </a:ln>
        </p:spPr>
      </p:pic>
      <p:sp>
        <p:nvSpPr>
          <p:cNvPr id="530" name="Google Shape;530;g39eeeab734e_0_256"/>
          <p:cNvSpPr txBox="1"/>
          <p:nvPr/>
        </p:nvSpPr>
        <p:spPr>
          <a:xfrm>
            <a:off x="7119130" y="4779390"/>
            <a:ext cx="4935600" cy="136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dirty="0" err="1">
                <a:solidFill>
                  <a:schemeClr val="dk1"/>
                </a:solidFill>
                <a:latin typeface="Calibri"/>
                <a:ea typeface="Calibri"/>
                <a:cs typeface="Calibri"/>
                <a:sym typeface="Calibri"/>
              </a:rPr>
              <a:t>Pasiteisinęs</a:t>
            </a:r>
            <a:r>
              <a:rPr lang="en-US" sz="2300" dirty="0">
                <a:solidFill>
                  <a:schemeClr val="dk1"/>
                </a:solidFill>
                <a:latin typeface="Calibri"/>
                <a:ea typeface="Calibri"/>
                <a:cs typeface="Calibri"/>
                <a:sym typeface="Calibri"/>
              </a:rPr>
              <a:t> </a:t>
            </a:r>
            <a:r>
              <a:rPr lang="en-US" sz="2300" dirty="0" err="1">
                <a:solidFill>
                  <a:schemeClr val="dk1"/>
                </a:solidFill>
                <a:latin typeface="Calibri"/>
                <a:ea typeface="Calibri"/>
                <a:cs typeface="Calibri"/>
                <a:sym typeface="Calibri"/>
              </a:rPr>
              <a:t>metodas</a:t>
            </a:r>
            <a:r>
              <a:rPr lang="en-US" sz="2300" dirty="0">
                <a:solidFill>
                  <a:schemeClr val="dk1"/>
                </a:solidFill>
                <a:latin typeface="Calibri"/>
                <a:ea typeface="Calibri"/>
                <a:cs typeface="Calibri"/>
                <a:sym typeface="Calibri"/>
              </a:rPr>
              <a:t> </a:t>
            </a:r>
            <a:r>
              <a:rPr lang="lt-LT" sz="2300" dirty="0">
                <a:solidFill>
                  <a:schemeClr val="dk1"/>
                </a:solidFill>
                <a:latin typeface="Calibri"/>
                <a:ea typeface="Calibri"/>
                <a:cs typeface="Calibri"/>
                <a:sym typeface="Calibri"/>
              </a:rPr>
              <a:t>–</a:t>
            </a:r>
            <a:r>
              <a:rPr lang="en-US" sz="2300" dirty="0">
                <a:solidFill>
                  <a:schemeClr val="dk1"/>
                </a:solidFill>
                <a:latin typeface="Calibri"/>
                <a:ea typeface="Calibri"/>
                <a:cs typeface="Calibri"/>
                <a:sym typeface="Calibri"/>
              </a:rPr>
              <a:t> </a:t>
            </a:r>
            <a:r>
              <a:rPr lang="en-US" sz="2300" dirty="0" err="1">
                <a:solidFill>
                  <a:schemeClr val="dk1"/>
                </a:solidFill>
                <a:latin typeface="Calibri"/>
                <a:ea typeface="Calibri"/>
                <a:cs typeface="Calibri"/>
                <a:sym typeface="Calibri"/>
              </a:rPr>
              <a:t>varžybos</a:t>
            </a:r>
            <a:r>
              <a:rPr lang="en-US" sz="2300" dirty="0">
                <a:solidFill>
                  <a:schemeClr val="dk1"/>
                </a:solidFill>
                <a:latin typeface="Calibri"/>
                <a:ea typeface="Calibri"/>
                <a:cs typeface="Calibri"/>
                <a:sym typeface="Calibri"/>
              </a:rPr>
              <a:t> </a:t>
            </a:r>
            <a:r>
              <a:rPr lang="en-US" sz="2300" dirty="0" err="1">
                <a:solidFill>
                  <a:schemeClr val="dk1"/>
                </a:solidFill>
                <a:latin typeface="Calibri"/>
                <a:ea typeface="Calibri"/>
                <a:cs typeface="Calibri"/>
                <a:sym typeface="Calibri"/>
              </a:rPr>
              <a:t>klasėje</a:t>
            </a:r>
            <a:r>
              <a:rPr lang="en-US" sz="2300" dirty="0">
                <a:solidFill>
                  <a:schemeClr val="dk1"/>
                </a:solidFill>
                <a:latin typeface="Calibri"/>
                <a:ea typeface="Calibri"/>
                <a:cs typeface="Calibri"/>
                <a:sym typeface="Calibri"/>
              </a:rPr>
              <a:t>, kas </a:t>
            </a:r>
            <a:r>
              <a:rPr lang="en-US" sz="2300" dirty="0" err="1">
                <a:solidFill>
                  <a:schemeClr val="dk1"/>
                </a:solidFill>
                <a:latin typeface="Calibri"/>
                <a:ea typeface="Calibri"/>
                <a:cs typeface="Calibri"/>
                <a:sym typeface="Calibri"/>
              </a:rPr>
              <a:t>greičiau</a:t>
            </a:r>
            <a:r>
              <a:rPr lang="en-US" sz="2300" dirty="0">
                <a:solidFill>
                  <a:schemeClr val="dk1"/>
                </a:solidFill>
                <a:latin typeface="Calibri"/>
                <a:ea typeface="Calibri"/>
                <a:cs typeface="Calibri"/>
                <a:sym typeface="Calibri"/>
              </a:rPr>
              <a:t> </a:t>
            </a:r>
            <a:r>
              <a:rPr lang="en-US" sz="2300" dirty="0" err="1">
                <a:solidFill>
                  <a:schemeClr val="dk1"/>
                </a:solidFill>
                <a:latin typeface="Calibri"/>
                <a:ea typeface="Calibri"/>
                <a:cs typeface="Calibri"/>
                <a:sym typeface="Calibri"/>
              </a:rPr>
              <a:t>ir</a:t>
            </a:r>
            <a:r>
              <a:rPr lang="en-US" sz="2300" dirty="0">
                <a:solidFill>
                  <a:schemeClr val="dk1"/>
                </a:solidFill>
                <a:latin typeface="Calibri"/>
                <a:ea typeface="Calibri"/>
                <a:cs typeface="Calibri"/>
                <a:sym typeface="Calibri"/>
              </a:rPr>
              <a:t> </a:t>
            </a:r>
            <a:r>
              <a:rPr lang="en-US" sz="2300" dirty="0" err="1">
                <a:solidFill>
                  <a:schemeClr val="dk1"/>
                </a:solidFill>
                <a:latin typeface="Calibri"/>
                <a:ea typeface="Calibri"/>
                <a:cs typeface="Calibri"/>
                <a:sym typeface="Calibri"/>
              </a:rPr>
              <a:t>tiksliau</a:t>
            </a:r>
            <a:r>
              <a:rPr lang="en-US" sz="2300" dirty="0">
                <a:solidFill>
                  <a:schemeClr val="dk1"/>
                </a:solidFill>
                <a:latin typeface="Calibri"/>
                <a:ea typeface="Calibri"/>
                <a:cs typeface="Calibri"/>
                <a:sym typeface="Calibri"/>
              </a:rPr>
              <a:t> </a:t>
            </a:r>
            <a:r>
              <a:rPr lang="en-US" sz="2300" i="1" dirty="0">
                <a:solidFill>
                  <a:schemeClr val="dk1"/>
                </a:solidFill>
                <a:latin typeface="Calibri"/>
                <a:ea typeface="Calibri"/>
                <a:cs typeface="Calibri"/>
                <a:sym typeface="Calibri"/>
              </a:rPr>
              <a:t>(ant </a:t>
            </a:r>
            <a:r>
              <a:rPr lang="en-US" sz="2300" i="1" dirty="0" err="1">
                <a:solidFill>
                  <a:schemeClr val="dk1"/>
                </a:solidFill>
                <a:latin typeface="Calibri"/>
                <a:ea typeface="Calibri"/>
                <a:cs typeface="Calibri"/>
                <a:sym typeface="Calibri"/>
              </a:rPr>
              <a:t>planšečių</a:t>
            </a:r>
            <a:r>
              <a:rPr lang="en-US" sz="2300" i="1" dirty="0">
                <a:solidFill>
                  <a:schemeClr val="dk1"/>
                </a:solidFill>
                <a:latin typeface="Calibri"/>
                <a:ea typeface="Calibri"/>
                <a:cs typeface="Calibri"/>
                <a:sym typeface="Calibri"/>
              </a:rPr>
              <a:t>, </a:t>
            </a:r>
            <a:r>
              <a:rPr lang="en-US" sz="2300" i="1" dirty="0" err="1">
                <a:solidFill>
                  <a:schemeClr val="dk1"/>
                </a:solidFill>
                <a:latin typeface="Calibri"/>
                <a:ea typeface="Calibri"/>
                <a:cs typeface="Calibri"/>
                <a:sym typeface="Calibri"/>
              </a:rPr>
              <a:t>prie</a:t>
            </a:r>
            <a:r>
              <a:rPr lang="en-US" sz="2300" i="1" dirty="0">
                <a:solidFill>
                  <a:schemeClr val="dk1"/>
                </a:solidFill>
                <a:latin typeface="Calibri"/>
                <a:ea typeface="Calibri"/>
                <a:cs typeface="Calibri"/>
                <a:sym typeface="Calibri"/>
              </a:rPr>
              <a:t> lentos, </a:t>
            </a:r>
            <a:r>
              <a:rPr lang="en-US" sz="2300" i="1" dirty="0" err="1">
                <a:solidFill>
                  <a:schemeClr val="dk1"/>
                </a:solidFill>
                <a:latin typeface="Calibri"/>
                <a:ea typeface="Calibri"/>
                <a:cs typeface="Calibri"/>
                <a:sym typeface="Calibri"/>
              </a:rPr>
              <a:t>arba</a:t>
            </a:r>
            <a:r>
              <a:rPr lang="en-US" sz="2300" i="1" dirty="0">
                <a:solidFill>
                  <a:schemeClr val="dk1"/>
                </a:solidFill>
                <a:latin typeface="Calibri"/>
                <a:ea typeface="Calibri"/>
                <a:cs typeface="Calibri"/>
                <a:sym typeface="Calibri"/>
              </a:rPr>
              <a:t> ant tam </a:t>
            </a:r>
            <a:r>
              <a:rPr lang="en-US" sz="2300" i="1" dirty="0" err="1">
                <a:solidFill>
                  <a:schemeClr val="dk1"/>
                </a:solidFill>
                <a:latin typeface="Calibri"/>
                <a:ea typeface="Calibri"/>
                <a:cs typeface="Calibri"/>
                <a:sym typeface="Calibri"/>
              </a:rPr>
              <a:t>pritaikytų</a:t>
            </a:r>
            <a:r>
              <a:rPr lang="en-US" sz="2300" i="1" dirty="0">
                <a:solidFill>
                  <a:schemeClr val="dk1"/>
                </a:solidFill>
                <a:latin typeface="Calibri"/>
                <a:ea typeface="Calibri"/>
                <a:cs typeface="Calibri"/>
                <a:sym typeface="Calibri"/>
              </a:rPr>
              <a:t> </a:t>
            </a:r>
            <a:r>
              <a:rPr lang="en-US" sz="2300" i="1" dirty="0" err="1">
                <a:solidFill>
                  <a:schemeClr val="dk1"/>
                </a:solidFill>
                <a:latin typeface="Calibri"/>
                <a:ea typeface="Calibri"/>
                <a:cs typeface="Calibri"/>
                <a:sym typeface="Calibri"/>
              </a:rPr>
              <a:t>stalų</a:t>
            </a:r>
            <a:r>
              <a:rPr lang="en-US" sz="2300" i="1" dirty="0">
                <a:solidFill>
                  <a:schemeClr val="dk1"/>
                </a:solidFill>
                <a:latin typeface="Calibri"/>
                <a:ea typeface="Calibri"/>
                <a:cs typeface="Calibri"/>
                <a:sym typeface="Calibri"/>
              </a:rPr>
              <a:t> </a:t>
            </a:r>
            <a:r>
              <a:rPr lang="en-US" sz="2300" i="1" dirty="0" err="1">
                <a:solidFill>
                  <a:schemeClr val="dk1"/>
                </a:solidFill>
                <a:latin typeface="Calibri"/>
                <a:ea typeface="Calibri"/>
                <a:cs typeface="Calibri"/>
                <a:sym typeface="Calibri"/>
              </a:rPr>
              <a:t>paviršių</a:t>
            </a:r>
            <a:r>
              <a:rPr lang="en-US" sz="2300" i="1" dirty="0">
                <a:solidFill>
                  <a:schemeClr val="dk1"/>
                </a:solidFill>
                <a:latin typeface="Calibri"/>
                <a:ea typeface="Calibri"/>
                <a:cs typeface="Calibri"/>
                <a:sym typeface="Calibri"/>
              </a:rPr>
              <a:t>)</a:t>
            </a:r>
            <a:r>
              <a:rPr lang="lt-LT" sz="2300" i="1" dirty="0">
                <a:solidFill>
                  <a:schemeClr val="dk1"/>
                </a:solidFill>
                <a:latin typeface="Calibri"/>
                <a:ea typeface="Calibri"/>
                <a:cs typeface="Calibri"/>
                <a:sym typeface="Calibri"/>
              </a:rPr>
              <a:t> </a:t>
            </a:r>
            <a:r>
              <a:rPr lang="lt-LT" sz="2300" dirty="0">
                <a:solidFill>
                  <a:schemeClr val="dk1"/>
                </a:solidFill>
                <a:latin typeface="Calibri"/>
                <a:ea typeface="Calibri"/>
                <a:cs typeface="Calibri"/>
                <a:sym typeface="Calibri"/>
              </a:rPr>
              <a:t>atliks užduotį</a:t>
            </a:r>
            <a:endParaRPr sz="2300" dirty="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9dcce80c6e_0_8"/>
          <p:cNvSpPr txBox="1">
            <a:spLocks noGrp="1"/>
          </p:cNvSpPr>
          <p:nvPr>
            <p:ph type="title" idx="4294967295"/>
          </p:nvPr>
        </p:nvSpPr>
        <p:spPr>
          <a:xfrm>
            <a:off x="690880" y="385763"/>
            <a:ext cx="10515600" cy="825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6335"/>
              </a:buClr>
              <a:buSzPct val="110000"/>
              <a:buFont typeface="Arial"/>
              <a:buNone/>
            </a:pPr>
            <a:r>
              <a:rPr lang="en-US" sz="4000" dirty="0"/>
              <a:t>2025 m. </a:t>
            </a:r>
            <a:r>
              <a:rPr lang="en-US" sz="4000" dirty="0" err="1"/>
              <a:t>ekonomikos</a:t>
            </a:r>
            <a:r>
              <a:rPr lang="en-US" sz="4000" dirty="0"/>
              <a:t> </a:t>
            </a:r>
            <a:r>
              <a:rPr lang="en-US" sz="4000" dirty="0" err="1"/>
              <a:t>ir</a:t>
            </a:r>
            <a:r>
              <a:rPr lang="en-US" sz="4000" dirty="0"/>
              <a:t> </a:t>
            </a:r>
            <a:r>
              <a:rPr lang="en-US" sz="4000" dirty="0" err="1"/>
              <a:t>verslumo</a:t>
            </a:r>
            <a:r>
              <a:rPr lang="en-US" sz="4000" dirty="0"/>
              <a:t> VBE II </a:t>
            </a:r>
            <a:r>
              <a:rPr lang="en-US" sz="4000" dirty="0" err="1"/>
              <a:t>dalies</a:t>
            </a:r>
            <a:r>
              <a:rPr lang="en-US" sz="4000" dirty="0"/>
              <a:t> </a:t>
            </a:r>
            <a:r>
              <a:rPr lang="en-US" sz="4000" dirty="0" err="1"/>
              <a:t>struktūra</a:t>
            </a:r>
            <a:r>
              <a:rPr lang="en-US" sz="4000" dirty="0"/>
              <a:t> (I)</a:t>
            </a:r>
            <a:endParaRPr sz="4000" dirty="0"/>
          </a:p>
        </p:txBody>
      </p:sp>
      <p:sp>
        <p:nvSpPr>
          <p:cNvPr id="188" name="Google Shape;188;g39dcce80c6e_0_8"/>
          <p:cNvSpPr txBox="1">
            <a:spLocks noGrp="1"/>
          </p:cNvSpPr>
          <p:nvPr>
            <p:ph type="body" idx="4294967295"/>
          </p:nvPr>
        </p:nvSpPr>
        <p:spPr>
          <a:xfrm>
            <a:off x="701040" y="1450340"/>
            <a:ext cx="10515600" cy="5116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Clr>
                <a:schemeClr val="dk1"/>
              </a:buClr>
              <a:buSzPts val="2700"/>
              <a:buNone/>
            </a:pPr>
            <a:r>
              <a:rPr lang="lt-LT" sz="3000" dirty="0"/>
              <a:t>2025 m. ekonomikos ir verslumo VBE II dalies u</a:t>
            </a:r>
            <a:r>
              <a:rPr lang="en-US" sz="3000" dirty="0" err="1"/>
              <a:t>žduotį</a:t>
            </a:r>
            <a:r>
              <a:rPr lang="en-US" sz="3000" dirty="0"/>
              <a:t> </a:t>
            </a:r>
            <a:r>
              <a:rPr lang="en-US" sz="3000" dirty="0" err="1"/>
              <a:t>sudaro</a:t>
            </a:r>
            <a:r>
              <a:rPr lang="en-US" sz="3000" dirty="0"/>
              <a:t> dvi </a:t>
            </a:r>
            <a:r>
              <a:rPr lang="en-US" sz="3000" dirty="0" err="1"/>
              <a:t>dalys</a:t>
            </a:r>
            <a:r>
              <a:rPr lang="en-US" sz="3000" dirty="0"/>
              <a:t>. </a:t>
            </a:r>
            <a:endParaRPr sz="3000" dirty="0"/>
          </a:p>
          <a:p>
            <a:pPr marL="0" lvl="0" indent="0" algn="l" rtl="0">
              <a:lnSpc>
                <a:spcPct val="115000"/>
              </a:lnSpc>
              <a:spcBef>
                <a:spcPts val="1000"/>
              </a:spcBef>
              <a:spcAft>
                <a:spcPts val="0"/>
              </a:spcAft>
              <a:buClr>
                <a:schemeClr val="dk1"/>
              </a:buClr>
              <a:buSzPts val="2700"/>
              <a:buNone/>
            </a:pPr>
            <a:r>
              <a:rPr lang="en-US" sz="3000" b="1" dirty="0"/>
              <a:t>I </a:t>
            </a:r>
            <a:r>
              <a:rPr lang="en-US" sz="3000" b="1" dirty="0" err="1"/>
              <a:t>dalis</a:t>
            </a:r>
            <a:r>
              <a:rPr lang="en-US" sz="3000" dirty="0"/>
              <a:t>. </a:t>
            </a:r>
            <a:r>
              <a:rPr lang="en-US" sz="3000" dirty="0" err="1"/>
              <a:t>Klausimai</a:t>
            </a:r>
            <a:r>
              <a:rPr lang="en-US" sz="3000" dirty="0"/>
              <a:t>.</a:t>
            </a:r>
            <a:endParaRPr sz="3000" dirty="0"/>
          </a:p>
          <a:p>
            <a:pPr marL="0" lvl="0" indent="0" algn="l" rtl="0">
              <a:lnSpc>
                <a:spcPct val="115000"/>
              </a:lnSpc>
              <a:spcBef>
                <a:spcPts val="1000"/>
              </a:spcBef>
              <a:spcAft>
                <a:spcPts val="0"/>
              </a:spcAft>
              <a:buClr>
                <a:schemeClr val="dk1"/>
              </a:buClr>
              <a:buSzPts val="2700"/>
              <a:buNone/>
            </a:pPr>
            <a:r>
              <a:rPr lang="en-US" sz="3000" dirty="0"/>
              <a:t>20 </a:t>
            </a:r>
            <a:r>
              <a:rPr lang="en-US" sz="3000" dirty="0" err="1"/>
              <a:t>uždarojo</a:t>
            </a:r>
            <a:r>
              <a:rPr lang="en-US" sz="3000" dirty="0"/>
              <a:t> </a:t>
            </a:r>
            <a:r>
              <a:rPr lang="en-US" sz="3000" dirty="0" err="1"/>
              <a:t>tipo</a:t>
            </a:r>
            <a:r>
              <a:rPr lang="en-US" sz="3000" dirty="0"/>
              <a:t> </a:t>
            </a:r>
            <a:r>
              <a:rPr lang="en-US" sz="3000" dirty="0" err="1"/>
              <a:t>klausimų</a:t>
            </a:r>
            <a:r>
              <a:rPr lang="en-US" sz="3000" dirty="0"/>
              <a:t>. </a:t>
            </a:r>
            <a:r>
              <a:rPr lang="en-US" sz="3000" dirty="0" err="1"/>
              <a:t>Klausimo</a:t>
            </a:r>
            <a:r>
              <a:rPr lang="en-US" sz="3000" dirty="0"/>
              <a:t> </a:t>
            </a:r>
            <a:r>
              <a:rPr lang="en-US" sz="3000" dirty="0" err="1"/>
              <a:t>vertė</a:t>
            </a:r>
            <a:r>
              <a:rPr lang="en-US" sz="3000" dirty="0"/>
              <a:t> </a:t>
            </a:r>
            <a:r>
              <a:rPr lang="en-US" sz="3000" dirty="0" err="1"/>
              <a:t>taškais</a:t>
            </a:r>
            <a:r>
              <a:rPr lang="en-US" sz="3000" dirty="0"/>
              <a:t> </a:t>
            </a:r>
            <a:r>
              <a:rPr lang="en-US" sz="3000" dirty="0" err="1"/>
              <a:t>pateikiama</a:t>
            </a:r>
            <a:r>
              <a:rPr lang="en-US" sz="3000" dirty="0"/>
              <a:t> </a:t>
            </a:r>
            <a:r>
              <a:rPr lang="en-US" sz="3000" dirty="0" err="1"/>
              <a:t>prie</a:t>
            </a:r>
            <a:r>
              <a:rPr lang="en-US" sz="3000" dirty="0"/>
              <a:t> </a:t>
            </a:r>
            <a:r>
              <a:rPr lang="en-US" sz="3000" dirty="0" err="1"/>
              <a:t>kiekvieno</a:t>
            </a:r>
            <a:r>
              <a:rPr lang="en-US" sz="3000" dirty="0"/>
              <a:t> </a:t>
            </a:r>
            <a:r>
              <a:rPr lang="en-US" sz="3000" dirty="0" err="1"/>
              <a:t>klausimo</a:t>
            </a:r>
            <a:r>
              <a:rPr lang="en-US" sz="3000" dirty="0"/>
              <a:t>. </a:t>
            </a:r>
            <a:endParaRPr sz="3000" dirty="0"/>
          </a:p>
          <a:p>
            <a:pPr marL="0" lvl="0" indent="0" algn="l" rtl="0">
              <a:lnSpc>
                <a:spcPct val="115000"/>
              </a:lnSpc>
              <a:spcBef>
                <a:spcPts val="1000"/>
              </a:spcBef>
              <a:spcAft>
                <a:spcPts val="0"/>
              </a:spcAft>
              <a:buClr>
                <a:schemeClr val="dk1"/>
              </a:buClr>
              <a:buSzPts val="2700"/>
              <a:buNone/>
            </a:pPr>
            <a:r>
              <a:rPr lang="en-US" sz="3000" dirty="0"/>
              <a:t>I </a:t>
            </a:r>
            <a:r>
              <a:rPr lang="en-US" sz="3000" dirty="0" err="1"/>
              <a:t>dalies</a:t>
            </a:r>
            <a:r>
              <a:rPr lang="en-US" sz="3000" dirty="0"/>
              <a:t> </a:t>
            </a:r>
            <a:r>
              <a:rPr lang="en-US" sz="3000" dirty="0" err="1"/>
              <a:t>taškų</a:t>
            </a:r>
            <a:r>
              <a:rPr lang="en-US" sz="3000" dirty="0"/>
              <a:t> </a:t>
            </a:r>
            <a:r>
              <a:rPr lang="en-US" sz="3000" dirty="0" err="1"/>
              <a:t>suma</a:t>
            </a:r>
            <a:r>
              <a:rPr lang="en-US" sz="3000" dirty="0"/>
              <a:t> – 20. </a:t>
            </a:r>
            <a:endParaRPr sz="3000" dirty="0"/>
          </a:p>
          <a:p>
            <a:pPr marL="0" lvl="0" indent="0" algn="l" rtl="0">
              <a:lnSpc>
                <a:spcPct val="115000"/>
              </a:lnSpc>
              <a:spcBef>
                <a:spcPts val="1000"/>
              </a:spcBef>
              <a:spcAft>
                <a:spcPts val="0"/>
              </a:spcAft>
              <a:buClr>
                <a:schemeClr val="dk1"/>
              </a:buClr>
              <a:buSzPts val="2800"/>
              <a:buNone/>
            </a:pPr>
            <a:endParaRPr dirty="0"/>
          </a:p>
          <a:p>
            <a:pPr marL="0" lvl="0" indent="0" algn="l" rtl="0">
              <a:lnSpc>
                <a:spcPct val="115000"/>
              </a:lnSpc>
              <a:spcBef>
                <a:spcPts val="1000"/>
              </a:spcBef>
              <a:spcAft>
                <a:spcPts val="0"/>
              </a:spcAft>
              <a:buClr>
                <a:schemeClr val="dk1"/>
              </a:buClr>
              <a:buSzPts val="2800"/>
              <a:buNone/>
            </a:pPr>
            <a:endParaRPr dirty="0">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39eeeab734e_0_275"/>
          <p:cNvSpPr txBox="1"/>
          <p:nvPr/>
        </p:nvSpPr>
        <p:spPr>
          <a:xfrm>
            <a:off x="581520" y="865625"/>
            <a:ext cx="10358400" cy="794033"/>
          </a:xfrm>
          <a:prstGeom prst="rect">
            <a:avLst/>
          </a:prstGeom>
          <a:noFill/>
          <a:ln>
            <a:noFill/>
          </a:ln>
        </p:spPr>
        <p:txBody>
          <a:bodyPr spcFirstLastPara="1" wrap="square" lIns="91425" tIns="91425" rIns="91425" bIns="91425" anchor="t" anchorCtr="0">
            <a:spAutoFit/>
          </a:bodyPr>
          <a:lstStyle/>
          <a:p>
            <a:pPr marL="0" marR="0" lvl="0" indent="0" rtl="0">
              <a:lnSpc>
                <a:spcPct val="90000"/>
              </a:lnSpc>
              <a:spcBef>
                <a:spcPts val="0"/>
              </a:spcBef>
              <a:spcAft>
                <a:spcPts val="0"/>
              </a:spcAft>
              <a:buClr>
                <a:srgbClr val="000000"/>
              </a:buClr>
              <a:buSzPts val="4100"/>
              <a:buFont typeface="Arial"/>
              <a:buNone/>
            </a:pPr>
            <a:r>
              <a:rPr lang="en-US" sz="4400" b="1" dirty="0">
                <a:solidFill>
                  <a:srgbClr val="2F6335"/>
                </a:solidFill>
                <a:latin typeface="Calibri"/>
                <a:ea typeface="Calibri"/>
                <a:cs typeface="Calibri"/>
                <a:sym typeface="Calibri"/>
              </a:rPr>
              <a:t>Argumenta</a:t>
            </a:r>
            <a:r>
              <a:rPr lang="lt-LT" sz="4400" b="1" dirty="0">
                <a:solidFill>
                  <a:srgbClr val="2F6335"/>
                </a:solidFill>
                <a:latin typeface="Calibri"/>
                <a:ea typeface="Calibri"/>
                <a:cs typeface="Calibri"/>
                <a:sym typeface="Calibri"/>
              </a:rPr>
              <a:t>vimo užduotys</a:t>
            </a:r>
            <a:endParaRPr sz="4400" b="0" i="1" u="none" strike="noStrike" cap="none" dirty="0">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g39eeeab734e_0_271"/>
          <p:cNvPicPr preferRelativeResize="0"/>
          <p:nvPr/>
        </p:nvPicPr>
        <p:blipFill>
          <a:blip r:embed="rId3">
            <a:alphaModFix/>
          </a:blip>
          <a:stretch>
            <a:fillRect/>
          </a:stretch>
        </p:blipFill>
        <p:spPr>
          <a:xfrm>
            <a:off x="416560" y="762000"/>
            <a:ext cx="8382000" cy="5821680"/>
          </a:xfrm>
          <a:prstGeom prst="rect">
            <a:avLst/>
          </a:prstGeom>
          <a:noFill/>
          <a:ln>
            <a:noFill/>
          </a:ln>
        </p:spPr>
      </p:pic>
      <p:sp>
        <p:nvSpPr>
          <p:cNvPr id="543" name="Google Shape;543;g39eeeab734e_0_271"/>
          <p:cNvSpPr txBox="1"/>
          <p:nvPr/>
        </p:nvSpPr>
        <p:spPr>
          <a:xfrm>
            <a:off x="8760825" y="633100"/>
            <a:ext cx="3363000" cy="405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a:solidFill>
                  <a:schemeClr val="dk1"/>
                </a:solidFill>
                <a:latin typeface="Arial"/>
                <a:ea typeface="Arial"/>
                <a:cs typeface="Arial"/>
                <a:sym typeface="Arial"/>
              </a:rPr>
              <a:t>Pastebėjimai:</a:t>
            </a:r>
            <a:endParaRPr sz="17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a:p>
            <a:pPr marL="457200" marR="0" lvl="0" indent="-336550" algn="l" rtl="0">
              <a:lnSpc>
                <a:spcPct val="115000"/>
              </a:lnSpc>
              <a:spcBef>
                <a:spcPts val="0"/>
              </a:spcBef>
              <a:spcAft>
                <a:spcPts val="0"/>
              </a:spcAft>
              <a:buClr>
                <a:schemeClr val="dk1"/>
              </a:buClr>
              <a:buSzPts val="1700"/>
              <a:buFont typeface="Arial"/>
              <a:buChar char="●"/>
            </a:pPr>
            <a:r>
              <a:rPr lang="en-US" sz="1700">
                <a:solidFill>
                  <a:schemeClr val="dk1"/>
                </a:solidFill>
              </a:rPr>
              <a:t>1</a:t>
            </a:r>
            <a:r>
              <a:rPr lang="en-US" sz="1700" b="0" i="0" u="none" strike="noStrike" cap="none">
                <a:solidFill>
                  <a:schemeClr val="dk1"/>
                </a:solidFill>
                <a:latin typeface="Arial"/>
                <a:ea typeface="Arial"/>
                <a:cs typeface="Arial"/>
                <a:sym typeface="Arial"/>
              </a:rPr>
              <a:t>/</a:t>
            </a:r>
            <a:r>
              <a:rPr lang="en-US" sz="1700">
                <a:solidFill>
                  <a:schemeClr val="dk1"/>
                </a:solidFill>
              </a:rPr>
              <a:t>2</a:t>
            </a:r>
            <a:r>
              <a:rPr lang="en-US" sz="1700" b="0" i="0" u="none" strike="noStrike" cap="none">
                <a:solidFill>
                  <a:schemeClr val="dk1"/>
                </a:solidFill>
                <a:latin typeface="Arial"/>
                <a:ea typeface="Arial"/>
                <a:cs typeface="Arial"/>
                <a:sym typeface="Arial"/>
              </a:rPr>
              <a:t> kandidatų negavo nei vieno taško. </a:t>
            </a:r>
            <a:endParaRPr sz="17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a:p>
            <a:pPr marL="457200" marR="0" lvl="0" indent="-336550" algn="l" rtl="0">
              <a:lnSpc>
                <a:spcPct val="115000"/>
              </a:lnSpc>
              <a:spcBef>
                <a:spcPts val="0"/>
              </a:spcBef>
              <a:spcAft>
                <a:spcPts val="0"/>
              </a:spcAft>
              <a:buClr>
                <a:schemeClr val="dk1"/>
              </a:buClr>
              <a:buSzPts val="1700"/>
              <a:buFont typeface="Arial"/>
              <a:buChar char="●"/>
            </a:pPr>
            <a:r>
              <a:rPr lang="en-US" sz="1700" b="0" i="0" u="none" strike="noStrike" cap="none">
                <a:solidFill>
                  <a:schemeClr val="dk1"/>
                </a:solidFill>
                <a:latin typeface="Arial"/>
                <a:ea typeface="Arial"/>
                <a:cs typeface="Arial"/>
                <a:sym typeface="Arial"/>
              </a:rPr>
              <a:t>Rezultatai atitinka </a:t>
            </a:r>
            <a:r>
              <a:rPr lang="en-US" sz="1700" b="0" i="1" u="none" strike="noStrike" cap="none">
                <a:solidFill>
                  <a:schemeClr val="dk1"/>
                </a:solidFill>
                <a:latin typeface="Arial"/>
                <a:ea typeface="Arial"/>
                <a:cs typeface="Arial"/>
                <a:sym typeface="Arial"/>
              </a:rPr>
              <a:t>sunkaus</a:t>
            </a:r>
            <a:r>
              <a:rPr lang="en-US" sz="1700" b="0" i="0" u="none" strike="noStrike" cap="none">
                <a:solidFill>
                  <a:schemeClr val="dk1"/>
                </a:solidFill>
                <a:latin typeface="Arial"/>
                <a:ea typeface="Arial"/>
                <a:cs typeface="Arial"/>
                <a:sym typeface="Arial"/>
              </a:rPr>
              <a:t> (visai greta vidutinio sunkumo) klausimo kategoriją.</a:t>
            </a:r>
            <a:endParaRPr sz="17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a:p>
            <a:pPr marL="457200" marR="0" lvl="0" indent="-336550" algn="l" rtl="0">
              <a:lnSpc>
                <a:spcPct val="115000"/>
              </a:lnSpc>
              <a:spcBef>
                <a:spcPts val="0"/>
              </a:spcBef>
              <a:spcAft>
                <a:spcPts val="0"/>
              </a:spcAft>
              <a:buClr>
                <a:schemeClr val="dk1"/>
              </a:buClr>
              <a:buSzPts val="1700"/>
              <a:buFont typeface="Arial"/>
              <a:buChar char="●"/>
            </a:pPr>
            <a:r>
              <a:rPr lang="en-US" sz="1700" i="1">
                <a:solidFill>
                  <a:schemeClr val="dk1"/>
                </a:solidFill>
              </a:rPr>
              <a:t>Slenkstiniame lygyje </a:t>
            </a:r>
            <a:r>
              <a:rPr lang="en-US" sz="1700">
                <a:solidFill>
                  <a:schemeClr val="dk1"/>
                </a:solidFill>
              </a:rPr>
              <a:t>yra tikimasi aukštesnio rezultato. </a:t>
            </a:r>
            <a:endParaRPr sz="1700" b="0" u="none" strike="noStrike" cap="none">
              <a:solidFill>
                <a:schemeClr val="dk1"/>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g39eeeab734e_0_283"/>
          <p:cNvPicPr preferRelativeResize="0"/>
          <p:nvPr/>
        </p:nvPicPr>
        <p:blipFill>
          <a:blip r:embed="rId3">
            <a:alphaModFix/>
          </a:blip>
          <a:stretch>
            <a:fillRect/>
          </a:stretch>
        </p:blipFill>
        <p:spPr>
          <a:xfrm>
            <a:off x="418129" y="1489317"/>
            <a:ext cx="11672274" cy="1481406"/>
          </a:xfrm>
          <a:prstGeom prst="rect">
            <a:avLst/>
          </a:prstGeom>
          <a:noFill/>
          <a:ln>
            <a:noFill/>
          </a:ln>
        </p:spPr>
      </p:pic>
      <p:pic>
        <p:nvPicPr>
          <p:cNvPr id="550" name="Google Shape;550;g39eeeab734e_0_283"/>
          <p:cNvPicPr preferRelativeResize="0"/>
          <p:nvPr/>
        </p:nvPicPr>
        <p:blipFill>
          <a:blip r:embed="rId4">
            <a:alphaModFix/>
          </a:blip>
          <a:stretch>
            <a:fillRect/>
          </a:stretch>
        </p:blipFill>
        <p:spPr>
          <a:xfrm>
            <a:off x="418128" y="2924489"/>
            <a:ext cx="11672275" cy="1003400"/>
          </a:xfrm>
          <a:prstGeom prst="rect">
            <a:avLst/>
          </a:prstGeom>
          <a:noFill/>
          <a:ln>
            <a:noFill/>
          </a:ln>
        </p:spPr>
      </p:pic>
      <p:pic>
        <p:nvPicPr>
          <p:cNvPr id="551" name="Google Shape;551;g39eeeab734e_0_283"/>
          <p:cNvPicPr preferRelativeResize="0"/>
          <p:nvPr/>
        </p:nvPicPr>
        <p:blipFill>
          <a:blip r:embed="rId5">
            <a:alphaModFix/>
          </a:blip>
          <a:stretch>
            <a:fillRect/>
          </a:stretch>
        </p:blipFill>
        <p:spPr>
          <a:xfrm>
            <a:off x="418128" y="4157046"/>
            <a:ext cx="11672272" cy="1290966"/>
          </a:xfrm>
          <a:prstGeom prst="rect">
            <a:avLst/>
          </a:prstGeom>
          <a:noFill/>
          <a:ln>
            <a:noFill/>
          </a:ln>
        </p:spPr>
      </p:pic>
      <p:pic>
        <p:nvPicPr>
          <p:cNvPr id="552" name="Google Shape;552;g39eeeab734e_0_283"/>
          <p:cNvPicPr preferRelativeResize="0"/>
          <p:nvPr/>
        </p:nvPicPr>
        <p:blipFill>
          <a:blip r:embed="rId6">
            <a:alphaModFix/>
          </a:blip>
          <a:stretch>
            <a:fillRect/>
          </a:stretch>
        </p:blipFill>
        <p:spPr>
          <a:xfrm>
            <a:off x="599440" y="5742835"/>
            <a:ext cx="11490966" cy="1003405"/>
          </a:xfrm>
          <a:prstGeom prst="rect">
            <a:avLst/>
          </a:prstGeom>
          <a:noFill/>
          <a:ln>
            <a:noFill/>
          </a:ln>
        </p:spPr>
      </p:pic>
      <p:pic>
        <p:nvPicPr>
          <p:cNvPr id="553" name="Google Shape;553;g39eeeab734e_0_283"/>
          <p:cNvPicPr preferRelativeResize="0"/>
          <p:nvPr/>
        </p:nvPicPr>
        <p:blipFill>
          <a:blip r:embed="rId7">
            <a:alphaModFix/>
          </a:blip>
          <a:stretch>
            <a:fillRect/>
          </a:stretch>
        </p:blipFill>
        <p:spPr>
          <a:xfrm>
            <a:off x="418128" y="111760"/>
            <a:ext cx="11672272" cy="112144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g39eeeab734e_0_294"/>
          <p:cNvPicPr preferRelativeResize="0"/>
          <p:nvPr/>
        </p:nvPicPr>
        <p:blipFill>
          <a:blip r:embed="rId3">
            <a:alphaModFix/>
          </a:blip>
          <a:stretch>
            <a:fillRect/>
          </a:stretch>
        </p:blipFill>
        <p:spPr>
          <a:xfrm>
            <a:off x="467360" y="111760"/>
            <a:ext cx="8432800" cy="6593840"/>
          </a:xfrm>
          <a:prstGeom prst="rect">
            <a:avLst/>
          </a:prstGeom>
          <a:noFill/>
          <a:ln>
            <a:noFill/>
          </a:ln>
        </p:spPr>
      </p:pic>
      <p:sp>
        <p:nvSpPr>
          <p:cNvPr id="560" name="Google Shape;560;g39eeeab734e_0_294"/>
          <p:cNvSpPr txBox="1"/>
          <p:nvPr/>
        </p:nvSpPr>
        <p:spPr>
          <a:xfrm>
            <a:off x="9113100" y="46200"/>
            <a:ext cx="3078900" cy="620166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US" sz="1700" b="1" i="0" u="none" strike="noStrike" cap="none" dirty="0" err="1">
                <a:solidFill>
                  <a:schemeClr val="dk1"/>
                </a:solidFill>
                <a:latin typeface="Arial"/>
                <a:ea typeface="Arial"/>
                <a:cs typeface="Arial"/>
                <a:sym typeface="Arial"/>
              </a:rPr>
              <a:t>Pastebėjimai</a:t>
            </a:r>
            <a:r>
              <a:rPr lang="en-US" sz="1700" b="1" i="0" u="none" strike="noStrike" cap="none" dirty="0">
                <a:solidFill>
                  <a:schemeClr val="dk1"/>
                </a:solidFill>
                <a:latin typeface="Arial"/>
                <a:ea typeface="Arial"/>
                <a:cs typeface="Arial"/>
                <a:sym typeface="Arial"/>
              </a:rPr>
              <a:t>:</a:t>
            </a:r>
            <a:endParaRPr sz="1700"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pPr>
            <a:endParaRPr sz="1700" b="1" i="0" u="none" strike="noStrike" cap="none" dirty="0">
              <a:solidFill>
                <a:schemeClr val="dk1"/>
              </a:solidFill>
              <a:latin typeface="Arial"/>
              <a:ea typeface="Arial"/>
              <a:cs typeface="Arial"/>
              <a:sym typeface="Arial"/>
            </a:endParaRPr>
          </a:p>
          <a:p>
            <a:pPr marL="457200" marR="0" lvl="0" indent="-336550" algn="l" rtl="0">
              <a:lnSpc>
                <a:spcPct val="115000"/>
              </a:lnSpc>
              <a:spcBef>
                <a:spcPts val="0"/>
              </a:spcBef>
              <a:spcAft>
                <a:spcPts val="0"/>
              </a:spcAft>
              <a:buClr>
                <a:schemeClr val="dk1"/>
              </a:buClr>
              <a:buSzPts val="1700"/>
              <a:buFont typeface="Arial"/>
              <a:buChar char="●"/>
            </a:pPr>
            <a:r>
              <a:rPr lang="en-US" sz="1700" dirty="0" err="1">
                <a:solidFill>
                  <a:schemeClr val="dk1"/>
                </a:solidFill>
              </a:rPr>
              <a:t>Vertė</a:t>
            </a:r>
            <a:r>
              <a:rPr lang="en-US" sz="1700" dirty="0">
                <a:solidFill>
                  <a:schemeClr val="dk1"/>
                </a:solidFill>
              </a:rPr>
              <a:t> </a:t>
            </a:r>
            <a:r>
              <a:rPr lang="en-US" sz="1700" dirty="0" err="1">
                <a:solidFill>
                  <a:schemeClr val="dk1"/>
                </a:solidFill>
              </a:rPr>
              <a:t>pasikeisti</a:t>
            </a:r>
            <a:r>
              <a:rPr lang="en-US" sz="1700" dirty="0">
                <a:solidFill>
                  <a:schemeClr val="dk1"/>
                </a:solidFill>
              </a:rPr>
              <a:t> </a:t>
            </a:r>
            <a:r>
              <a:rPr lang="en-US" sz="1700" dirty="0" err="1">
                <a:solidFill>
                  <a:schemeClr val="dk1"/>
                </a:solidFill>
              </a:rPr>
              <a:t>gali</a:t>
            </a:r>
            <a:r>
              <a:rPr lang="en-US" sz="1700" dirty="0">
                <a:solidFill>
                  <a:schemeClr val="dk1"/>
                </a:solidFill>
              </a:rPr>
              <a:t> tik dv</a:t>
            </a:r>
            <a:r>
              <a:rPr lang="lt-LT" sz="1700" dirty="0" err="1">
                <a:solidFill>
                  <a:schemeClr val="dk1"/>
                </a:solidFill>
              </a:rPr>
              <a:t>iem</a:t>
            </a:r>
            <a:r>
              <a:rPr lang="en-US" sz="1700" dirty="0">
                <a:solidFill>
                  <a:schemeClr val="dk1"/>
                </a:solidFill>
              </a:rPr>
              <a:t> </a:t>
            </a:r>
            <a:r>
              <a:rPr lang="en-US" sz="1700" dirty="0" err="1">
                <a:solidFill>
                  <a:schemeClr val="dk1"/>
                </a:solidFill>
              </a:rPr>
              <a:t>kryptimis</a:t>
            </a:r>
            <a:r>
              <a:rPr lang="lt-LT" sz="1700" dirty="0">
                <a:solidFill>
                  <a:schemeClr val="dk1"/>
                </a:solidFill>
              </a:rPr>
              <a:t>:</a:t>
            </a:r>
            <a:r>
              <a:rPr lang="en-US" sz="1700" dirty="0">
                <a:solidFill>
                  <a:schemeClr val="dk1"/>
                </a:solidFill>
              </a:rPr>
              <a:t> </a:t>
            </a:r>
            <a:r>
              <a:rPr lang="en-US" sz="1700" dirty="0" err="1">
                <a:solidFill>
                  <a:schemeClr val="dk1"/>
                </a:solidFill>
              </a:rPr>
              <a:t>sumažėti</a:t>
            </a:r>
            <a:r>
              <a:rPr lang="en-US" sz="1700" dirty="0">
                <a:solidFill>
                  <a:schemeClr val="dk1"/>
                </a:solidFill>
              </a:rPr>
              <a:t> </a:t>
            </a:r>
            <a:r>
              <a:rPr lang="en-US" sz="1700" dirty="0" err="1">
                <a:solidFill>
                  <a:schemeClr val="dk1"/>
                </a:solidFill>
              </a:rPr>
              <a:t>arba</a:t>
            </a:r>
            <a:r>
              <a:rPr lang="en-US" sz="1700" dirty="0">
                <a:solidFill>
                  <a:schemeClr val="dk1"/>
                </a:solidFill>
              </a:rPr>
              <a:t> </a:t>
            </a:r>
            <a:r>
              <a:rPr lang="en-US" sz="1700" dirty="0" err="1">
                <a:solidFill>
                  <a:schemeClr val="dk1"/>
                </a:solidFill>
              </a:rPr>
              <a:t>padidėti</a:t>
            </a:r>
            <a:r>
              <a:rPr lang="en-US" sz="1700" dirty="0">
                <a:solidFill>
                  <a:schemeClr val="dk1"/>
                </a:solidFill>
              </a:rPr>
              <a:t>. </a:t>
            </a:r>
            <a:r>
              <a:rPr lang="en-US" sz="1700" dirty="0" err="1">
                <a:solidFill>
                  <a:schemeClr val="dk1"/>
                </a:solidFill>
              </a:rPr>
              <a:t>Argumentuoti</a:t>
            </a:r>
            <a:r>
              <a:rPr lang="en-US" sz="1700" dirty="0">
                <a:solidFill>
                  <a:schemeClr val="dk1"/>
                </a:solidFill>
              </a:rPr>
              <a:t> </a:t>
            </a:r>
            <a:r>
              <a:rPr lang="lt-LT" sz="1700" dirty="0">
                <a:solidFill>
                  <a:schemeClr val="dk1"/>
                </a:solidFill>
              </a:rPr>
              <a:t>–</a:t>
            </a:r>
            <a:r>
              <a:rPr lang="en-US" sz="1700" dirty="0">
                <a:solidFill>
                  <a:schemeClr val="dk1"/>
                </a:solidFill>
              </a:rPr>
              <a:t> </a:t>
            </a:r>
            <a:r>
              <a:rPr lang="en-US" sz="1700" dirty="0" err="1">
                <a:solidFill>
                  <a:schemeClr val="dk1"/>
                </a:solidFill>
              </a:rPr>
              <a:t>gerokai</a:t>
            </a:r>
            <a:r>
              <a:rPr lang="en-US" sz="1700" dirty="0">
                <a:solidFill>
                  <a:schemeClr val="dk1"/>
                </a:solidFill>
              </a:rPr>
              <a:t> </a:t>
            </a:r>
            <a:r>
              <a:rPr lang="en-US" sz="1700" dirty="0" err="1">
                <a:solidFill>
                  <a:schemeClr val="dk1"/>
                </a:solidFill>
              </a:rPr>
              <a:t>sunkiau</a:t>
            </a:r>
            <a:r>
              <a:rPr lang="en-US" sz="1700" dirty="0">
                <a:solidFill>
                  <a:schemeClr val="dk1"/>
                </a:solidFill>
              </a:rPr>
              <a:t>. Tik 1/5 </a:t>
            </a:r>
            <a:r>
              <a:rPr lang="lt-LT" sz="1700" dirty="0">
                <a:solidFill>
                  <a:schemeClr val="dk1"/>
                </a:solidFill>
              </a:rPr>
              <a:t>kandidatų </a:t>
            </a:r>
            <a:r>
              <a:rPr lang="en-US" sz="1700" dirty="0">
                <a:solidFill>
                  <a:schemeClr val="dk1"/>
                </a:solidFill>
              </a:rPr>
              <a:t>tai </a:t>
            </a:r>
            <a:r>
              <a:rPr lang="en-US" sz="1700" dirty="0" err="1">
                <a:solidFill>
                  <a:schemeClr val="dk1"/>
                </a:solidFill>
              </a:rPr>
              <a:t>pavyko</a:t>
            </a:r>
            <a:r>
              <a:rPr lang="en-US" sz="1700" dirty="0">
                <a:solidFill>
                  <a:schemeClr val="dk1"/>
                </a:solidFill>
              </a:rPr>
              <a:t>. </a:t>
            </a:r>
            <a:endParaRPr sz="1700" b="0" i="0" u="none" strike="noStrike" cap="none" dirty="0">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endParaRPr sz="1700" b="0" i="0" u="none" strike="noStrike" cap="none" dirty="0">
              <a:solidFill>
                <a:schemeClr val="dk1"/>
              </a:solidFill>
              <a:latin typeface="Arial"/>
              <a:ea typeface="Arial"/>
              <a:cs typeface="Arial"/>
              <a:sym typeface="Arial"/>
            </a:endParaRPr>
          </a:p>
          <a:p>
            <a:pPr marL="457200" marR="0" lvl="0" indent="-336550" algn="l" rtl="0">
              <a:lnSpc>
                <a:spcPct val="115000"/>
              </a:lnSpc>
              <a:spcBef>
                <a:spcPts val="0"/>
              </a:spcBef>
              <a:spcAft>
                <a:spcPts val="0"/>
              </a:spcAft>
              <a:buClr>
                <a:schemeClr val="dk1"/>
              </a:buClr>
              <a:buSzPts val="1700"/>
              <a:buFont typeface="Arial"/>
              <a:buChar char="●"/>
            </a:pPr>
            <a:r>
              <a:rPr lang="en-US" sz="1700" b="0" i="0" u="none" strike="noStrike" cap="none" dirty="0" err="1">
                <a:solidFill>
                  <a:schemeClr val="dk1"/>
                </a:solidFill>
                <a:latin typeface="Arial"/>
                <a:ea typeface="Arial"/>
                <a:cs typeface="Arial"/>
                <a:sym typeface="Arial"/>
              </a:rPr>
              <a:t>Rezultatai</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atitinka</a:t>
            </a:r>
            <a:r>
              <a:rPr lang="en-US" sz="1700" b="0" i="0" u="none" strike="noStrike" cap="none" dirty="0">
                <a:solidFill>
                  <a:schemeClr val="dk1"/>
                </a:solidFill>
                <a:latin typeface="Arial"/>
                <a:ea typeface="Arial"/>
                <a:cs typeface="Arial"/>
                <a:sym typeface="Arial"/>
              </a:rPr>
              <a:t> </a:t>
            </a:r>
            <a:r>
              <a:rPr lang="en-US" sz="1700" i="1" dirty="0" err="1">
                <a:solidFill>
                  <a:schemeClr val="dk1"/>
                </a:solidFill>
              </a:rPr>
              <a:t>vidutinio</a:t>
            </a:r>
            <a:r>
              <a:rPr lang="en-US" sz="1700" i="1" dirty="0">
                <a:solidFill>
                  <a:schemeClr val="dk1"/>
                </a:solidFill>
              </a:rPr>
              <a:t> </a:t>
            </a:r>
            <a:r>
              <a:rPr lang="en-US" sz="1700" i="1" dirty="0" err="1">
                <a:solidFill>
                  <a:schemeClr val="dk1"/>
                </a:solidFill>
              </a:rPr>
              <a:t>sunkumo</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klausimo</a:t>
            </a:r>
            <a:r>
              <a:rPr lang="en-US" sz="1700" b="0" i="0" u="none" strike="noStrike" cap="none" dirty="0">
                <a:solidFill>
                  <a:schemeClr val="dk1"/>
                </a:solidFill>
                <a:latin typeface="Arial"/>
                <a:ea typeface="Arial"/>
                <a:cs typeface="Arial"/>
                <a:sym typeface="Arial"/>
              </a:rPr>
              <a:t> </a:t>
            </a:r>
            <a:r>
              <a:rPr lang="en-US" sz="1700" b="0" i="0" u="none" strike="noStrike" cap="none" dirty="0" err="1">
                <a:solidFill>
                  <a:schemeClr val="dk1"/>
                </a:solidFill>
                <a:latin typeface="Arial"/>
                <a:ea typeface="Arial"/>
                <a:cs typeface="Arial"/>
                <a:sym typeface="Arial"/>
              </a:rPr>
              <a:t>kategoriją</a:t>
            </a:r>
            <a:r>
              <a:rPr lang="en-US" sz="1700" b="0" i="0" u="none" strike="noStrike" cap="none" dirty="0">
                <a:solidFill>
                  <a:schemeClr val="dk1"/>
                </a:solidFill>
                <a:latin typeface="Arial"/>
                <a:ea typeface="Arial"/>
                <a:cs typeface="Arial"/>
                <a:sym typeface="Arial"/>
              </a:rPr>
              <a:t>.</a:t>
            </a:r>
            <a:endParaRPr sz="1700" b="0" i="0" u="none" strike="noStrike" cap="none" dirty="0">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700"/>
              <a:buFont typeface="Arial"/>
              <a:buNone/>
            </a:pPr>
            <a:endParaRPr sz="1700" b="0" i="0" u="none" strike="noStrike" cap="none" dirty="0">
              <a:solidFill>
                <a:schemeClr val="dk1"/>
              </a:solidFill>
              <a:latin typeface="Arial"/>
              <a:ea typeface="Arial"/>
              <a:cs typeface="Arial"/>
              <a:sym typeface="Arial"/>
            </a:endParaRPr>
          </a:p>
          <a:p>
            <a:pPr marL="457200" marR="0" lvl="0" indent="-336550" algn="l" rtl="0">
              <a:lnSpc>
                <a:spcPct val="115000"/>
              </a:lnSpc>
              <a:spcBef>
                <a:spcPts val="0"/>
              </a:spcBef>
              <a:spcAft>
                <a:spcPts val="0"/>
              </a:spcAft>
              <a:buClr>
                <a:schemeClr val="dk1"/>
              </a:buClr>
              <a:buSzPts val="1700"/>
              <a:buFont typeface="Arial"/>
              <a:buChar char="●"/>
            </a:pPr>
            <a:r>
              <a:rPr lang="en-US" sz="1700" dirty="0" err="1">
                <a:solidFill>
                  <a:schemeClr val="dk1"/>
                </a:solidFill>
              </a:rPr>
              <a:t>Skiriamoji</a:t>
            </a:r>
            <a:r>
              <a:rPr lang="en-US" sz="1700" dirty="0">
                <a:solidFill>
                  <a:schemeClr val="dk1"/>
                </a:solidFill>
              </a:rPr>
              <a:t> </a:t>
            </a:r>
            <a:r>
              <a:rPr lang="en-US" sz="1700" dirty="0" err="1">
                <a:solidFill>
                  <a:schemeClr val="dk1"/>
                </a:solidFill>
              </a:rPr>
              <a:t>geba</a:t>
            </a:r>
            <a:r>
              <a:rPr lang="en-US" sz="1700" dirty="0">
                <a:solidFill>
                  <a:schemeClr val="dk1"/>
                </a:solidFill>
              </a:rPr>
              <a:t> </a:t>
            </a:r>
            <a:r>
              <a:rPr lang="en-US" sz="1700" i="1" dirty="0" err="1">
                <a:solidFill>
                  <a:schemeClr val="dk1"/>
                </a:solidFill>
              </a:rPr>
              <a:t>aukštesniojo</a:t>
            </a:r>
            <a:r>
              <a:rPr lang="en-US" sz="1700" i="1" dirty="0">
                <a:solidFill>
                  <a:schemeClr val="dk1"/>
                </a:solidFill>
              </a:rPr>
              <a:t> </a:t>
            </a:r>
            <a:r>
              <a:rPr lang="en-US" sz="1700" i="1" dirty="0" err="1">
                <a:solidFill>
                  <a:schemeClr val="dk1"/>
                </a:solidFill>
              </a:rPr>
              <a:t>lygio</a:t>
            </a:r>
            <a:r>
              <a:rPr lang="en-US" sz="1700" dirty="0">
                <a:solidFill>
                  <a:schemeClr val="dk1"/>
                </a:solidFill>
              </a:rPr>
              <a:t> </a:t>
            </a:r>
            <a:r>
              <a:rPr lang="en-US" sz="1700" dirty="0" err="1">
                <a:solidFill>
                  <a:schemeClr val="dk1"/>
                </a:solidFill>
              </a:rPr>
              <a:t>klausimams</a:t>
            </a:r>
            <a:r>
              <a:rPr lang="en-US" sz="1700" dirty="0">
                <a:solidFill>
                  <a:schemeClr val="dk1"/>
                </a:solidFill>
              </a:rPr>
              <a:t> </a:t>
            </a:r>
            <a:r>
              <a:rPr lang="en-US" sz="1700" dirty="0" err="1">
                <a:solidFill>
                  <a:schemeClr val="dk1"/>
                </a:solidFill>
              </a:rPr>
              <a:t>laukiama</a:t>
            </a:r>
            <a:r>
              <a:rPr lang="en-US" sz="1700" dirty="0">
                <a:solidFill>
                  <a:schemeClr val="dk1"/>
                </a:solidFill>
              </a:rPr>
              <a:t> </a:t>
            </a:r>
            <a:r>
              <a:rPr lang="en-US" sz="1700" dirty="0" err="1">
                <a:solidFill>
                  <a:schemeClr val="dk1"/>
                </a:solidFill>
              </a:rPr>
              <a:t>aukštesnė</a:t>
            </a:r>
            <a:r>
              <a:rPr lang="en-US" sz="1700" dirty="0">
                <a:solidFill>
                  <a:schemeClr val="dk1"/>
                </a:solidFill>
              </a:rPr>
              <a:t>, </a:t>
            </a:r>
            <a:r>
              <a:rPr lang="en-US" sz="1700" dirty="0" err="1">
                <a:solidFill>
                  <a:schemeClr val="dk1"/>
                </a:solidFill>
              </a:rPr>
              <a:t>tačiau</a:t>
            </a:r>
            <a:r>
              <a:rPr lang="en-US" sz="1700" dirty="0">
                <a:solidFill>
                  <a:schemeClr val="dk1"/>
                </a:solidFill>
              </a:rPr>
              <a:t> </a:t>
            </a:r>
            <a:r>
              <a:rPr lang="en-US" sz="1700" dirty="0" err="1">
                <a:solidFill>
                  <a:schemeClr val="dk1"/>
                </a:solidFill>
              </a:rPr>
              <a:t>ją</a:t>
            </a:r>
            <a:r>
              <a:rPr lang="en-US" sz="1700" dirty="0">
                <a:solidFill>
                  <a:schemeClr val="dk1"/>
                </a:solidFill>
              </a:rPr>
              <a:t> </a:t>
            </a:r>
            <a:r>
              <a:rPr lang="en-US" sz="1700" dirty="0" err="1">
                <a:solidFill>
                  <a:schemeClr val="dk1"/>
                </a:solidFill>
              </a:rPr>
              <a:t>sumažino</a:t>
            </a:r>
            <a:r>
              <a:rPr lang="en-US" sz="1700" dirty="0">
                <a:solidFill>
                  <a:schemeClr val="dk1"/>
                </a:solidFill>
              </a:rPr>
              <a:t> </a:t>
            </a:r>
            <a:r>
              <a:rPr lang="en-US" sz="1700" dirty="0" err="1">
                <a:solidFill>
                  <a:schemeClr val="dk1"/>
                </a:solidFill>
              </a:rPr>
              <a:t>taško</a:t>
            </a:r>
            <a:r>
              <a:rPr lang="en-US" sz="1700" dirty="0">
                <a:solidFill>
                  <a:schemeClr val="dk1"/>
                </a:solidFill>
              </a:rPr>
              <a:t> </a:t>
            </a:r>
            <a:r>
              <a:rPr lang="en-US" sz="1700" dirty="0" err="1">
                <a:solidFill>
                  <a:schemeClr val="dk1"/>
                </a:solidFill>
              </a:rPr>
              <a:t>už</a:t>
            </a:r>
            <a:r>
              <a:rPr lang="en-US" sz="1700" dirty="0">
                <a:solidFill>
                  <a:schemeClr val="dk1"/>
                </a:solidFill>
              </a:rPr>
              <a:t> </a:t>
            </a:r>
            <a:r>
              <a:rPr lang="en-US" sz="1700" dirty="0" err="1">
                <a:solidFill>
                  <a:schemeClr val="dk1"/>
                </a:solidFill>
              </a:rPr>
              <a:t>pirmosios</a:t>
            </a:r>
            <a:r>
              <a:rPr lang="en-US" sz="1700" dirty="0">
                <a:solidFill>
                  <a:schemeClr val="dk1"/>
                </a:solidFill>
              </a:rPr>
              <a:t> </a:t>
            </a:r>
            <a:r>
              <a:rPr lang="en-US" sz="1700" dirty="0" err="1">
                <a:solidFill>
                  <a:schemeClr val="dk1"/>
                </a:solidFill>
              </a:rPr>
              <a:t>klausimo</a:t>
            </a:r>
            <a:r>
              <a:rPr lang="en-US" sz="1700" dirty="0">
                <a:solidFill>
                  <a:schemeClr val="dk1"/>
                </a:solidFill>
              </a:rPr>
              <a:t> </a:t>
            </a:r>
            <a:r>
              <a:rPr lang="en-US" sz="1700" dirty="0" err="1">
                <a:solidFill>
                  <a:schemeClr val="dk1"/>
                </a:solidFill>
              </a:rPr>
              <a:t>dalies</a:t>
            </a:r>
            <a:r>
              <a:rPr lang="en-US" sz="1700" dirty="0">
                <a:solidFill>
                  <a:schemeClr val="dk1"/>
                </a:solidFill>
              </a:rPr>
              <a:t> </a:t>
            </a:r>
            <a:r>
              <a:rPr lang="en-US" sz="1700" dirty="0" err="1">
                <a:solidFill>
                  <a:schemeClr val="dk1"/>
                </a:solidFill>
              </a:rPr>
              <a:t>nesudėtingumas</a:t>
            </a:r>
            <a:r>
              <a:rPr lang="en-US" sz="1700" dirty="0">
                <a:solidFill>
                  <a:schemeClr val="dk1"/>
                </a:solidFill>
              </a:rPr>
              <a:t>.</a:t>
            </a:r>
            <a:endParaRPr sz="1700" b="0" u="none" strike="noStrike" cap="none" dirty="0">
              <a:solidFill>
                <a:schemeClr val="dk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g39eeeab734e_0_300"/>
          <p:cNvPicPr preferRelativeResize="0"/>
          <p:nvPr/>
        </p:nvPicPr>
        <p:blipFill>
          <a:blip r:embed="rId3">
            <a:alphaModFix/>
          </a:blip>
          <a:stretch>
            <a:fillRect/>
          </a:stretch>
        </p:blipFill>
        <p:spPr>
          <a:xfrm>
            <a:off x="392118" y="193040"/>
            <a:ext cx="11708443" cy="1736099"/>
          </a:xfrm>
          <a:prstGeom prst="rect">
            <a:avLst/>
          </a:prstGeom>
          <a:noFill/>
          <a:ln>
            <a:noFill/>
          </a:ln>
        </p:spPr>
      </p:pic>
      <p:pic>
        <p:nvPicPr>
          <p:cNvPr id="567" name="Google Shape;567;g39eeeab734e_0_300"/>
          <p:cNvPicPr preferRelativeResize="0"/>
          <p:nvPr/>
        </p:nvPicPr>
        <p:blipFill>
          <a:blip r:embed="rId4">
            <a:alphaModFix/>
          </a:blip>
          <a:stretch>
            <a:fillRect/>
          </a:stretch>
        </p:blipFill>
        <p:spPr>
          <a:xfrm>
            <a:off x="352834" y="2125865"/>
            <a:ext cx="9135402" cy="2029787"/>
          </a:xfrm>
          <a:prstGeom prst="rect">
            <a:avLst/>
          </a:prstGeom>
          <a:noFill/>
          <a:ln>
            <a:noFill/>
          </a:ln>
        </p:spPr>
      </p:pic>
      <p:pic>
        <p:nvPicPr>
          <p:cNvPr id="568" name="Google Shape;568;g39eeeab734e_0_300"/>
          <p:cNvPicPr preferRelativeResize="0"/>
          <p:nvPr/>
        </p:nvPicPr>
        <p:blipFill>
          <a:blip r:embed="rId5">
            <a:alphaModFix/>
          </a:blip>
          <a:stretch>
            <a:fillRect/>
          </a:stretch>
        </p:blipFill>
        <p:spPr>
          <a:xfrm>
            <a:off x="457200" y="4554815"/>
            <a:ext cx="11576262" cy="212030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g39eeeab734e_0_307"/>
          <p:cNvPicPr preferRelativeResize="0"/>
          <p:nvPr/>
        </p:nvPicPr>
        <p:blipFill>
          <a:blip r:embed="rId3">
            <a:alphaModFix/>
          </a:blip>
          <a:stretch>
            <a:fillRect/>
          </a:stretch>
        </p:blipFill>
        <p:spPr>
          <a:xfrm>
            <a:off x="294640" y="304800"/>
            <a:ext cx="11775436" cy="1940396"/>
          </a:xfrm>
          <a:prstGeom prst="rect">
            <a:avLst/>
          </a:prstGeom>
          <a:noFill/>
          <a:ln>
            <a:noFill/>
          </a:ln>
        </p:spPr>
      </p:pic>
      <p:pic>
        <p:nvPicPr>
          <p:cNvPr id="575" name="Google Shape;575;g39eeeab734e_0_307"/>
          <p:cNvPicPr preferRelativeResize="0"/>
          <p:nvPr/>
        </p:nvPicPr>
        <p:blipFill>
          <a:blip r:embed="rId4">
            <a:alphaModFix/>
          </a:blip>
          <a:stretch>
            <a:fillRect/>
          </a:stretch>
        </p:blipFill>
        <p:spPr>
          <a:xfrm>
            <a:off x="294640" y="2433402"/>
            <a:ext cx="11775436" cy="1940396"/>
          </a:xfrm>
          <a:prstGeom prst="rect">
            <a:avLst/>
          </a:prstGeom>
          <a:noFill/>
          <a:ln>
            <a:noFill/>
          </a:ln>
        </p:spPr>
      </p:pic>
      <p:pic>
        <p:nvPicPr>
          <p:cNvPr id="576" name="Google Shape;576;g39eeeab734e_0_307"/>
          <p:cNvPicPr preferRelativeResize="0"/>
          <p:nvPr/>
        </p:nvPicPr>
        <p:blipFill>
          <a:blip r:embed="rId5">
            <a:alphaModFix/>
          </a:blip>
          <a:stretch>
            <a:fillRect/>
          </a:stretch>
        </p:blipFill>
        <p:spPr>
          <a:xfrm>
            <a:off x="294640" y="4562004"/>
            <a:ext cx="11775436" cy="194039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aphicFrame>
        <p:nvGraphicFramePr>
          <p:cNvPr id="589" name="Google Shape;589;g39eeeab734e_0_322"/>
          <p:cNvGraphicFramePr/>
          <p:nvPr/>
        </p:nvGraphicFramePr>
        <p:xfrm>
          <a:off x="459950" y="2658800"/>
          <a:ext cx="11561675" cy="3566070"/>
        </p:xfrm>
        <a:graphic>
          <a:graphicData uri="http://schemas.openxmlformats.org/drawingml/2006/table">
            <a:tbl>
              <a:tblPr>
                <a:noFill/>
                <a:tableStyleId>{EF096732-AE17-4C22-AC37-7C6F8EA3D873}</a:tableStyleId>
              </a:tblPr>
              <a:tblGrid>
                <a:gridCol w="3987800">
                  <a:extLst>
                    <a:ext uri="{9D8B030D-6E8A-4147-A177-3AD203B41FA5}">
                      <a16:colId xmlns:a16="http://schemas.microsoft.com/office/drawing/2014/main" val="20000"/>
                    </a:ext>
                  </a:extLst>
                </a:gridCol>
                <a:gridCol w="757387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US" sz="2200" b="1"/>
                        <a:t>Teiginys</a:t>
                      </a:r>
                      <a:endParaRPr sz="2200" b="1"/>
                    </a:p>
                  </a:txBody>
                  <a:tcPr marL="91425" marR="91425" marT="91425" marB="91425"/>
                </a:tc>
                <a:tc>
                  <a:txBody>
                    <a:bodyPr/>
                    <a:lstStyle/>
                    <a:p>
                      <a:pPr marL="0" lvl="0" indent="0" algn="l" rtl="0">
                        <a:spcBef>
                          <a:spcPts val="0"/>
                        </a:spcBef>
                        <a:spcAft>
                          <a:spcPts val="0"/>
                        </a:spcAft>
                        <a:buNone/>
                      </a:pPr>
                      <a:r>
                        <a:rPr lang="en-US" sz="2200"/>
                        <a:t>Pirmiausia aiškiai įvardyti atsakymą (pvz., </a:t>
                      </a:r>
                      <a:r>
                        <a:rPr lang="en-US" sz="2200" i="1"/>
                        <a:t>progresinė mokesčių sistema</a:t>
                      </a:r>
                      <a:r>
                        <a:rPr lang="en-US" sz="2200"/>
                        <a:t>).</a:t>
                      </a:r>
                      <a:endParaRPr sz="2200"/>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2200" b="1"/>
                        <a:t>Pagrindimas </a:t>
                      </a:r>
                      <a:r>
                        <a:rPr lang="en-US" sz="2200" i="1"/>
                        <a:t>(įrodymai, pavyzdžiai, faktai, duomenys)</a:t>
                      </a:r>
                      <a:endParaRPr sz="2200" i="1"/>
                    </a:p>
                  </a:txBody>
                  <a:tcPr marL="91425" marR="91425" marT="91425" marB="91425"/>
                </a:tc>
                <a:tc>
                  <a:txBody>
                    <a:bodyPr/>
                    <a:lstStyle/>
                    <a:p>
                      <a:pPr marL="0" lvl="0" indent="0" algn="l" rtl="0">
                        <a:spcBef>
                          <a:spcPts val="0"/>
                        </a:spcBef>
                        <a:spcAft>
                          <a:spcPts val="0"/>
                        </a:spcAft>
                        <a:buNone/>
                      </a:pPr>
                      <a:r>
                        <a:rPr lang="en-US" sz="2200" dirty="0" err="1"/>
                        <a:t>Pateikti</a:t>
                      </a:r>
                      <a:r>
                        <a:rPr lang="en-US" sz="2200" dirty="0"/>
                        <a:t> </a:t>
                      </a:r>
                      <a:r>
                        <a:rPr lang="en-US" sz="2200" dirty="0" err="1"/>
                        <a:t>įrodymų</a:t>
                      </a:r>
                      <a:r>
                        <a:rPr lang="en-US" sz="2200" dirty="0"/>
                        <a:t> </a:t>
                      </a:r>
                      <a:r>
                        <a:rPr lang="en-US" sz="2200" dirty="0" err="1"/>
                        <a:t>ar</a:t>
                      </a:r>
                      <a:r>
                        <a:rPr lang="en-US" sz="2200" dirty="0"/>
                        <a:t> </a:t>
                      </a:r>
                      <a:r>
                        <a:rPr lang="en-US" sz="2200" dirty="0" err="1"/>
                        <a:t>pavyzdžių</a:t>
                      </a:r>
                      <a:r>
                        <a:rPr lang="en-US" sz="2200" dirty="0"/>
                        <a:t>, </a:t>
                      </a:r>
                      <a:r>
                        <a:rPr lang="en-US" sz="2200" dirty="0" err="1"/>
                        <a:t>kurie</a:t>
                      </a:r>
                      <a:r>
                        <a:rPr lang="en-US" sz="2200" dirty="0"/>
                        <a:t> </a:t>
                      </a:r>
                      <a:r>
                        <a:rPr lang="en-US" sz="2200" dirty="0" err="1"/>
                        <a:t>patvirtina</a:t>
                      </a:r>
                      <a:r>
                        <a:rPr lang="en-US" sz="2200" dirty="0"/>
                        <a:t> </a:t>
                      </a:r>
                      <a:r>
                        <a:rPr lang="en-US" sz="2200" dirty="0" err="1"/>
                        <a:t>tavo</a:t>
                      </a:r>
                      <a:r>
                        <a:rPr lang="en-US" sz="2200" dirty="0"/>
                        <a:t> </a:t>
                      </a:r>
                      <a:r>
                        <a:rPr lang="en-US" sz="2200" dirty="0" err="1"/>
                        <a:t>teiginį</a:t>
                      </a:r>
                      <a:r>
                        <a:rPr lang="en-US" sz="2200" dirty="0"/>
                        <a:t> (</a:t>
                      </a:r>
                      <a:r>
                        <a:rPr lang="en-US" sz="2200" dirty="0" err="1"/>
                        <a:t>pvz</a:t>
                      </a:r>
                      <a:r>
                        <a:rPr lang="en-US" sz="2200" dirty="0"/>
                        <a:t>., </a:t>
                      </a:r>
                      <a:r>
                        <a:rPr lang="en-US" sz="2200" i="1" dirty="0" err="1"/>
                        <a:t>didėjant</a:t>
                      </a:r>
                      <a:r>
                        <a:rPr lang="en-US" sz="2200" i="1" dirty="0"/>
                        <a:t> </a:t>
                      </a:r>
                      <a:r>
                        <a:rPr lang="en-US" sz="2200" i="1" dirty="0" err="1"/>
                        <a:t>pajamoms</a:t>
                      </a:r>
                      <a:r>
                        <a:rPr lang="en-US" sz="2200" i="1" dirty="0"/>
                        <a:t>, </a:t>
                      </a:r>
                      <a:r>
                        <a:rPr lang="en-US" sz="2200" i="1" dirty="0" err="1"/>
                        <a:t>taikomas</a:t>
                      </a:r>
                      <a:r>
                        <a:rPr lang="en-US" sz="2200" i="1" dirty="0"/>
                        <a:t> vis </a:t>
                      </a:r>
                      <a:r>
                        <a:rPr lang="en-US" sz="2200" i="1" dirty="0" err="1"/>
                        <a:t>didesnis</a:t>
                      </a:r>
                      <a:r>
                        <a:rPr lang="en-US" sz="2200" i="1" dirty="0"/>
                        <a:t> GPM </a:t>
                      </a:r>
                      <a:r>
                        <a:rPr lang="en-US" sz="2200" i="1" dirty="0" err="1"/>
                        <a:t>tarifas</a:t>
                      </a:r>
                      <a:r>
                        <a:rPr lang="en-US" sz="2200" i="1" dirty="0"/>
                        <a:t> (</a:t>
                      </a:r>
                      <a:r>
                        <a:rPr lang="en-US" sz="2200" i="1" dirty="0" err="1"/>
                        <a:t>nuo</a:t>
                      </a:r>
                      <a:r>
                        <a:rPr lang="en-US" sz="2200" i="1" dirty="0"/>
                        <a:t> 10 </a:t>
                      </a:r>
                      <a:r>
                        <a:rPr lang="en-US" sz="2200" i="1" dirty="0" err="1"/>
                        <a:t>iki</a:t>
                      </a:r>
                      <a:r>
                        <a:rPr lang="en-US" sz="2200" i="1" dirty="0"/>
                        <a:t> 35 %)</a:t>
                      </a:r>
                      <a:r>
                        <a:rPr lang="en-US" sz="2200" dirty="0"/>
                        <a:t>).</a:t>
                      </a:r>
                      <a:endParaRPr sz="2200" dirty="0"/>
                    </a:p>
                  </a:txBody>
                  <a:tcPr marL="91425" marR="91425" marT="91425" marB="91425"/>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US" sz="2200" b="1"/>
                        <a:t>Paaiškinimas</a:t>
                      </a:r>
                      <a:endParaRPr sz="2200" b="1"/>
                    </a:p>
                  </a:txBody>
                  <a:tcPr marL="91425" marR="91425" marT="91425" marB="91425"/>
                </a:tc>
                <a:tc>
                  <a:txBody>
                    <a:bodyPr/>
                    <a:lstStyle/>
                    <a:p>
                      <a:pPr marL="0" lvl="0" indent="0" algn="l" rtl="0">
                        <a:spcBef>
                          <a:spcPts val="0"/>
                        </a:spcBef>
                        <a:spcAft>
                          <a:spcPts val="0"/>
                        </a:spcAft>
                        <a:buNone/>
                      </a:pPr>
                      <a:r>
                        <a:rPr lang="en-US" sz="2200" dirty="0" err="1"/>
                        <a:t>Paaiškinti</a:t>
                      </a:r>
                      <a:r>
                        <a:rPr lang="en-US" sz="2200" dirty="0"/>
                        <a:t>, </a:t>
                      </a:r>
                      <a:r>
                        <a:rPr lang="en-US" sz="2200" dirty="0" err="1"/>
                        <a:t>kaip</a:t>
                      </a:r>
                      <a:r>
                        <a:rPr lang="en-US" sz="2200" dirty="0"/>
                        <a:t> </a:t>
                      </a:r>
                      <a:r>
                        <a:rPr lang="en-US" sz="2200" dirty="0" err="1"/>
                        <a:t>pagrindimas</a:t>
                      </a:r>
                      <a:r>
                        <a:rPr lang="en-US" sz="2200" dirty="0"/>
                        <a:t> </a:t>
                      </a:r>
                      <a:r>
                        <a:rPr lang="en-US" sz="2200" dirty="0" err="1"/>
                        <a:t>susijęs</a:t>
                      </a:r>
                      <a:r>
                        <a:rPr lang="en-US" sz="2200" dirty="0"/>
                        <a:t> </a:t>
                      </a:r>
                      <a:r>
                        <a:rPr lang="en-US" sz="2200" dirty="0" err="1"/>
                        <a:t>su</a:t>
                      </a:r>
                      <a:r>
                        <a:rPr lang="en-US" sz="2200" dirty="0"/>
                        <a:t> </a:t>
                      </a:r>
                      <a:r>
                        <a:rPr lang="en-US" sz="2200" dirty="0" err="1"/>
                        <a:t>teiginiu</a:t>
                      </a:r>
                      <a:r>
                        <a:rPr lang="en-US" sz="2200" dirty="0"/>
                        <a:t> (</a:t>
                      </a:r>
                      <a:r>
                        <a:rPr lang="en-US" sz="2200" dirty="0" err="1"/>
                        <a:t>pvz</a:t>
                      </a:r>
                      <a:r>
                        <a:rPr lang="en-US" sz="2200" dirty="0"/>
                        <a:t>., </a:t>
                      </a:r>
                      <a:r>
                        <a:rPr lang="lt-LT" sz="2200" i="1" dirty="0"/>
                        <a:t>t</a:t>
                      </a:r>
                      <a:r>
                        <a:rPr lang="en-US" sz="2200" i="1" dirty="0"/>
                        <a:t>ai </a:t>
                      </a:r>
                      <a:r>
                        <a:rPr lang="en-US" sz="2200" i="1" dirty="0" err="1"/>
                        <a:t>reiškia</a:t>
                      </a:r>
                      <a:r>
                        <a:rPr lang="en-US" sz="2200" i="1" dirty="0"/>
                        <a:t>, </a:t>
                      </a:r>
                      <a:r>
                        <a:rPr lang="en-US" sz="2200" i="1" dirty="0" err="1"/>
                        <a:t>kad</a:t>
                      </a:r>
                      <a:r>
                        <a:rPr lang="en-US" sz="2200" i="1" dirty="0"/>
                        <a:t> </a:t>
                      </a:r>
                      <a:r>
                        <a:rPr lang="en-US" sz="2200" i="1" dirty="0" err="1"/>
                        <a:t>didesnes</a:t>
                      </a:r>
                      <a:r>
                        <a:rPr lang="en-US" sz="2200" i="1" dirty="0"/>
                        <a:t> pajamas </a:t>
                      </a:r>
                      <a:r>
                        <a:rPr lang="en-US" sz="2200" i="1" dirty="0" err="1"/>
                        <a:t>gaunantys</a:t>
                      </a:r>
                      <a:r>
                        <a:rPr lang="en-US" sz="2200" i="1" dirty="0"/>
                        <a:t> </a:t>
                      </a:r>
                      <a:r>
                        <a:rPr lang="en-US" sz="2200" i="1" dirty="0" err="1"/>
                        <a:t>gyventojai</a:t>
                      </a:r>
                      <a:r>
                        <a:rPr lang="en-US" sz="2200" i="1" dirty="0"/>
                        <a:t> </a:t>
                      </a:r>
                      <a:r>
                        <a:rPr lang="en-US" sz="2200" i="1" dirty="0" err="1"/>
                        <a:t>sumoka</a:t>
                      </a:r>
                      <a:r>
                        <a:rPr lang="en-US" sz="2200" i="1" dirty="0"/>
                        <a:t> </a:t>
                      </a:r>
                      <a:r>
                        <a:rPr lang="en-US" sz="2200" i="1" dirty="0" err="1"/>
                        <a:t>didesnę</a:t>
                      </a:r>
                      <a:r>
                        <a:rPr lang="en-US" sz="2200" i="1" dirty="0"/>
                        <a:t> </a:t>
                      </a:r>
                      <a:r>
                        <a:rPr lang="en-US" sz="2200" i="1" dirty="0" err="1"/>
                        <a:t>savo</a:t>
                      </a:r>
                      <a:r>
                        <a:rPr lang="en-US" sz="2200" i="1" dirty="0"/>
                        <a:t> </a:t>
                      </a:r>
                      <a:r>
                        <a:rPr lang="en-US" sz="2200" i="1" dirty="0" err="1"/>
                        <a:t>pajamų</a:t>
                      </a:r>
                      <a:r>
                        <a:rPr lang="en-US" sz="2200" i="1" dirty="0"/>
                        <a:t> </a:t>
                      </a:r>
                      <a:r>
                        <a:rPr lang="en-US" sz="2200" i="1" dirty="0" err="1"/>
                        <a:t>dalį</a:t>
                      </a:r>
                      <a:r>
                        <a:rPr lang="en-US" sz="2200" i="1" dirty="0"/>
                        <a:t> </a:t>
                      </a:r>
                      <a:r>
                        <a:rPr lang="en-US" sz="2200" i="1" dirty="0" err="1"/>
                        <a:t>mokesčiams</a:t>
                      </a:r>
                      <a:r>
                        <a:rPr lang="en-US" sz="2200" i="1" dirty="0"/>
                        <a:t>, </a:t>
                      </a:r>
                      <a:r>
                        <a:rPr lang="en-US" sz="2200" i="1" dirty="0" err="1"/>
                        <a:t>todėl</a:t>
                      </a:r>
                      <a:r>
                        <a:rPr lang="en-US" sz="2200" i="1" dirty="0"/>
                        <a:t> </a:t>
                      </a:r>
                      <a:r>
                        <a:rPr lang="en-US" sz="2200" i="1" dirty="0" err="1"/>
                        <a:t>ši</a:t>
                      </a:r>
                      <a:r>
                        <a:rPr lang="en-US" sz="2200" i="1" dirty="0"/>
                        <a:t> </a:t>
                      </a:r>
                      <a:r>
                        <a:rPr lang="en-US" sz="2200" i="1" dirty="0" err="1"/>
                        <a:t>sistema</a:t>
                      </a:r>
                      <a:r>
                        <a:rPr lang="en-US" sz="2200" i="1" dirty="0"/>
                        <a:t> </a:t>
                      </a:r>
                      <a:r>
                        <a:rPr lang="en-US" sz="2200" i="1" dirty="0" err="1"/>
                        <a:t>yra</a:t>
                      </a:r>
                      <a:r>
                        <a:rPr lang="en-US" sz="2200" i="1" dirty="0"/>
                        <a:t> </a:t>
                      </a:r>
                      <a:r>
                        <a:rPr lang="en-US" sz="2200" i="1" dirty="0" err="1"/>
                        <a:t>progresinė</a:t>
                      </a:r>
                      <a:r>
                        <a:rPr lang="en-US" sz="2200" dirty="0"/>
                        <a:t>).</a:t>
                      </a:r>
                      <a:endParaRPr sz="2200" dirty="0"/>
                    </a:p>
                  </a:txBody>
                  <a:tcPr marL="91425" marR="91425" marT="91425" marB="91425"/>
                </a:tc>
                <a:extLst>
                  <a:ext uri="{0D108BD9-81ED-4DB2-BD59-A6C34878D82A}">
                    <a16:rowId xmlns:a16="http://schemas.microsoft.com/office/drawing/2014/main" val="10002"/>
                  </a:ext>
                </a:extLst>
              </a:tr>
            </a:tbl>
          </a:graphicData>
        </a:graphic>
      </p:graphicFrame>
      <p:sp>
        <p:nvSpPr>
          <p:cNvPr id="590" name="Google Shape;590;g39eeeab734e_0_322"/>
          <p:cNvSpPr txBox="1"/>
          <p:nvPr/>
        </p:nvSpPr>
        <p:spPr>
          <a:xfrm>
            <a:off x="431925" y="355565"/>
            <a:ext cx="4628400" cy="738633"/>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000" b="1" dirty="0" err="1">
                <a:solidFill>
                  <a:srgbClr val="2F6335"/>
                </a:solidFill>
                <a:latin typeface="Calibri"/>
                <a:ea typeface="Calibri"/>
                <a:cs typeface="Calibri"/>
                <a:sym typeface="Calibri"/>
              </a:rPr>
              <a:t>Mokymo</a:t>
            </a:r>
            <a:r>
              <a:rPr lang="en-US" sz="4000" b="1" dirty="0">
                <a:solidFill>
                  <a:srgbClr val="2F6335"/>
                </a:solidFill>
                <a:latin typeface="Calibri"/>
                <a:ea typeface="Calibri"/>
                <a:cs typeface="Calibri"/>
                <a:sym typeface="Calibri"/>
              </a:rPr>
              <a:t>(</a:t>
            </a:r>
            <a:r>
              <a:rPr lang="en-US" sz="4000" b="1" dirty="0" err="1">
                <a:solidFill>
                  <a:srgbClr val="2F6335"/>
                </a:solidFill>
                <a:latin typeface="Calibri"/>
                <a:ea typeface="Calibri"/>
                <a:cs typeface="Calibri"/>
                <a:sym typeface="Calibri"/>
              </a:rPr>
              <a:t>si</a:t>
            </a:r>
            <a:r>
              <a:rPr lang="en-US" sz="4000" b="1" dirty="0">
                <a:solidFill>
                  <a:srgbClr val="2F6335"/>
                </a:solidFill>
                <a:latin typeface="Calibri"/>
                <a:ea typeface="Calibri"/>
                <a:cs typeface="Calibri"/>
                <a:sym typeface="Calibri"/>
              </a:rPr>
              <a:t>) </a:t>
            </a:r>
            <a:r>
              <a:rPr lang="en-US" sz="4000" b="1" dirty="0" err="1">
                <a:solidFill>
                  <a:srgbClr val="2F6335"/>
                </a:solidFill>
                <a:latin typeface="Calibri"/>
                <a:ea typeface="Calibri"/>
                <a:cs typeface="Calibri"/>
                <a:sym typeface="Calibri"/>
              </a:rPr>
              <a:t>metodai</a:t>
            </a:r>
            <a:endParaRPr sz="4000" dirty="0"/>
          </a:p>
        </p:txBody>
      </p:sp>
      <p:sp>
        <p:nvSpPr>
          <p:cNvPr id="591" name="Google Shape;591;g39eeeab734e_0_322"/>
          <p:cNvSpPr txBox="1"/>
          <p:nvPr/>
        </p:nvSpPr>
        <p:spPr>
          <a:xfrm>
            <a:off x="1542040" y="1215045"/>
            <a:ext cx="9087600" cy="80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err="1">
                <a:solidFill>
                  <a:schemeClr val="dk1"/>
                </a:solidFill>
                <a:latin typeface="Calibri"/>
                <a:ea typeface="Calibri"/>
                <a:cs typeface="Calibri"/>
                <a:sym typeface="Calibri"/>
              </a:rPr>
              <a:t>Klausimas</a:t>
            </a:r>
            <a:r>
              <a:rPr lang="en-US" sz="2800" b="1" dirty="0">
                <a:solidFill>
                  <a:schemeClr val="dk1"/>
                </a:solidFill>
                <a:latin typeface="Calibri"/>
                <a:ea typeface="Calibri"/>
                <a:cs typeface="Calibri"/>
                <a:sym typeface="Calibri"/>
              </a:rPr>
              <a:t> 22.2</a:t>
            </a:r>
            <a:endParaRPr sz="2800" b="1" dirty="0">
              <a:solidFill>
                <a:schemeClr val="dk1"/>
              </a:solidFill>
              <a:latin typeface="Calibri"/>
              <a:ea typeface="Calibri"/>
              <a:cs typeface="Calibri"/>
              <a:sym typeface="Calibri"/>
            </a:endParaRPr>
          </a:p>
          <a:p>
            <a:pPr marL="0" lvl="0" indent="0" algn="ctr" rtl="0">
              <a:spcBef>
                <a:spcPts val="0"/>
              </a:spcBef>
              <a:spcAft>
                <a:spcPts val="0"/>
              </a:spcAft>
              <a:buNone/>
            </a:pPr>
            <a:r>
              <a:rPr lang="en-US" sz="2800" b="1" dirty="0" err="1">
                <a:solidFill>
                  <a:schemeClr val="dk1"/>
                </a:solidFill>
                <a:latin typeface="Calibri"/>
                <a:ea typeface="Calibri"/>
                <a:cs typeface="Calibri"/>
                <a:sym typeface="Calibri"/>
              </a:rPr>
              <a:t>Argumento</a:t>
            </a:r>
            <a:r>
              <a:rPr lang="en-US" sz="2800" b="1" dirty="0">
                <a:solidFill>
                  <a:schemeClr val="dk1"/>
                </a:solidFill>
                <a:latin typeface="Calibri"/>
                <a:ea typeface="Calibri"/>
                <a:cs typeface="Calibri"/>
                <a:sym typeface="Calibri"/>
              </a:rPr>
              <a:t> </a:t>
            </a:r>
            <a:r>
              <a:rPr lang="en-US" sz="2800" b="1" dirty="0" err="1">
                <a:solidFill>
                  <a:schemeClr val="dk1"/>
                </a:solidFill>
                <a:latin typeface="Calibri"/>
                <a:ea typeface="Calibri"/>
                <a:cs typeface="Calibri"/>
                <a:sym typeface="Calibri"/>
              </a:rPr>
              <a:t>struktūra</a:t>
            </a:r>
            <a:r>
              <a:rPr lang="en-US" sz="2800" b="1" dirty="0">
                <a:solidFill>
                  <a:schemeClr val="dk1"/>
                </a:solidFill>
                <a:latin typeface="Calibri"/>
                <a:ea typeface="Calibri"/>
                <a:cs typeface="Calibri"/>
                <a:sym typeface="Calibri"/>
              </a:rPr>
              <a:t>: </a:t>
            </a:r>
            <a:r>
              <a:rPr lang="lt-LT" sz="2800" b="1" dirty="0">
                <a:solidFill>
                  <a:schemeClr val="dk1"/>
                </a:solidFill>
                <a:latin typeface="Calibri"/>
                <a:ea typeface="Calibri"/>
                <a:cs typeface="Calibri"/>
                <a:sym typeface="Calibri"/>
              </a:rPr>
              <a:t>t</a:t>
            </a:r>
            <a:r>
              <a:rPr lang="en-US" sz="2800" b="1" dirty="0" err="1">
                <a:solidFill>
                  <a:schemeClr val="dk1"/>
                </a:solidFill>
                <a:latin typeface="Calibri"/>
                <a:ea typeface="Calibri"/>
                <a:cs typeface="Calibri"/>
                <a:sym typeface="Calibri"/>
              </a:rPr>
              <a:t>eiginys</a:t>
            </a:r>
            <a:r>
              <a:rPr lang="en-US" sz="2800" b="1" dirty="0">
                <a:solidFill>
                  <a:schemeClr val="dk1"/>
                </a:solidFill>
                <a:latin typeface="Calibri"/>
                <a:ea typeface="Calibri"/>
                <a:cs typeface="Calibri"/>
                <a:sym typeface="Calibri"/>
              </a:rPr>
              <a:t>, </a:t>
            </a:r>
            <a:r>
              <a:rPr lang="en-US" sz="2800" b="1" dirty="0" err="1">
                <a:solidFill>
                  <a:schemeClr val="dk1"/>
                </a:solidFill>
                <a:latin typeface="Calibri"/>
                <a:ea typeface="Calibri"/>
                <a:cs typeface="Calibri"/>
                <a:sym typeface="Calibri"/>
              </a:rPr>
              <a:t>pagrindimas</a:t>
            </a:r>
            <a:r>
              <a:rPr lang="en-US" sz="2800" b="1" dirty="0">
                <a:solidFill>
                  <a:schemeClr val="dk1"/>
                </a:solidFill>
                <a:latin typeface="Calibri"/>
                <a:ea typeface="Calibri"/>
                <a:cs typeface="Calibri"/>
                <a:sym typeface="Calibri"/>
              </a:rPr>
              <a:t>, </a:t>
            </a:r>
            <a:r>
              <a:rPr lang="en-US" sz="2800" b="1" dirty="0" err="1">
                <a:solidFill>
                  <a:schemeClr val="dk1"/>
                </a:solidFill>
                <a:latin typeface="Calibri"/>
                <a:ea typeface="Calibri"/>
                <a:cs typeface="Calibri"/>
                <a:sym typeface="Calibri"/>
              </a:rPr>
              <a:t>paaiškinimas</a:t>
            </a:r>
            <a:endParaRPr sz="2800" b="1" dirty="0">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39eeeab734e_0_337"/>
          <p:cNvSpPr txBox="1"/>
          <p:nvPr/>
        </p:nvSpPr>
        <p:spPr>
          <a:xfrm>
            <a:off x="369025" y="1100850"/>
            <a:ext cx="109791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t>24.3. Kaip pasikeis Indijos rupijos vertė JAV dolerio atžvilgiu dėl Federalinio rezervo banko sprendimo padidinti palūkanų normas? Pagrįskite atsakymą vienu argumentu.</a:t>
            </a:r>
            <a:endParaRPr sz="2000" b="1"/>
          </a:p>
        </p:txBody>
      </p:sp>
      <p:sp>
        <p:nvSpPr>
          <p:cNvPr id="598" name="Google Shape;598;g39eeeab734e_0_337"/>
          <p:cNvSpPr txBox="1"/>
          <p:nvPr/>
        </p:nvSpPr>
        <p:spPr>
          <a:xfrm>
            <a:off x="360000" y="2062225"/>
            <a:ext cx="11704500" cy="165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000" b="1">
                <a:solidFill>
                  <a:schemeClr val="dk1"/>
                </a:solidFill>
              </a:rPr>
              <a:t>Indijos rupijos vertės pasikeitimas: </a:t>
            </a:r>
            <a:r>
              <a:rPr lang="en-US" sz="2000">
                <a:solidFill>
                  <a:schemeClr val="dk1"/>
                </a:solidFill>
              </a:rPr>
              <a:t>sumažės / nuvertės.</a:t>
            </a:r>
            <a:endParaRPr sz="2000">
              <a:solidFill>
                <a:schemeClr val="dk1"/>
              </a:solidFill>
            </a:endParaRPr>
          </a:p>
          <a:p>
            <a:pPr marL="0" lvl="0" indent="0" algn="l" rtl="0">
              <a:lnSpc>
                <a:spcPct val="115000"/>
              </a:lnSpc>
              <a:spcBef>
                <a:spcPts val="1200"/>
              </a:spcBef>
              <a:spcAft>
                <a:spcPts val="1200"/>
              </a:spcAft>
              <a:buNone/>
            </a:pPr>
            <a:r>
              <a:rPr lang="en-US" sz="1900" b="1">
                <a:solidFill>
                  <a:schemeClr val="dk1"/>
                </a:solidFill>
              </a:rPr>
              <a:t>Argumentas:</a:t>
            </a:r>
            <a:r>
              <a:rPr lang="en-US" sz="1900">
                <a:solidFill>
                  <a:schemeClr val="dk1"/>
                </a:solidFill>
              </a:rPr>
              <a:t> &lt;...&gt; JAV doleriai tampa patrauklesni investuotojams, todėl jie keičia rupijas į dolerius (</a:t>
            </a:r>
            <a:r>
              <a:rPr lang="en-US" sz="1900" i="1">
                <a:solidFill>
                  <a:schemeClr val="dk1"/>
                </a:solidFill>
              </a:rPr>
              <a:t>priežastis</a:t>
            </a:r>
            <a:r>
              <a:rPr lang="en-US" sz="1900">
                <a:solidFill>
                  <a:schemeClr val="dk1"/>
                </a:solidFill>
              </a:rPr>
              <a:t>). Dėl to padidėja rupijų pasiūla ir kartu padidėja JAV dolerio paklausa, todėl rupijos vertė krenta JAV dolerio atžvilgiu (</a:t>
            </a:r>
            <a:r>
              <a:rPr lang="en-US" sz="1900" i="1">
                <a:solidFill>
                  <a:schemeClr val="dk1"/>
                </a:solidFill>
              </a:rPr>
              <a:t>pasekmė</a:t>
            </a:r>
            <a:r>
              <a:rPr lang="en-US" sz="1900">
                <a:solidFill>
                  <a:schemeClr val="dk1"/>
                </a:solidFill>
              </a:rPr>
              <a:t>).</a:t>
            </a:r>
            <a:endParaRPr sz="2800">
              <a:solidFill>
                <a:schemeClr val="dk1"/>
              </a:solidFill>
            </a:endParaRPr>
          </a:p>
        </p:txBody>
      </p:sp>
      <p:sp>
        <p:nvSpPr>
          <p:cNvPr id="599" name="Google Shape;599;g39eeeab734e_0_337"/>
          <p:cNvSpPr txBox="1"/>
          <p:nvPr/>
        </p:nvSpPr>
        <p:spPr>
          <a:xfrm>
            <a:off x="-1644262" y="199065"/>
            <a:ext cx="9902700" cy="64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err="1">
                <a:solidFill>
                  <a:srgbClr val="2F6335"/>
                </a:solidFill>
                <a:latin typeface="Calibri"/>
                <a:ea typeface="Calibri"/>
                <a:cs typeface="Calibri"/>
                <a:sym typeface="Calibri"/>
              </a:rPr>
              <a:t>Priežasties</a:t>
            </a:r>
            <a:r>
              <a:rPr lang="lt-LT" sz="4000" b="1" dirty="0">
                <a:solidFill>
                  <a:srgbClr val="2F6335"/>
                </a:solidFill>
                <a:latin typeface="Calibri"/>
                <a:ea typeface="Calibri"/>
                <a:cs typeface="Calibri"/>
                <a:sym typeface="Calibri"/>
              </a:rPr>
              <a:t>–</a:t>
            </a:r>
            <a:r>
              <a:rPr lang="en-US" sz="4000" b="1" dirty="0" err="1">
                <a:solidFill>
                  <a:srgbClr val="2F6335"/>
                </a:solidFill>
                <a:latin typeface="Calibri"/>
                <a:ea typeface="Calibri"/>
                <a:cs typeface="Calibri"/>
                <a:sym typeface="Calibri"/>
              </a:rPr>
              <a:t>pasekmės</a:t>
            </a:r>
            <a:r>
              <a:rPr lang="en-US" sz="4000" b="1" dirty="0">
                <a:solidFill>
                  <a:srgbClr val="2F6335"/>
                </a:solidFill>
                <a:latin typeface="Calibri"/>
                <a:ea typeface="Calibri"/>
                <a:cs typeface="Calibri"/>
                <a:sym typeface="Calibri"/>
              </a:rPr>
              <a:t> </a:t>
            </a:r>
            <a:r>
              <a:rPr lang="en-US" sz="4000" b="1" dirty="0" err="1">
                <a:solidFill>
                  <a:srgbClr val="2F6335"/>
                </a:solidFill>
                <a:latin typeface="Calibri"/>
                <a:ea typeface="Calibri"/>
                <a:cs typeface="Calibri"/>
                <a:sym typeface="Calibri"/>
              </a:rPr>
              <a:t>ryšys</a:t>
            </a:r>
            <a:endParaRPr sz="4000" b="1" dirty="0">
              <a:solidFill>
                <a:srgbClr val="2F6335"/>
              </a:solidFill>
              <a:latin typeface="Calibri"/>
              <a:ea typeface="Calibri"/>
              <a:cs typeface="Calibri"/>
              <a:sym typeface="Calibri"/>
            </a:endParaRPr>
          </a:p>
        </p:txBody>
      </p:sp>
      <p:pic>
        <p:nvPicPr>
          <p:cNvPr id="600" name="Google Shape;600;g39eeeab734e_0_337"/>
          <p:cNvPicPr preferRelativeResize="0"/>
          <p:nvPr/>
        </p:nvPicPr>
        <p:blipFill>
          <a:blip r:embed="rId3">
            <a:alphaModFix/>
          </a:blip>
          <a:stretch>
            <a:fillRect/>
          </a:stretch>
        </p:blipFill>
        <p:spPr>
          <a:xfrm>
            <a:off x="7856275" y="3720013"/>
            <a:ext cx="3118120" cy="2833174"/>
          </a:xfrm>
          <a:prstGeom prst="rect">
            <a:avLst/>
          </a:prstGeom>
          <a:noFill/>
          <a:ln>
            <a:noFill/>
          </a:ln>
        </p:spPr>
      </p:pic>
      <p:sp>
        <p:nvSpPr>
          <p:cNvPr id="601" name="Google Shape;601;g39eeeab734e_0_337"/>
          <p:cNvSpPr/>
          <p:nvPr/>
        </p:nvSpPr>
        <p:spPr>
          <a:xfrm>
            <a:off x="383320" y="3860680"/>
            <a:ext cx="7196400" cy="2672100"/>
          </a:xfrm>
          <a:prstGeom prst="flowChartMagneticTap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900" i="1" dirty="0" err="1">
                <a:solidFill>
                  <a:schemeClr val="dk1"/>
                </a:solidFill>
              </a:rPr>
              <a:t>Teisingai</a:t>
            </a:r>
            <a:r>
              <a:rPr lang="en-US" sz="1900" i="1" dirty="0">
                <a:solidFill>
                  <a:schemeClr val="dk1"/>
                </a:solidFill>
              </a:rPr>
              <a:t> </a:t>
            </a:r>
            <a:r>
              <a:rPr lang="en-US" sz="1900" i="1" dirty="0" err="1">
                <a:solidFill>
                  <a:schemeClr val="dk1"/>
                </a:solidFill>
              </a:rPr>
              <a:t>atsakyti</a:t>
            </a:r>
            <a:r>
              <a:rPr lang="en-US" sz="1900" i="1" dirty="0">
                <a:solidFill>
                  <a:schemeClr val="dk1"/>
                </a:solidFill>
              </a:rPr>
              <a:t> į </a:t>
            </a:r>
            <a:r>
              <a:rPr lang="en-US" sz="1900" i="1" dirty="0" err="1">
                <a:solidFill>
                  <a:schemeClr val="dk1"/>
                </a:solidFill>
              </a:rPr>
              <a:t>klausimą</a:t>
            </a:r>
            <a:r>
              <a:rPr lang="en-US" sz="1900" i="1" dirty="0">
                <a:solidFill>
                  <a:schemeClr val="dk1"/>
                </a:solidFill>
              </a:rPr>
              <a:t> </a:t>
            </a:r>
            <a:r>
              <a:rPr lang="en-US" sz="1900" i="1" dirty="0" err="1">
                <a:solidFill>
                  <a:schemeClr val="dk1"/>
                </a:solidFill>
              </a:rPr>
              <a:t>gali</a:t>
            </a:r>
            <a:r>
              <a:rPr lang="en-US" sz="1900" i="1" dirty="0">
                <a:solidFill>
                  <a:schemeClr val="dk1"/>
                </a:solidFill>
              </a:rPr>
              <a:t> </a:t>
            </a:r>
            <a:r>
              <a:rPr lang="en-US" sz="1900" i="1" dirty="0" err="1">
                <a:solidFill>
                  <a:schemeClr val="dk1"/>
                </a:solidFill>
              </a:rPr>
              <a:t>padėti</a:t>
            </a:r>
            <a:r>
              <a:rPr lang="en-US" sz="1900" i="1" dirty="0">
                <a:solidFill>
                  <a:schemeClr val="dk1"/>
                </a:solidFill>
              </a:rPr>
              <a:t> </a:t>
            </a:r>
            <a:r>
              <a:rPr lang="en-US" sz="1900" i="1" dirty="0" err="1">
                <a:solidFill>
                  <a:schemeClr val="dk1"/>
                </a:solidFill>
              </a:rPr>
              <a:t>ir</a:t>
            </a:r>
            <a:r>
              <a:rPr lang="en-US" sz="1900" i="1" dirty="0">
                <a:solidFill>
                  <a:schemeClr val="dk1"/>
                </a:solidFill>
              </a:rPr>
              <a:t> </a:t>
            </a:r>
            <a:r>
              <a:rPr lang="en-US" sz="1900" i="1" dirty="0" err="1">
                <a:solidFill>
                  <a:schemeClr val="dk1"/>
                </a:solidFill>
              </a:rPr>
              <a:t>grafiko</a:t>
            </a:r>
            <a:r>
              <a:rPr lang="en-US" sz="1900" i="1" dirty="0">
                <a:solidFill>
                  <a:schemeClr val="dk1"/>
                </a:solidFill>
              </a:rPr>
              <a:t> </a:t>
            </a:r>
            <a:r>
              <a:rPr lang="en-US" sz="1900" i="1" dirty="0" err="1">
                <a:solidFill>
                  <a:schemeClr val="dk1"/>
                </a:solidFill>
              </a:rPr>
              <a:t>panaudojimas</a:t>
            </a:r>
            <a:r>
              <a:rPr lang="en-US" sz="1900" i="1" dirty="0">
                <a:solidFill>
                  <a:schemeClr val="dk1"/>
                </a:solidFill>
              </a:rPr>
              <a:t> (</a:t>
            </a:r>
            <a:r>
              <a:rPr lang="en-US" sz="1900" i="1" dirty="0" err="1">
                <a:solidFill>
                  <a:schemeClr val="dk1"/>
                </a:solidFill>
              </a:rPr>
              <a:t>juodraštyje</a:t>
            </a:r>
            <a:r>
              <a:rPr lang="en-US" sz="1900" i="1" dirty="0">
                <a:solidFill>
                  <a:schemeClr val="dk1"/>
                </a:solidFill>
              </a:rPr>
              <a:t>). </a:t>
            </a:r>
            <a:r>
              <a:rPr lang="en-US" sz="1900" i="1" dirty="0" err="1">
                <a:solidFill>
                  <a:schemeClr val="dk1"/>
                </a:solidFill>
              </a:rPr>
              <a:t>Santaupas</a:t>
            </a:r>
            <a:r>
              <a:rPr lang="en-US" sz="1900" i="1" dirty="0">
                <a:solidFill>
                  <a:schemeClr val="dk1"/>
                </a:solidFill>
              </a:rPr>
              <a:t> </a:t>
            </a:r>
            <a:r>
              <a:rPr lang="en-US" sz="1900" i="1" dirty="0" err="1">
                <a:solidFill>
                  <a:schemeClr val="dk1"/>
                </a:solidFill>
              </a:rPr>
              <a:t>ir</a:t>
            </a:r>
            <a:r>
              <a:rPr lang="en-US" sz="1900" i="1" dirty="0">
                <a:solidFill>
                  <a:schemeClr val="dk1"/>
                </a:solidFill>
              </a:rPr>
              <a:t> </a:t>
            </a:r>
            <a:r>
              <a:rPr lang="en-US" sz="1900" i="1" dirty="0" err="1">
                <a:solidFill>
                  <a:schemeClr val="dk1"/>
                </a:solidFill>
              </a:rPr>
              <a:t>investicijas</a:t>
            </a:r>
            <a:r>
              <a:rPr lang="en-US" sz="1900" i="1" dirty="0">
                <a:solidFill>
                  <a:schemeClr val="dk1"/>
                </a:solidFill>
              </a:rPr>
              <a:t> </a:t>
            </a:r>
            <a:r>
              <a:rPr lang="en-US" sz="1900" i="1" dirty="0" err="1">
                <a:solidFill>
                  <a:schemeClr val="dk1"/>
                </a:solidFill>
              </a:rPr>
              <a:t>rupijomis</a:t>
            </a:r>
            <a:r>
              <a:rPr lang="en-US" sz="1900" i="1" dirty="0">
                <a:solidFill>
                  <a:schemeClr val="dk1"/>
                </a:solidFill>
              </a:rPr>
              <a:t> </a:t>
            </a:r>
            <a:r>
              <a:rPr lang="en-US" sz="1900" i="1" dirty="0" err="1">
                <a:solidFill>
                  <a:schemeClr val="dk1"/>
                </a:solidFill>
              </a:rPr>
              <a:t>laikantys</a:t>
            </a:r>
            <a:r>
              <a:rPr lang="en-US" sz="1900" i="1" dirty="0">
                <a:solidFill>
                  <a:schemeClr val="dk1"/>
                </a:solidFill>
              </a:rPr>
              <a:t> </a:t>
            </a:r>
            <a:r>
              <a:rPr lang="en-US" sz="1900" i="1" dirty="0" err="1">
                <a:solidFill>
                  <a:schemeClr val="dk1"/>
                </a:solidFill>
              </a:rPr>
              <a:t>investuotojai</a:t>
            </a:r>
            <a:r>
              <a:rPr lang="en-US" sz="1900" i="1" dirty="0">
                <a:solidFill>
                  <a:schemeClr val="dk1"/>
                </a:solidFill>
              </a:rPr>
              <a:t> </a:t>
            </a:r>
            <a:r>
              <a:rPr lang="en-US" sz="1900" i="1" dirty="0" err="1">
                <a:solidFill>
                  <a:schemeClr val="dk1"/>
                </a:solidFill>
              </a:rPr>
              <a:t>parduoda</a:t>
            </a:r>
            <a:r>
              <a:rPr lang="en-US" sz="1900" i="1" dirty="0">
                <a:solidFill>
                  <a:schemeClr val="dk1"/>
                </a:solidFill>
              </a:rPr>
              <a:t> </a:t>
            </a:r>
            <a:r>
              <a:rPr lang="en-US" sz="1900" i="1" dirty="0" err="1">
                <a:solidFill>
                  <a:schemeClr val="dk1"/>
                </a:solidFill>
              </a:rPr>
              <a:t>rupijas</a:t>
            </a:r>
            <a:r>
              <a:rPr lang="en-US" sz="1900" i="1" dirty="0">
                <a:solidFill>
                  <a:schemeClr val="dk1"/>
                </a:solidFill>
              </a:rPr>
              <a:t>, </a:t>
            </a:r>
            <a:r>
              <a:rPr lang="en-US" sz="1900" i="1" dirty="0" err="1">
                <a:solidFill>
                  <a:schemeClr val="dk1"/>
                </a:solidFill>
              </a:rPr>
              <a:t>pasiūla</a:t>
            </a:r>
            <a:r>
              <a:rPr lang="en-US" sz="1900" i="1" dirty="0">
                <a:solidFill>
                  <a:schemeClr val="dk1"/>
                </a:solidFill>
              </a:rPr>
              <a:t> </a:t>
            </a:r>
            <a:r>
              <a:rPr lang="en-US" sz="1900" i="1" dirty="0" err="1">
                <a:solidFill>
                  <a:schemeClr val="dk1"/>
                </a:solidFill>
              </a:rPr>
              <a:t>padidėja</a:t>
            </a:r>
            <a:r>
              <a:rPr lang="en-US" sz="1900" i="1" dirty="0">
                <a:solidFill>
                  <a:schemeClr val="dk1"/>
                </a:solidFill>
              </a:rPr>
              <a:t>, </a:t>
            </a:r>
            <a:r>
              <a:rPr lang="en-US" sz="1900" i="1" dirty="0" err="1">
                <a:solidFill>
                  <a:schemeClr val="dk1"/>
                </a:solidFill>
              </a:rPr>
              <a:t>todėl</a:t>
            </a:r>
            <a:r>
              <a:rPr lang="en-US" sz="1900" i="1" dirty="0">
                <a:solidFill>
                  <a:schemeClr val="dk1"/>
                </a:solidFill>
              </a:rPr>
              <a:t> </a:t>
            </a:r>
            <a:r>
              <a:rPr lang="en-US" sz="1900" i="1" dirty="0" err="1">
                <a:solidFill>
                  <a:schemeClr val="dk1"/>
                </a:solidFill>
              </a:rPr>
              <a:t>jos</a:t>
            </a:r>
            <a:r>
              <a:rPr lang="en-US" sz="1900" i="1" dirty="0">
                <a:solidFill>
                  <a:schemeClr val="dk1"/>
                </a:solidFill>
              </a:rPr>
              <a:t> </a:t>
            </a:r>
            <a:r>
              <a:rPr lang="en-US" sz="1900" i="1" dirty="0" err="1">
                <a:solidFill>
                  <a:schemeClr val="dk1"/>
                </a:solidFill>
              </a:rPr>
              <a:t>vertė</a:t>
            </a:r>
            <a:r>
              <a:rPr lang="en-US" sz="1900" i="1" dirty="0">
                <a:solidFill>
                  <a:schemeClr val="dk1"/>
                </a:solidFill>
              </a:rPr>
              <a:t> </a:t>
            </a:r>
            <a:r>
              <a:rPr lang="en-US" sz="1900" i="1" dirty="0" err="1">
                <a:solidFill>
                  <a:schemeClr val="dk1"/>
                </a:solidFill>
              </a:rPr>
              <a:t>mažėja</a:t>
            </a:r>
            <a:r>
              <a:rPr lang="en-US" sz="1900" i="1" dirty="0">
                <a:solidFill>
                  <a:schemeClr val="dk1"/>
                </a:solidFill>
              </a:rPr>
              <a:t>.</a:t>
            </a:r>
            <a:endParaRPr sz="2800" i="1" dirty="0">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39eeeab734e_0_143"/>
          <p:cNvSpPr txBox="1"/>
          <p:nvPr/>
        </p:nvSpPr>
        <p:spPr>
          <a:xfrm>
            <a:off x="445050" y="1142925"/>
            <a:ext cx="11072100" cy="453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Dirbdami</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grupėse</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(1)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apžvelkite</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egzamino</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rezultatų</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statistiką</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nuo</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46 p.)</a:t>
            </a:r>
            <a:r>
              <a:rPr lang="en-US" sz="2600" b="1"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(2)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atpažinkite</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mokiniams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kylančius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iššūkius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ir</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(3)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aptarkite</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mokinių</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mokymosi</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procesą</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gerinančius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metodus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gerąsias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praktikas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a:t>
            </a:r>
            <a:endParaRPr sz="26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1371600" lvl="0" indent="-387350" algn="l" rtl="0">
              <a:spcBef>
                <a:spcPts val="0"/>
              </a:spcBef>
              <a:spcAft>
                <a:spcPts val="0"/>
              </a:spcAft>
              <a:buClr>
                <a:schemeClr val="dk1"/>
              </a:buClr>
              <a:buSzPts val="2500"/>
              <a:buChar char="●"/>
            </a:pP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Skaičiavimo</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užduotys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b="1" dirty="0">
                <a:solidFill>
                  <a:schemeClr val="dk1"/>
                </a:solidFill>
                <a:latin typeface="Calibri" panose="020F0502020204030204" pitchFamily="34" charset="0"/>
                <a:ea typeface="Calibri" panose="020F0502020204030204" pitchFamily="34" charset="0"/>
                <a:cs typeface="Calibri" panose="020F0502020204030204" pitchFamily="34" charset="0"/>
              </a:rPr>
              <a:t>21.2.; 21.3.; 21.5.; 22.3.; 22.4; 24.2.</a:t>
            </a:r>
            <a:endParaRPr sz="26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1371600" lvl="0" indent="-387350" algn="l" rtl="0">
              <a:spcBef>
                <a:spcPts val="0"/>
              </a:spcBef>
              <a:spcAft>
                <a:spcPts val="0"/>
              </a:spcAft>
              <a:buClr>
                <a:schemeClr val="dk1"/>
              </a:buClr>
              <a:buSzPts val="2500"/>
              <a:buChar char="●"/>
            </a:pP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Užduotys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kurios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prašo</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įvardyti</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atsakymą</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remiantis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lentelės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duomenimis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b="1" dirty="0">
                <a:solidFill>
                  <a:schemeClr val="dk1"/>
                </a:solidFill>
                <a:latin typeface="Calibri" panose="020F0502020204030204" pitchFamily="34" charset="0"/>
                <a:ea typeface="Calibri" panose="020F0502020204030204" pitchFamily="34" charset="0"/>
                <a:cs typeface="Calibri" panose="020F0502020204030204" pitchFamily="34" charset="0"/>
              </a:rPr>
              <a:t>21.1.; 21.7.; 21.8.; 24.2.</a:t>
            </a:r>
            <a:endParaRPr sz="26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1371600" lvl="0" indent="-387350" algn="l" rtl="0">
              <a:spcBef>
                <a:spcPts val="0"/>
              </a:spcBef>
              <a:spcAft>
                <a:spcPts val="0"/>
              </a:spcAft>
              <a:buClr>
                <a:schemeClr val="dk1"/>
              </a:buClr>
              <a:buSzPts val="2500"/>
              <a:buChar char="●"/>
            </a:pP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Grafikų</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analizės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ką</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rodo</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grafike</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esantys</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pokyčiai</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lt-LT" sz="2600" i="1"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kaina</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kainų</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lygis</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kiekis</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realusis</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BVP,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mokesčio</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subsidijos</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dydis</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i="1" dirty="0" err="1">
                <a:solidFill>
                  <a:schemeClr val="dk1"/>
                </a:solidFill>
                <a:latin typeface="Calibri" panose="020F0502020204030204" pitchFamily="34" charset="0"/>
                <a:ea typeface="Calibri" panose="020F0502020204030204" pitchFamily="34" charset="0"/>
                <a:cs typeface="Calibri" panose="020F0502020204030204" pitchFamily="34" charset="0"/>
              </a:rPr>
              <a:t>ir</a:t>
            </a:r>
            <a:r>
              <a:rPr lang="en-US" sz="2600" i="1" dirty="0">
                <a:solidFill>
                  <a:schemeClr val="dk1"/>
                </a:solidFill>
                <a:latin typeface="Calibri" panose="020F0502020204030204" pitchFamily="34" charset="0"/>
                <a:ea typeface="Calibri" panose="020F0502020204030204" pitchFamily="34" charset="0"/>
                <a:cs typeface="Calibri" panose="020F0502020204030204" pitchFamily="34" charset="0"/>
              </a:rPr>
              <a:t> kt.) </a:t>
            </a:r>
            <a:r>
              <a:rPr lang="en-US" sz="2600" dirty="0" err="1">
                <a:solidFill>
                  <a:schemeClr val="dk1"/>
                </a:solidFill>
                <a:latin typeface="Calibri" panose="020F0502020204030204" pitchFamily="34" charset="0"/>
                <a:ea typeface="Calibri" panose="020F0502020204030204" pitchFamily="34" charset="0"/>
                <a:cs typeface="Calibri" panose="020F0502020204030204" pitchFamily="34" charset="0"/>
              </a:rPr>
              <a:t>užduotys</a:t>
            </a:r>
            <a:r>
              <a:rPr lang="en-US" sz="2600" dirty="0">
                <a:solidFill>
                  <a:schemeClr val="dk1"/>
                </a:solidFill>
                <a:latin typeface="Calibri" panose="020F0502020204030204" pitchFamily="34" charset="0"/>
                <a:ea typeface="Calibri" panose="020F0502020204030204" pitchFamily="34" charset="0"/>
                <a:cs typeface="Calibri" panose="020F0502020204030204" pitchFamily="34" charset="0"/>
              </a:rPr>
              <a:t>: </a:t>
            </a:r>
            <a:r>
              <a:rPr lang="en-US" sz="2600" b="1" dirty="0">
                <a:solidFill>
                  <a:schemeClr val="dk1"/>
                </a:solidFill>
                <a:latin typeface="Calibri" panose="020F0502020204030204" pitchFamily="34" charset="0"/>
                <a:ea typeface="Calibri" panose="020F0502020204030204" pitchFamily="34" charset="0"/>
                <a:cs typeface="Calibri" panose="020F0502020204030204" pitchFamily="34" charset="0"/>
              </a:rPr>
              <a:t>23.1.; 23.3.; 23.5.; 23.7.; 23.8.</a:t>
            </a:r>
            <a:endParaRPr sz="26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endParaRPr sz="2500" dirty="0">
              <a:solidFill>
                <a:schemeClr val="dk1"/>
              </a:solidFill>
            </a:endParaRPr>
          </a:p>
          <a:p>
            <a:pPr marL="0" lvl="0" indent="0" algn="l" rtl="0">
              <a:spcBef>
                <a:spcPts val="0"/>
              </a:spcBef>
              <a:spcAft>
                <a:spcPts val="0"/>
              </a:spcAft>
              <a:buNone/>
            </a:pPr>
            <a:r>
              <a:rPr lang="lt-LT" sz="2600" dirty="0">
                <a:solidFill>
                  <a:schemeClr val="dk1"/>
                </a:solidFill>
                <a:latin typeface="Calibri" panose="020F0502020204030204" pitchFamily="34" charset="0"/>
                <a:cs typeface="Calibri" panose="020F0502020204030204" pitchFamily="34" charset="0"/>
              </a:rPr>
              <a:t>Parenkite bent po vieną skaidrę kiekvienai užduočių kategorijai atliepiant statistikos duomenis, mokiniams kylančius iššūkius bei jūsų siūlomas gerąsias praktikas ar naujai sugalvotus metodus.</a:t>
            </a:r>
            <a:endParaRPr sz="2600" dirty="0">
              <a:solidFill>
                <a:schemeClr val="dk1"/>
              </a:solidFill>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sz="2500" dirty="0">
              <a:solidFill>
                <a:schemeClr val="dk1"/>
              </a:solidFill>
            </a:endParaRPr>
          </a:p>
          <a:p>
            <a:pPr marL="0" lvl="0" indent="0" algn="l" rtl="0">
              <a:spcBef>
                <a:spcPts val="0"/>
              </a:spcBef>
              <a:spcAft>
                <a:spcPts val="0"/>
              </a:spcAft>
              <a:buNone/>
            </a:pPr>
            <a:endParaRPr sz="2500" dirty="0">
              <a:solidFill>
                <a:schemeClr val="dk1"/>
              </a:solidFill>
            </a:endParaRPr>
          </a:p>
          <a:p>
            <a:pPr marL="0" lvl="0" indent="0" algn="l" rtl="0">
              <a:spcBef>
                <a:spcPts val="0"/>
              </a:spcBef>
              <a:spcAft>
                <a:spcPts val="0"/>
              </a:spcAft>
              <a:buNone/>
            </a:pPr>
            <a:endParaRPr sz="2500" dirty="0">
              <a:solidFill>
                <a:schemeClr val="dk1"/>
              </a:solidFill>
            </a:endParaRPr>
          </a:p>
          <a:p>
            <a:pPr marL="0" lvl="0" indent="0" algn="l" rtl="0">
              <a:spcBef>
                <a:spcPts val="0"/>
              </a:spcBef>
              <a:spcAft>
                <a:spcPts val="0"/>
              </a:spcAft>
              <a:buNone/>
            </a:pPr>
            <a:endParaRPr sz="2500" dirty="0">
              <a:solidFill>
                <a:schemeClr val="dk1"/>
              </a:solidFill>
            </a:endParaRPr>
          </a:p>
        </p:txBody>
      </p:sp>
      <p:sp>
        <p:nvSpPr>
          <p:cNvPr id="608" name="Google Shape;608;g39eeeab734e_0_143"/>
          <p:cNvSpPr txBox="1"/>
          <p:nvPr/>
        </p:nvSpPr>
        <p:spPr>
          <a:xfrm>
            <a:off x="424680" y="344900"/>
            <a:ext cx="7683000" cy="738633"/>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700"/>
              <a:buFont typeface="Arial"/>
              <a:buNone/>
            </a:pPr>
            <a:r>
              <a:rPr lang="en-US" sz="4000" b="1" i="0" u="none" strike="noStrike" cap="none" dirty="0" err="1">
                <a:solidFill>
                  <a:srgbClr val="2F6335"/>
                </a:solidFill>
                <a:latin typeface="Calibri"/>
                <a:ea typeface="Calibri"/>
                <a:cs typeface="Calibri"/>
                <a:sym typeface="Calibri"/>
              </a:rPr>
              <a:t>Darbas</a:t>
            </a:r>
            <a:r>
              <a:rPr lang="en-US" sz="4000" b="1" i="0" u="none" strike="noStrike" cap="none" dirty="0">
                <a:solidFill>
                  <a:srgbClr val="2F6335"/>
                </a:solidFill>
                <a:latin typeface="Calibri"/>
                <a:ea typeface="Calibri"/>
                <a:cs typeface="Calibri"/>
                <a:sym typeface="Calibri"/>
              </a:rPr>
              <a:t> </a:t>
            </a:r>
            <a:r>
              <a:rPr lang="en-US" sz="4000" b="1" i="0" u="none" strike="noStrike" cap="none" dirty="0" err="1">
                <a:solidFill>
                  <a:srgbClr val="2F6335"/>
                </a:solidFill>
                <a:latin typeface="Calibri"/>
                <a:ea typeface="Calibri"/>
                <a:cs typeface="Calibri"/>
                <a:sym typeface="Calibri"/>
              </a:rPr>
              <a:t>grupėse</a:t>
            </a:r>
            <a:r>
              <a:rPr lang="en-US" sz="4000" b="1" i="0" u="none" strike="noStrike" cap="none" dirty="0">
                <a:solidFill>
                  <a:srgbClr val="2F6335"/>
                </a:solidFill>
                <a:latin typeface="Calibri"/>
                <a:ea typeface="Calibri"/>
                <a:cs typeface="Calibri"/>
                <a:sym typeface="Calibri"/>
              </a:rPr>
              <a:t> (</a:t>
            </a:r>
            <a:r>
              <a:rPr lang="en-US" sz="4000" b="1" dirty="0">
                <a:solidFill>
                  <a:srgbClr val="2F6335"/>
                </a:solidFill>
                <a:latin typeface="Calibri"/>
                <a:ea typeface="Calibri"/>
                <a:cs typeface="Calibri"/>
                <a:sym typeface="Calibri"/>
              </a:rPr>
              <a:t>45 </a:t>
            </a:r>
            <a:r>
              <a:rPr lang="en-US" sz="4000" b="1" i="0" u="none" strike="noStrike" cap="none" dirty="0">
                <a:solidFill>
                  <a:srgbClr val="2F6335"/>
                </a:solidFill>
                <a:latin typeface="Calibri"/>
                <a:ea typeface="Calibri"/>
                <a:cs typeface="Calibri"/>
                <a:sym typeface="Calibri"/>
              </a:rPr>
              <a:t>min.)</a:t>
            </a:r>
            <a:endParaRPr sz="4000" b="0" i="0" u="none" strike="noStrike" cap="none" dirty="0">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6"/>
          <p:cNvSpPr txBox="1">
            <a:spLocks noGrp="1"/>
          </p:cNvSpPr>
          <p:nvPr>
            <p:ph type="title" idx="4294967295"/>
          </p:nvPr>
        </p:nvSpPr>
        <p:spPr>
          <a:xfrm>
            <a:off x="573723" y="545148"/>
            <a:ext cx="11069700" cy="604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4400"/>
              <a:buNone/>
            </a:pPr>
            <a:r>
              <a:rPr lang="en-US" sz="4000"/>
              <a:t>Naudingos nuorodos</a:t>
            </a:r>
            <a:endParaRPr sz="4000"/>
          </a:p>
        </p:txBody>
      </p:sp>
      <p:sp>
        <p:nvSpPr>
          <p:cNvPr id="614" name="Google Shape;614;p96"/>
          <p:cNvSpPr txBox="1"/>
          <p:nvPr/>
        </p:nvSpPr>
        <p:spPr>
          <a:xfrm>
            <a:off x="615021" y="1238337"/>
            <a:ext cx="11241600" cy="375483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50000"/>
              </a:lnSpc>
              <a:spcBef>
                <a:spcPts val="800"/>
              </a:spcBef>
              <a:spcAft>
                <a:spcPts val="0"/>
              </a:spcAft>
              <a:buClr>
                <a:srgbClr val="000000"/>
              </a:buClr>
              <a:buSzPts val="2000"/>
              <a:buFont typeface="Arial"/>
              <a:buChar char="•"/>
            </a:pPr>
            <a:r>
              <a:rPr lang="en-US" sz="2000" b="0" i="0" u="sng" strike="noStrike" cap="none" dirty="0">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https://www.emokykla.lt/bendrosios-programos/visos-bendrosios-programos/37</a:t>
            </a:r>
            <a:endParaRPr lang="lt-LT" sz="2000" b="0" i="0" u="sng" strike="noStrike" cap="none" dirty="0">
              <a:solidFill>
                <a:schemeClr val="dk1"/>
              </a:solidFill>
              <a:latin typeface="Montserrat"/>
              <a:ea typeface="Montserrat"/>
              <a:cs typeface="Montserrat"/>
              <a:sym typeface="Montserrat"/>
            </a:endParaRPr>
          </a:p>
          <a:p>
            <a:pPr marL="342900" lvl="0" indent="-342900">
              <a:lnSpc>
                <a:spcPct val="150000"/>
              </a:lnSpc>
              <a:spcBef>
                <a:spcPts val="800"/>
              </a:spcBef>
              <a:buSzPts val="2000"/>
              <a:buFont typeface="Arial"/>
              <a:buChar char="•"/>
            </a:pPr>
            <a:r>
              <a:rPr lang="en-US" sz="2000" u="sng" dirty="0">
                <a:solidFill>
                  <a:schemeClr val="dk1"/>
                </a:solidFill>
                <a:latin typeface="Montserrat"/>
                <a:sym typeface="Montserrat"/>
                <a:hlinkClick r:id="rId4">
                  <a:extLst>
                    <a:ext uri="{A12FA001-AC4F-418D-AE19-62706E023703}">
                      <ahyp:hlinkClr xmlns:ahyp="http://schemas.microsoft.com/office/drawing/2018/hyperlinkcolor" val="tx"/>
                    </a:ext>
                  </a:extLst>
                </a:hlinkClick>
              </a:rPr>
              <a:t>https://www.nsa.smsm.lt/old/wp-content/uploads/2025/06/2025_EKO_pg_web.pdf</a:t>
            </a:r>
            <a:endParaRPr lang="lt-LT" sz="2000" u="sng" dirty="0">
              <a:solidFill>
                <a:schemeClr val="dk1"/>
              </a:solidFill>
              <a:latin typeface="Montserrat"/>
              <a:sym typeface="Montserrat"/>
            </a:endParaRPr>
          </a:p>
          <a:p>
            <a:pPr marL="342900" lvl="0" indent="-342900">
              <a:lnSpc>
                <a:spcPct val="150000"/>
              </a:lnSpc>
              <a:spcBef>
                <a:spcPts val="800"/>
              </a:spcBef>
              <a:buSzPts val="2000"/>
              <a:buFont typeface="Arial"/>
              <a:buChar char="•"/>
            </a:pPr>
            <a:r>
              <a:rPr lang="en-US" sz="2000" u="sng" dirty="0">
                <a:solidFill>
                  <a:schemeClr val="dk1"/>
                </a:solidFill>
                <a:latin typeface="Montserrat"/>
                <a:sym typeface="Montserrat"/>
                <a:hlinkClick r:id="rId5">
                  <a:extLst>
                    <a:ext uri="{A12FA001-AC4F-418D-AE19-62706E023703}">
                      <ahyp:hlinkClr xmlns:ahyp="http://schemas.microsoft.com/office/drawing/2018/hyperlinkcolor" val="tx"/>
                    </a:ext>
                  </a:extLst>
                </a:hlinkClick>
              </a:rPr>
              <a:t>https://www.nsa.smsm.lt/old/wp-content/uploads/2025/07/2025_EKO_VBE2_PG_vi_PATVIRTINTA_B.pdf</a:t>
            </a:r>
            <a:endParaRPr lang="lt-LT" sz="2000" u="sng" dirty="0">
              <a:solidFill>
                <a:schemeClr val="dk1"/>
              </a:solidFill>
              <a:latin typeface="Montserrat"/>
              <a:sym typeface="Montserrat"/>
            </a:endParaRPr>
          </a:p>
          <a:p>
            <a:pPr marL="342900" lvl="0" indent="-342900">
              <a:lnSpc>
                <a:spcPct val="150000"/>
              </a:lnSpc>
              <a:spcBef>
                <a:spcPts val="800"/>
              </a:spcBef>
              <a:buSzPts val="2000"/>
              <a:buFont typeface="Arial"/>
              <a:buChar char="•"/>
            </a:pPr>
            <a:endParaRPr sz="2000" u="sng" dirty="0">
              <a:solidFill>
                <a:schemeClr val="dk1"/>
              </a:solidFill>
              <a:latin typeface="Montserrat"/>
              <a:sym typeface="Montserrat"/>
            </a:endParaRPr>
          </a:p>
          <a:p>
            <a:pPr marL="0" marR="0" lvl="0" indent="0" algn="l" rtl="0">
              <a:lnSpc>
                <a:spcPct val="150000"/>
              </a:lnSpc>
              <a:spcBef>
                <a:spcPts val="80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50000"/>
              </a:lnSpc>
              <a:spcBef>
                <a:spcPts val="800"/>
              </a:spcBef>
              <a:spcAft>
                <a:spcPts val="0"/>
              </a:spcAft>
              <a:buClr>
                <a:srgbClr val="000000"/>
              </a:buClr>
              <a:buSzPts val="1800"/>
              <a:buFont typeface="Arial"/>
              <a:buNone/>
            </a:pPr>
            <a:endParaRPr sz="1800" b="0" i="0" u="none" strike="noStrike" cap="none" dirty="0">
              <a:solidFill>
                <a:schemeClr val="lt1"/>
              </a:solidFill>
              <a:latin typeface="Montserrat"/>
              <a:ea typeface="Montserrat"/>
              <a:cs typeface="Montserrat"/>
              <a:sym typeface="Montserrat"/>
            </a:endParaRPr>
          </a:p>
        </p:txBody>
      </p:sp>
      <p:sp>
        <p:nvSpPr>
          <p:cNvPr id="615" name="Google Shape;615;p96"/>
          <p:cNvSpPr txBox="1"/>
          <p:nvPr/>
        </p:nvSpPr>
        <p:spPr>
          <a:xfrm>
            <a:off x="3040380" y="3285272"/>
            <a:ext cx="6101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39e374e630f_0_11"/>
          <p:cNvSpPr txBox="1">
            <a:spLocks noGrp="1"/>
          </p:cNvSpPr>
          <p:nvPr>
            <p:ph type="title" idx="4294967295"/>
          </p:nvPr>
        </p:nvSpPr>
        <p:spPr>
          <a:xfrm>
            <a:off x="619760" y="212090"/>
            <a:ext cx="10515600" cy="1325700"/>
          </a:xfrm>
          <a:prstGeom prst="rect">
            <a:avLst/>
          </a:prstGeom>
          <a:noFill/>
          <a:ln>
            <a:noFill/>
          </a:ln>
        </p:spPr>
        <p:txBody>
          <a:bodyPr spcFirstLastPara="1" wrap="square" lIns="91425" tIns="45700" rIns="91425" bIns="45700" anchor="ctr" anchorCtr="0">
            <a:normAutofit/>
          </a:bodyPr>
          <a:lstStyle/>
          <a:p>
            <a:pPr>
              <a:buFont typeface="Arial"/>
            </a:pPr>
            <a:r>
              <a:rPr lang="en-US" sz="4000" dirty="0"/>
              <a:t>2025 m. </a:t>
            </a:r>
            <a:r>
              <a:rPr lang="en-US" sz="4000" dirty="0" err="1"/>
              <a:t>ekonomikos</a:t>
            </a:r>
            <a:r>
              <a:rPr lang="en-US" sz="4000" dirty="0"/>
              <a:t> </a:t>
            </a:r>
            <a:r>
              <a:rPr lang="en-US" sz="4000" dirty="0" err="1"/>
              <a:t>ir</a:t>
            </a:r>
            <a:r>
              <a:rPr lang="en-US" sz="4000" dirty="0"/>
              <a:t> </a:t>
            </a:r>
            <a:r>
              <a:rPr lang="en-US" sz="4000" dirty="0" err="1"/>
              <a:t>verslumo</a:t>
            </a:r>
            <a:r>
              <a:rPr lang="en-US" sz="4000" dirty="0"/>
              <a:t> VBE II </a:t>
            </a:r>
            <a:r>
              <a:rPr lang="en-US" sz="4000" dirty="0" err="1"/>
              <a:t>dalies</a:t>
            </a:r>
            <a:r>
              <a:rPr lang="en-US" sz="4000" dirty="0"/>
              <a:t> </a:t>
            </a:r>
            <a:r>
              <a:rPr lang="en-US" sz="4000" dirty="0" err="1"/>
              <a:t>struktūra</a:t>
            </a:r>
            <a:r>
              <a:rPr lang="en-US" sz="4000" dirty="0"/>
              <a:t> </a:t>
            </a:r>
            <a:r>
              <a:rPr lang="en-US" sz="4000" dirty="0">
                <a:latin typeface="Calibri"/>
                <a:ea typeface="Calibri"/>
                <a:cs typeface="Calibri"/>
                <a:sym typeface="Calibri"/>
              </a:rPr>
              <a:t> (II)</a:t>
            </a:r>
            <a:endParaRPr lang="en-US" sz="4000" dirty="0">
              <a:latin typeface="Calibri"/>
              <a:ea typeface="Calibri"/>
              <a:cs typeface="Calibri"/>
            </a:endParaRPr>
          </a:p>
        </p:txBody>
      </p:sp>
      <p:sp>
        <p:nvSpPr>
          <p:cNvPr id="194" name="Google Shape;194;g39e374e630f_0_11"/>
          <p:cNvSpPr txBox="1">
            <a:spLocks noGrp="1"/>
          </p:cNvSpPr>
          <p:nvPr>
            <p:ph type="body" idx="4294967295"/>
          </p:nvPr>
        </p:nvSpPr>
        <p:spPr>
          <a:xfrm>
            <a:off x="690880" y="1572260"/>
            <a:ext cx="10515600" cy="4351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ct val="93333"/>
              <a:buNone/>
            </a:pPr>
            <a:r>
              <a:rPr lang="en-US" sz="2900" b="1" dirty="0">
                <a:latin typeface="Arial"/>
                <a:ea typeface="Arial"/>
                <a:cs typeface="Arial"/>
                <a:sym typeface="Arial"/>
              </a:rPr>
              <a:t>II </a:t>
            </a:r>
            <a:r>
              <a:rPr lang="en-US" sz="2900" b="1" dirty="0" err="1">
                <a:latin typeface="Arial"/>
                <a:ea typeface="Arial"/>
                <a:cs typeface="Arial"/>
                <a:sym typeface="Arial"/>
              </a:rPr>
              <a:t>dalis</a:t>
            </a:r>
            <a:r>
              <a:rPr lang="en-US" sz="2900" b="1" dirty="0">
                <a:latin typeface="Arial"/>
                <a:ea typeface="Arial"/>
                <a:cs typeface="Arial"/>
                <a:sym typeface="Arial"/>
              </a:rPr>
              <a:t>. </a:t>
            </a:r>
            <a:r>
              <a:rPr lang="en-US" sz="2900" dirty="0" err="1"/>
              <a:t>Atvirieji</a:t>
            </a:r>
            <a:r>
              <a:rPr lang="en-US" sz="2900" dirty="0"/>
              <a:t> </a:t>
            </a:r>
            <a:r>
              <a:rPr lang="en-US" sz="2900" dirty="0" err="1"/>
              <a:t>struktūriniai</a:t>
            </a:r>
            <a:r>
              <a:rPr lang="en-US" sz="2900" dirty="0"/>
              <a:t> </a:t>
            </a:r>
            <a:r>
              <a:rPr lang="en-US" sz="2900" dirty="0" err="1"/>
              <a:t>klausimai</a:t>
            </a:r>
            <a:r>
              <a:rPr lang="en-US" sz="2900" dirty="0"/>
              <a:t> </a:t>
            </a:r>
            <a:r>
              <a:rPr lang="en-US" sz="2900" dirty="0" err="1"/>
              <a:t>ir</a:t>
            </a:r>
            <a:r>
              <a:rPr lang="en-US" sz="2900" dirty="0"/>
              <a:t> </a:t>
            </a:r>
            <a:r>
              <a:rPr lang="en-US" sz="2900" dirty="0" err="1"/>
              <a:t>praktinės</a:t>
            </a:r>
            <a:r>
              <a:rPr lang="en-US" sz="2900" dirty="0"/>
              <a:t> </a:t>
            </a:r>
            <a:r>
              <a:rPr lang="en-US" sz="2900" dirty="0" err="1"/>
              <a:t>užduotys</a:t>
            </a:r>
            <a:r>
              <a:rPr lang="en-US" sz="2900" dirty="0"/>
              <a:t>.</a:t>
            </a:r>
            <a:endParaRPr sz="2900" dirty="0"/>
          </a:p>
          <a:p>
            <a:pPr marL="0" lvl="0" indent="0" algn="just" rtl="0">
              <a:lnSpc>
                <a:spcPct val="115000"/>
              </a:lnSpc>
              <a:spcBef>
                <a:spcPts val="1000"/>
              </a:spcBef>
              <a:spcAft>
                <a:spcPts val="0"/>
              </a:spcAft>
              <a:buClr>
                <a:schemeClr val="dk1"/>
              </a:buClr>
              <a:buSzPct val="100000"/>
              <a:buNone/>
            </a:pPr>
            <a:r>
              <a:rPr lang="lt-LT" sz="2900" dirty="0"/>
              <a:t>Užduotį sudaro 4 </a:t>
            </a:r>
            <a:r>
              <a:rPr lang="en-US" sz="2900" dirty="0" err="1"/>
              <a:t>struktūrin</a:t>
            </a:r>
            <a:r>
              <a:rPr lang="lt-LT" sz="2900" dirty="0"/>
              <a:t>ai</a:t>
            </a:r>
            <a:r>
              <a:rPr lang="en-US" sz="2900" dirty="0"/>
              <a:t> </a:t>
            </a:r>
            <a:r>
              <a:rPr lang="en-US" sz="2900" dirty="0" err="1"/>
              <a:t>klausim</a:t>
            </a:r>
            <a:r>
              <a:rPr lang="lt-LT" sz="2900" dirty="0"/>
              <a:t>ai ir praktinės užduotys, kurių kiekvieną</a:t>
            </a:r>
            <a:r>
              <a:rPr lang="en-US" sz="2900" dirty="0"/>
              <a:t> </a:t>
            </a:r>
            <a:r>
              <a:rPr lang="en-US" sz="2900" dirty="0" err="1"/>
              <a:t>sudaro</a:t>
            </a:r>
            <a:r>
              <a:rPr lang="en-US" sz="2900" dirty="0"/>
              <a:t> </a:t>
            </a:r>
            <a:r>
              <a:rPr lang="en-US" sz="2900" dirty="0" err="1"/>
              <a:t>įvadinė</a:t>
            </a:r>
            <a:r>
              <a:rPr lang="en-US" sz="2900" dirty="0"/>
              <a:t> </a:t>
            </a:r>
            <a:r>
              <a:rPr lang="en-US" sz="2900" dirty="0" err="1"/>
              <a:t>informacija</a:t>
            </a:r>
            <a:r>
              <a:rPr lang="en-US" sz="2900" dirty="0"/>
              <a:t> </a:t>
            </a:r>
            <a:r>
              <a:rPr lang="en-US" sz="2900" dirty="0" err="1"/>
              <a:t>ir</a:t>
            </a:r>
            <a:r>
              <a:rPr lang="en-US" sz="2900" dirty="0"/>
              <a:t> </a:t>
            </a:r>
            <a:r>
              <a:rPr lang="en-US" sz="2900" dirty="0" err="1"/>
              <a:t>su</a:t>
            </a:r>
            <a:r>
              <a:rPr lang="en-US" sz="2900" dirty="0"/>
              <a:t> ja </a:t>
            </a:r>
            <a:r>
              <a:rPr lang="en-US" sz="2900" dirty="0" err="1"/>
              <a:t>susiję</a:t>
            </a:r>
            <a:r>
              <a:rPr lang="en-US" sz="2900" dirty="0"/>
              <a:t> </a:t>
            </a:r>
            <a:r>
              <a:rPr lang="en-US" sz="2900" dirty="0" err="1"/>
              <a:t>poklausimiai</a:t>
            </a:r>
            <a:r>
              <a:rPr lang="en-US" sz="2900" dirty="0"/>
              <a:t>. </a:t>
            </a:r>
            <a:r>
              <a:rPr lang="en-US" sz="2900" dirty="0" err="1"/>
              <a:t>Įvadinė</a:t>
            </a:r>
            <a:r>
              <a:rPr lang="en-US" sz="2900" dirty="0"/>
              <a:t> </a:t>
            </a:r>
            <a:r>
              <a:rPr lang="en-US" sz="2900" dirty="0" err="1"/>
              <a:t>informacija</a:t>
            </a:r>
            <a:r>
              <a:rPr lang="en-US" sz="2900" dirty="0"/>
              <a:t> </a:t>
            </a:r>
            <a:r>
              <a:rPr lang="en-US" sz="2900" dirty="0" err="1"/>
              <a:t>pateikiama</a:t>
            </a:r>
            <a:r>
              <a:rPr lang="en-US" sz="2900" dirty="0"/>
              <a:t> </a:t>
            </a:r>
            <a:r>
              <a:rPr lang="en-US" sz="2900" dirty="0" err="1"/>
              <a:t>tekstu</a:t>
            </a:r>
            <a:r>
              <a:rPr lang="en-US" sz="2900" dirty="0"/>
              <a:t>, </a:t>
            </a:r>
            <a:r>
              <a:rPr lang="en-US" sz="2900" dirty="0" err="1"/>
              <a:t>diagramomis</a:t>
            </a:r>
            <a:r>
              <a:rPr lang="lt-LT" sz="2900" dirty="0"/>
              <a:t> ir </a:t>
            </a:r>
            <a:r>
              <a:rPr lang="en-US" sz="2900" dirty="0" err="1"/>
              <a:t>lentelėmis</a:t>
            </a:r>
            <a:r>
              <a:rPr lang="en-US" sz="2900" dirty="0"/>
              <a:t>. </a:t>
            </a:r>
            <a:endParaRPr sz="2900" dirty="0"/>
          </a:p>
          <a:p>
            <a:pPr marL="0" lvl="0" indent="0" algn="just" rtl="0">
              <a:lnSpc>
                <a:spcPct val="115000"/>
              </a:lnSpc>
              <a:spcBef>
                <a:spcPts val="1000"/>
              </a:spcBef>
              <a:spcAft>
                <a:spcPts val="0"/>
              </a:spcAft>
              <a:buClr>
                <a:schemeClr val="dk1"/>
              </a:buClr>
              <a:buSzPct val="100000"/>
              <a:buNone/>
            </a:pPr>
            <a:r>
              <a:rPr lang="en-US" sz="2900" dirty="0" err="1"/>
              <a:t>Praktinės</a:t>
            </a:r>
            <a:r>
              <a:rPr lang="en-US" sz="2900" dirty="0"/>
              <a:t> </a:t>
            </a:r>
            <a:r>
              <a:rPr lang="en-US" sz="2900" dirty="0" err="1"/>
              <a:t>užduotys</a:t>
            </a:r>
            <a:r>
              <a:rPr lang="en-US" sz="2900" dirty="0"/>
              <a:t> – </a:t>
            </a:r>
            <a:r>
              <a:rPr lang="en-US" sz="2900" dirty="0" err="1"/>
              <a:t>uždaviniai</a:t>
            </a:r>
            <a:r>
              <a:rPr lang="en-US" sz="2900" dirty="0"/>
              <a:t> </a:t>
            </a:r>
            <a:r>
              <a:rPr lang="en-US" sz="2900" dirty="0" err="1"/>
              <a:t>ir</a:t>
            </a:r>
            <a:r>
              <a:rPr lang="en-US" sz="2900" dirty="0"/>
              <a:t> </a:t>
            </a:r>
            <a:r>
              <a:rPr lang="en-US" sz="2900" dirty="0" err="1"/>
              <a:t>situacijų</a:t>
            </a:r>
            <a:r>
              <a:rPr lang="en-US" sz="2900" dirty="0"/>
              <a:t> </a:t>
            </a:r>
            <a:r>
              <a:rPr lang="en-US" sz="2900" dirty="0" err="1"/>
              <a:t>analizavimas</a:t>
            </a:r>
            <a:r>
              <a:rPr lang="en-US" sz="2900" dirty="0"/>
              <a:t> (</a:t>
            </a:r>
            <a:r>
              <a:rPr lang="en-US" sz="2900" dirty="0" err="1"/>
              <a:t>sprendimai</a:t>
            </a:r>
            <a:r>
              <a:rPr lang="en-US" sz="2900" dirty="0"/>
              <a:t>, </a:t>
            </a:r>
            <a:r>
              <a:rPr lang="en-US" sz="2900" dirty="0" err="1"/>
              <a:t>rezultatų</a:t>
            </a:r>
            <a:r>
              <a:rPr lang="en-US" sz="2900" dirty="0"/>
              <a:t> </a:t>
            </a:r>
            <a:r>
              <a:rPr lang="en-US" sz="2900" dirty="0" err="1"/>
              <a:t>interpretavimas</a:t>
            </a:r>
            <a:r>
              <a:rPr lang="en-US" sz="2900" dirty="0"/>
              <a:t>, </a:t>
            </a:r>
            <a:r>
              <a:rPr lang="en-US" sz="2900" dirty="0" err="1"/>
              <a:t>statistinių</a:t>
            </a:r>
            <a:r>
              <a:rPr lang="en-US" sz="2900" dirty="0"/>
              <a:t> </a:t>
            </a:r>
            <a:r>
              <a:rPr lang="en-US" sz="2900" dirty="0" err="1"/>
              <a:t>duomenų</a:t>
            </a:r>
            <a:r>
              <a:rPr lang="en-US" sz="2900" dirty="0"/>
              <a:t> </a:t>
            </a:r>
            <a:r>
              <a:rPr lang="en-US" sz="2900" dirty="0" err="1"/>
              <a:t>analizė</a:t>
            </a:r>
            <a:r>
              <a:rPr lang="en-US" sz="2900" dirty="0"/>
              <a:t>, </a:t>
            </a:r>
            <a:r>
              <a:rPr lang="en-US" sz="2900" dirty="0" err="1"/>
              <a:t>sisteminimas</a:t>
            </a:r>
            <a:r>
              <a:rPr lang="en-US" sz="2900" dirty="0"/>
              <a:t>, </a:t>
            </a:r>
            <a:r>
              <a:rPr lang="en-US" sz="2900" dirty="0" err="1"/>
              <a:t>grafinė</a:t>
            </a:r>
            <a:r>
              <a:rPr lang="en-US" sz="2900" dirty="0"/>
              <a:t> </a:t>
            </a:r>
            <a:r>
              <a:rPr lang="en-US" sz="2900" dirty="0" err="1"/>
              <a:t>analizė</a:t>
            </a:r>
            <a:r>
              <a:rPr lang="en-US" sz="2900" dirty="0"/>
              <a:t> </a:t>
            </a:r>
            <a:r>
              <a:rPr lang="en-US" sz="2900" dirty="0" err="1"/>
              <a:t>ir</a:t>
            </a:r>
            <a:r>
              <a:rPr lang="en-US" sz="2900" dirty="0"/>
              <a:t> </a:t>
            </a:r>
            <a:r>
              <a:rPr lang="en-US" sz="2900" dirty="0" err="1"/>
              <a:t>argumentuotas</a:t>
            </a:r>
            <a:r>
              <a:rPr lang="en-US" sz="2900" dirty="0"/>
              <a:t> </a:t>
            </a:r>
            <a:r>
              <a:rPr lang="en-US" sz="2900" dirty="0" err="1"/>
              <a:t>išvadų</a:t>
            </a:r>
            <a:r>
              <a:rPr lang="en-US" sz="2900" dirty="0"/>
              <a:t> </a:t>
            </a:r>
            <a:r>
              <a:rPr lang="en-US" sz="2900" dirty="0" err="1"/>
              <a:t>pateikimas</a:t>
            </a:r>
            <a:r>
              <a:rPr lang="lt-LT" sz="2900" dirty="0"/>
              <a:t>)</a:t>
            </a:r>
            <a:r>
              <a:rPr lang="en-US" sz="2900" dirty="0"/>
              <a:t>. </a:t>
            </a:r>
            <a:endParaRPr sz="2900" dirty="0"/>
          </a:p>
          <a:p>
            <a:pPr marL="0" lvl="0" indent="0" algn="just" rtl="0">
              <a:lnSpc>
                <a:spcPct val="115000"/>
              </a:lnSpc>
              <a:spcBef>
                <a:spcPts val="1000"/>
              </a:spcBef>
              <a:spcAft>
                <a:spcPts val="0"/>
              </a:spcAft>
              <a:buClr>
                <a:schemeClr val="dk1"/>
              </a:buClr>
              <a:buSzPct val="100000"/>
              <a:buNone/>
            </a:pPr>
            <a:r>
              <a:rPr lang="en-US" sz="2900" dirty="0"/>
              <a:t>II </a:t>
            </a:r>
            <a:r>
              <a:rPr lang="en-US" sz="2900" dirty="0" err="1"/>
              <a:t>dalies</a:t>
            </a:r>
            <a:r>
              <a:rPr lang="en-US" sz="2900" dirty="0"/>
              <a:t> </a:t>
            </a:r>
            <a:r>
              <a:rPr lang="en-US" sz="2900" dirty="0" err="1"/>
              <a:t>taškų</a:t>
            </a:r>
            <a:r>
              <a:rPr lang="en-US" sz="2900" dirty="0"/>
              <a:t> </a:t>
            </a:r>
            <a:r>
              <a:rPr lang="en-US" sz="2900" dirty="0" err="1"/>
              <a:t>suma</a:t>
            </a:r>
            <a:r>
              <a:rPr lang="en-US" sz="2900" dirty="0"/>
              <a:t> – 40. </a:t>
            </a:r>
            <a:endParaRPr sz="2900" dirty="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62"/>
          <p:cNvSpPr txBox="1">
            <a:spLocks noGrp="1"/>
          </p:cNvSpPr>
          <p:nvPr>
            <p:ph type="title" idx="4294967295"/>
          </p:nvPr>
        </p:nvSpPr>
        <p:spPr>
          <a:xfrm>
            <a:off x="558800" y="28384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6335"/>
              </a:buClr>
              <a:buSzPts val="4400"/>
              <a:buFont typeface="Arial"/>
              <a:buNone/>
            </a:pPr>
            <a:r>
              <a:rPr lang="en-US" sz="4000" dirty="0">
                <a:latin typeface="Calibri"/>
                <a:ea typeface="Calibri"/>
                <a:cs typeface="Calibri"/>
                <a:sym typeface="Calibri"/>
              </a:rPr>
              <a:t>VBE </a:t>
            </a:r>
            <a:r>
              <a:rPr lang="en-US" sz="4000" dirty="0" err="1">
                <a:latin typeface="Calibri"/>
                <a:ea typeface="Calibri"/>
                <a:cs typeface="Calibri"/>
                <a:sym typeface="Calibri"/>
              </a:rPr>
              <a:t>antros</a:t>
            </a:r>
            <a:r>
              <a:rPr lang="en-US" sz="4000" dirty="0">
                <a:latin typeface="Calibri"/>
                <a:ea typeface="Calibri"/>
                <a:cs typeface="Calibri"/>
                <a:sym typeface="Calibri"/>
              </a:rPr>
              <a:t> </a:t>
            </a:r>
            <a:r>
              <a:rPr lang="en-US" sz="4000" dirty="0" err="1">
                <a:latin typeface="Calibri"/>
                <a:ea typeface="Calibri"/>
                <a:cs typeface="Calibri"/>
                <a:sym typeface="Calibri"/>
              </a:rPr>
              <a:t>dalies</a:t>
            </a:r>
            <a:r>
              <a:rPr lang="en-US" sz="4000" dirty="0">
                <a:latin typeface="Calibri"/>
                <a:ea typeface="Calibri"/>
                <a:cs typeface="Calibri"/>
                <a:sym typeface="Calibri"/>
              </a:rPr>
              <a:t> </a:t>
            </a:r>
            <a:r>
              <a:rPr lang="en-US" sz="4000" dirty="0" err="1">
                <a:latin typeface="Calibri"/>
                <a:ea typeface="Calibri"/>
                <a:cs typeface="Calibri"/>
                <a:sym typeface="Calibri"/>
              </a:rPr>
              <a:t>struktūra</a:t>
            </a:r>
            <a:endParaRPr sz="4000" dirty="0">
              <a:latin typeface="Calibri"/>
              <a:ea typeface="Calibri"/>
              <a:cs typeface="Calibri"/>
              <a:sym typeface="Calibri"/>
            </a:endParaRPr>
          </a:p>
        </p:txBody>
      </p:sp>
      <p:sp>
        <p:nvSpPr>
          <p:cNvPr id="218" name="Google Shape;218;p62"/>
          <p:cNvSpPr txBox="1">
            <a:spLocks noGrp="1"/>
          </p:cNvSpPr>
          <p:nvPr>
            <p:ph type="body" idx="4294967295"/>
          </p:nvPr>
        </p:nvSpPr>
        <p:spPr>
          <a:xfrm>
            <a:off x="583883" y="1480185"/>
            <a:ext cx="10612500" cy="4351200"/>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15000"/>
              </a:lnSpc>
              <a:spcBef>
                <a:spcPts val="0"/>
              </a:spcBef>
              <a:spcAft>
                <a:spcPts val="0"/>
              </a:spcAft>
              <a:buClr>
                <a:schemeClr val="dk1"/>
              </a:buClr>
              <a:buSzPct val="100900"/>
              <a:buNone/>
            </a:pPr>
            <a:r>
              <a:rPr lang="en-US" sz="3000" b="1" dirty="0" err="1"/>
              <a:t>Kognityvinių</a:t>
            </a:r>
            <a:r>
              <a:rPr lang="en-US" sz="3000" b="1" dirty="0"/>
              <a:t> </a:t>
            </a:r>
            <a:r>
              <a:rPr lang="en-US" sz="3000" b="1" dirty="0" err="1"/>
              <a:t>gebėjimų</a:t>
            </a:r>
            <a:r>
              <a:rPr lang="en-US" sz="3000" b="1" dirty="0"/>
              <a:t> </a:t>
            </a:r>
            <a:r>
              <a:rPr lang="en-US" sz="3000" b="1" dirty="0" err="1"/>
              <a:t>sričių</a:t>
            </a:r>
            <a:r>
              <a:rPr lang="en-US" sz="3000" b="1" dirty="0"/>
              <a:t> </a:t>
            </a:r>
            <a:r>
              <a:rPr lang="en-US" sz="3000" b="1" dirty="0" err="1"/>
              <a:t>procentai</a:t>
            </a:r>
            <a:r>
              <a:rPr lang="en-US" sz="3000" b="1" dirty="0"/>
              <a:t> </a:t>
            </a:r>
            <a:r>
              <a:rPr lang="en-US" sz="3000" b="1" dirty="0" err="1"/>
              <a:t>valstybiniame</a:t>
            </a:r>
            <a:r>
              <a:rPr lang="en-US" sz="3000" b="1" dirty="0"/>
              <a:t> </a:t>
            </a:r>
            <a:r>
              <a:rPr lang="en-US" sz="3000" b="1" dirty="0" err="1"/>
              <a:t>brandos</a:t>
            </a:r>
            <a:r>
              <a:rPr lang="en-US" sz="3000" b="1" dirty="0"/>
              <a:t> </a:t>
            </a:r>
            <a:r>
              <a:rPr lang="en-US" sz="3000" b="1" dirty="0" err="1"/>
              <a:t>egzamine</a:t>
            </a:r>
            <a:endParaRPr dirty="0"/>
          </a:p>
          <a:p>
            <a:pPr marL="0" lvl="0" indent="0" algn="just" rtl="0">
              <a:lnSpc>
                <a:spcPct val="115000"/>
              </a:lnSpc>
              <a:spcBef>
                <a:spcPts val="0"/>
              </a:spcBef>
              <a:spcAft>
                <a:spcPts val="0"/>
              </a:spcAft>
              <a:buClr>
                <a:schemeClr val="dk1"/>
              </a:buClr>
              <a:buSzPct val="108107"/>
              <a:buNone/>
            </a:pPr>
            <a:r>
              <a:rPr lang="en-US" dirty="0" err="1"/>
              <a:t>Žinios</a:t>
            </a:r>
            <a:r>
              <a:rPr lang="en-US" dirty="0"/>
              <a:t> </a:t>
            </a:r>
            <a:r>
              <a:rPr lang="en-US" dirty="0" err="1"/>
              <a:t>ir</a:t>
            </a:r>
            <a:r>
              <a:rPr lang="en-US" dirty="0"/>
              <a:t> </a:t>
            </a:r>
            <a:r>
              <a:rPr lang="en-US" dirty="0" err="1"/>
              <a:t>supratimas</a:t>
            </a:r>
            <a:r>
              <a:rPr lang="en-US" dirty="0"/>
              <a:t> – 30 proc., </a:t>
            </a:r>
            <a:r>
              <a:rPr lang="en-US" dirty="0" err="1"/>
              <a:t>taikymas</a:t>
            </a:r>
            <a:r>
              <a:rPr lang="en-US" dirty="0"/>
              <a:t> – 50 proc., </a:t>
            </a:r>
            <a:r>
              <a:rPr lang="en-US" dirty="0" err="1"/>
              <a:t>aukštesnieji</a:t>
            </a:r>
            <a:r>
              <a:rPr lang="en-US" dirty="0"/>
              <a:t> </a:t>
            </a:r>
            <a:r>
              <a:rPr lang="en-US" dirty="0" err="1"/>
              <a:t>mąstymo</a:t>
            </a:r>
            <a:r>
              <a:rPr lang="en-US" dirty="0"/>
              <a:t> </a:t>
            </a:r>
            <a:r>
              <a:rPr lang="en-US" dirty="0" err="1"/>
              <a:t>gebėjimai</a:t>
            </a:r>
            <a:r>
              <a:rPr lang="en-US" dirty="0"/>
              <a:t> – 20 proc.</a:t>
            </a:r>
            <a:endParaRPr dirty="0"/>
          </a:p>
          <a:p>
            <a:pPr marL="0" lvl="0" indent="0" algn="just" rtl="0">
              <a:lnSpc>
                <a:spcPct val="115000"/>
              </a:lnSpc>
              <a:spcBef>
                <a:spcPts val="0"/>
              </a:spcBef>
              <a:spcAft>
                <a:spcPts val="0"/>
              </a:spcAft>
              <a:buClr>
                <a:schemeClr val="dk1"/>
              </a:buClr>
              <a:buSzPct val="100900"/>
              <a:buNone/>
            </a:pPr>
            <a:endParaRPr sz="3000" dirty="0"/>
          </a:p>
          <a:p>
            <a:pPr marL="0" lvl="0" indent="0" algn="just" rtl="0">
              <a:lnSpc>
                <a:spcPct val="115000"/>
              </a:lnSpc>
              <a:spcBef>
                <a:spcPts val="0"/>
              </a:spcBef>
              <a:spcAft>
                <a:spcPts val="0"/>
              </a:spcAft>
              <a:buClr>
                <a:schemeClr val="dk1"/>
              </a:buClr>
              <a:buSzPct val="100900"/>
              <a:buNone/>
            </a:pPr>
            <a:r>
              <a:rPr lang="en-US" sz="3000" b="1" dirty="0" err="1"/>
              <a:t>Taškų</a:t>
            </a:r>
            <a:r>
              <a:rPr lang="en-US" sz="3000" b="1" dirty="0"/>
              <a:t> </a:t>
            </a:r>
            <a:r>
              <a:rPr lang="en-US" sz="3000" b="1" dirty="0" err="1"/>
              <a:t>pasiskirstymas</a:t>
            </a:r>
            <a:r>
              <a:rPr lang="en-US" sz="3000" b="1" dirty="0"/>
              <a:t> </a:t>
            </a:r>
            <a:r>
              <a:rPr lang="en-US" sz="3000" b="1" dirty="0" err="1"/>
              <a:t>procentais</a:t>
            </a:r>
            <a:r>
              <a:rPr lang="en-US" sz="3000" b="1" dirty="0"/>
              <a:t> </a:t>
            </a:r>
            <a:r>
              <a:rPr lang="en-US" sz="3000" b="1" dirty="0" err="1"/>
              <a:t>pagal</a:t>
            </a:r>
            <a:r>
              <a:rPr lang="en-US" sz="3000" b="1" dirty="0"/>
              <a:t> </a:t>
            </a:r>
            <a:r>
              <a:rPr lang="en-US" sz="3000" b="1" dirty="0" err="1"/>
              <a:t>pasiekimų</a:t>
            </a:r>
            <a:r>
              <a:rPr lang="en-US" sz="3000" b="1" dirty="0"/>
              <a:t> </a:t>
            </a:r>
            <a:r>
              <a:rPr lang="en-US" sz="3000" b="1" dirty="0" err="1"/>
              <a:t>lygius</a:t>
            </a:r>
            <a:r>
              <a:rPr lang="en-US" sz="3000" b="1" dirty="0"/>
              <a:t> </a:t>
            </a:r>
            <a:r>
              <a:rPr lang="en-US" sz="3000" b="1" dirty="0" err="1"/>
              <a:t>valstybiniame</a:t>
            </a:r>
            <a:r>
              <a:rPr lang="en-US" sz="3000" b="1" dirty="0"/>
              <a:t> </a:t>
            </a:r>
            <a:r>
              <a:rPr lang="en-US" sz="3000" b="1" dirty="0" err="1"/>
              <a:t>brandos</a:t>
            </a:r>
            <a:r>
              <a:rPr lang="en-US" sz="3000" b="1" dirty="0"/>
              <a:t> </a:t>
            </a:r>
            <a:r>
              <a:rPr lang="en-US" sz="3000" b="1" dirty="0" err="1"/>
              <a:t>egzamine</a:t>
            </a:r>
            <a:endParaRPr sz="3000" b="1" dirty="0"/>
          </a:p>
          <a:p>
            <a:pPr marL="0" lvl="0" indent="0" algn="just" rtl="0">
              <a:lnSpc>
                <a:spcPct val="90000"/>
              </a:lnSpc>
              <a:spcBef>
                <a:spcPts val="0"/>
              </a:spcBef>
              <a:spcAft>
                <a:spcPts val="0"/>
              </a:spcAft>
              <a:buClr>
                <a:schemeClr val="dk1"/>
              </a:buClr>
              <a:buSzPct val="100900"/>
              <a:buNone/>
            </a:pPr>
            <a:r>
              <a:rPr lang="en-US" sz="3000" dirty="0" err="1"/>
              <a:t>Slenkstinis</a:t>
            </a:r>
            <a:r>
              <a:rPr lang="en-US" sz="3000" dirty="0"/>
              <a:t> – 35 proc., </a:t>
            </a:r>
            <a:r>
              <a:rPr lang="en-US" sz="3000" dirty="0" err="1"/>
              <a:t>patenkinamas</a:t>
            </a:r>
            <a:r>
              <a:rPr lang="en-US" sz="3000" dirty="0"/>
              <a:t> – 15 proc., </a:t>
            </a:r>
            <a:r>
              <a:rPr lang="en-US" sz="3000" dirty="0" err="1"/>
              <a:t>pagrindinis</a:t>
            </a:r>
            <a:r>
              <a:rPr lang="en-US" sz="3000" dirty="0"/>
              <a:t> – 35 proc., </a:t>
            </a:r>
            <a:r>
              <a:rPr lang="en-US" sz="3000" dirty="0" err="1"/>
              <a:t>aukštesnysis</a:t>
            </a:r>
            <a:r>
              <a:rPr lang="en-US" sz="3000" dirty="0"/>
              <a:t> – 15 proc.</a:t>
            </a:r>
            <a:endParaRPr sz="3000" dirty="0"/>
          </a:p>
          <a:p>
            <a:pPr marL="0" lvl="0" indent="0" algn="just" rtl="0">
              <a:lnSpc>
                <a:spcPct val="90000"/>
              </a:lnSpc>
              <a:spcBef>
                <a:spcPts val="0"/>
              </a:spcBef>
              <a:spcAft>
                <a:spcPts val="0"/>
              </a:spcAft>
              <a:buClr>
                <a:schemeClr val="dk1"/>
              </a:buClr>
              <a:buSzPct val="100900"/>
              <a:buNone/>
            </a:pPr>
            <a:endParaRPr sz="3000" dirty="0"/>
          </a:p>
          <a:p>
            <a:pPr marL="0" lvl="0" indent="0" algn="just" rtl="0">
              <a:lnSpc>
                <a:spcPct val="90000"/>
              </a:lnSpc>
              <a:spcBef>
                <a:spcPts val="0"/>
              </a:spcBef>
              <a:spcAft>
                <a:spcPts val="0"/>
              </a:spcAft>
              <a:buClr>
                <a:schemeClr val="dk1"/>
              </a:buClr>
              <a:buSzPct val="151351"/>
              <a:buNone/>
            </a:pPr>
            <a:r>
              <a:rPr lang="en-US" sz="2000" dirty="0" err="1"/>
              <a:t>Pastaba</a:t>
            </a:r>
            <a:r>
              <a:rPr lang="en-US" sz="2000" dirty="0"/>
              <a:t>. </a:t>
            </a:r>
            <a:r>
              <a:rPr lang="en-US" sz="2000" dirty="0" err="1"/>
              <a:t>Pateikti</a:t>
            </a:r>
            <a:r>
              <a:rPr lang="en-US" sz="2000" dirty="0"/>
              <a:t> </a:t>
            </a:r>
            <a:r>
              <a:rPr lang="en-US" sz="2000" dirty="0" err="1"/>
              <a:t>skaičiai</a:t>
            </a:r>
            <a:r>
              <a:rPr lang="en-US" sz="2000" dirty="0"/>
              <a:t> </a:t>
            </a:r>
            <a:r>
              <a:rPr lang="en-US" sz="2000" dirty="0" err="1"/>
              <a:t>yra</a:t>
            </a:r>
            <a:r>
              <a:rPr lang="en-US" sz="2000" dirty="0"/>
              <a:t> </a:t>
            </a:r>
            <a:r>
              <a:rPr lang="en-US" sz="2000" dirty="0" err="1"/>
              <a:t>orientaciniai</a:t>
            </a:r>
            <a:r>
              <a:rPr lang="en-US" sz="2000" dirty="0"/>
              <a:t>, </a:t>
            </a:r>
            <a:r>
              <a:rPr lang="en-US" sz="2000" dirty="0" err="1"/>
              <a:t>užduotyje</a:t>
            </a:r>
            <a:r>
              <a:rPr lang="en-US" sz="2000" dirty="0"/>
              <a:t> </a:t>
            </a:r>
            <a:r>
              <a:rPr lang="en-US" sz="2000" dirty="0" err="1"/>
              <a:t>galima</a:t>
            </a:r>
            <a:r>
              <a:rPr lang="en-US" sz="2000" dirty="0"/>
              <a:t> </a:t>
            </a:r>
            <a:r>
              <a:rPr lang="en-US" sz="2000" dirty="0" err="1"/>
              <a:t>iki</a:t>
            </a:r>
            <a:r>
              <a:rPr lang="en-US" sz="2000" dirty="0"/>
              <a:t> 5 </a:t>
            </a:r>
            <a:r>
              <a:rPr lang="en-US" sz="2000" dirty="0" err="1"/>
              <a:t>procentų</a:t>
            </a:r>
            <a:r>
              <a:rPr lang="en-US" sz="2000" dirty="0"/>
              <a:t> </a:t>
            </a:r>
            <a:r>
              <a:rPr lang="en-US" sz="2000" dirty="0" err="1"/>
              <a:t>paklaida</a:t>
            </a:r>
            <a:r>
              <a:rPr lang="en-US" sz="2000" dirty="0"/>
              <a:t>.</a:t>
            </a:r>
            <a:endParaRPr sz="3000" dirty="0"/>
          </a:p>
        </p:txBody>
      </p:sp>
    </p:spTree>
  </p:cSld>
  <p:clrMapOvr>
    <a:masterClrMapping/>
  </p:clrMapOvr>
</p:sld>
</file>

<file path=ppt/theme/theme1.xml><?xml version="1.0" encoding="utf-8"?>
<a:theme xmlns:a="http://schemas.openxmlformats.org/drawingml/2006/main" name="2_Office Theme">
  <a:themeElements>
    <a:clrScheme name="Pasirinktinis 8">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428A4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Pasirinktinis 8">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428A4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Pasirinktinis 8">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428A4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10321</TotalTime>
  <Words>3334</Words>
  <Application>Microsoft Office PowerPoint</Application>
  <PresentationFormat>Widescreen</PresentationFormat>
  <Paragraphs>581</Paragraphs>
  <Slides>79</Slides>
  <Notes>79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79</vt:i4>
      </vt:variant>
    </vt:vector>
  </HeadingPairs>
  <TitlesOfParts>
    <vt:vector size="89" baseType="lpstr">
      <vt:lpstr>Aptos Narrow</vt:lpstr>
      <vt:lpstr>Montserrat Medium</vt:lpstr>
      <vt:lpstr>Calibri</vt:lpstr>
      <vt:lpstr>Arial</vt:lpstr>
      <vt:lpstr>Cambria Math</vt:lpstr>
      <vt:lpstr>Montserrat</vt:lpstr>
      <vt:lpstr>Montserrat SemiBold</vt:lpstr>
      <vt:lpstr>2_Office Theme</vt:lpstr>
      <vt:lpstr>3_Office Theme</vt:lpstr>
      <vt:lpstr>2_Office Theme</vt:lpstr>
      <vt:lpstr>Ekonomikos ir verslumo valstybinio brandos egzamino II dalies 2025 m. rezultatų ir vertinimo kokybės analizė</vt:lpstr>
      <vt:lpstr>Turinys</vt:lpstr>
      <vt:lpstr>2025 m. ekonomikos ir verslumo VBE II dalies vertinimo statistinė analizė </vt:lpstr>
      <vt:lpstr>2025 m. ekonomikos ir verslumo VBE II dalies užduoties struktūra </vt:lpstr>
      <vt:lpstr>Bendra 2025 m. ekonomikos ir verslumo VBE II dalies informacija (I)</vt:lpstr>
      <vt:lpstr>Bendra 2025 m. ekonomikos ir verslumo VBE II dalies informacija (II)</vt:lpstr>
      <vt:lpstr>2025 m. ekonomikos ir verslumo VBE II dalies struktūra (I)</vt:lpstr>
      <vt:lpstr>2025 m. ekonomikos ir verslumo VBE II dalies struktūra  (II)</vt:lpstr>
      <vt:lpstr>VBE antros dalies struktūra</vt:lpstr>
      <vt:lpstr>Kognityvinių gebėjimų sritys ekonomikos ir verslumo VBE (I)</vt:lpstr>
      <vt:lpstr>Kognityvinių gebėjimų sritys ekonomikos ir verslumo VBE (II)</vt:lpstr>
      <vt:lpstr>Kognityvinių gebėjimų sritys ekonomikos ir verslumo VBE (III)</vt:lpstr>
      <vt:lpstr>Ekonomikos ir verslumo VBE vertinimo principai</vt:lpstr>
      <vt:lpstr>Pagrindiniai VBE vertinimo principai (I)</vt:lpstr>
      <vt:lpstr>Pagrindiniai VBE vertinimo principai (II)</vt:lpstr>
      <vt:lpstr>Pagrindiniai VBE vertinimo principai (III)</vt:lpstr>
      <vt:lpstr>2025 m. ekonomikos ir verslumo VBE II dalies vertinimo statistika</vt:lpstr>
      <vt:lpstr>Vertinimo organizavimas </vt:lpstr>
      <vt:lpstr>Vertinimo standartizavimas</vt:lpstr>
      <vt:lpstr>Vertinimo statistika (I)</vt:lpstr>
      <vt:lpstr>Vertinimo statistika (II)</vt:lpstr>
      <vt:lpstr>Vertinimo statistika (III)</vt:lpstr>
      <vt:lpstr>Vertinimo statistika (IV)</vt:lpstr>
      <vt:lpstr>Vertinimo statistika (V)</vt:lpstr>
      <vt:lpstr>Vertinimo statistika (VI)</vt:lpstr>
      <vt:lpstr>Vertinimo statistika (VII)</vt:lpstr>
      <vt:lpstr>Vertinimo statistika (VIII)</vt:lpstr>
      <vt:lpstr>Vertinimo statistika (IX)</vt:lpstr>
      <vt:lpstr>Vertinimo statistika (X)</vt:lpstr>
      <vt:lpstr>2025 m. ekonomikos ir verslumo VBE II dalies konkrečių klausimų vertinimo analizė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Ekonomikos ir verslumo VBE II dalies užduoties statistinės analizės rezultatų panaudojimas mokymo(si) procese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Ekonomikos ir verslumo valstybinio brandos egzamino II dalies 2025 m. rezultatų ir vertinimo kokybės analizė</vt:lpstr>
      <vt:lpstr>Turinys</vt:lpstr>
      <vt:lpstr>Ekonomikos ir verslumo VBE II dalies užduoties statistinės analizės rezultatų panaudojimas mokymo(si) procese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Naudingos nuorodos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Vartotojas</dc:creator>
  <cp:lastModifiedBy>Daiva Strielkūnienė</cp:lastModifiedBy>
  <cp:revision>50</cp:revision>
  <dcterms:created xsi:type="dcterms:W3CDTF">2021-09-23T06:13:20Z</dcterms:created>
  <dcterms:modified xsi:type="dcterms:W3CDTF">2025-12-18T09:28:34Z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0x010100149875867A94D24C97D3673D8ECB2620</vt:lpwstr>
  </property>
</Properties>
</file>