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761" r:id="rId5"/>
    <p:sldMasterId id="2147483768" r:id="rId6"/>
    <p:sldMasterId id="2147483775" r:id="rId7"/>
  </p:sldMasterIdLst>
  <p:notesMasterIdLst>
    <p:notesMasterId r:id="rId89"/>
  </p:notesMasterIdLst>
  <p:sldIdLst>
    <p:sldId id="307" r:id="rId8"/>
    <p:sldId id="318" r:id="rId9"/>
    <p:sldId id="319" r:id="rId10"/>
    <p:sldId id="320" r:id="rId11"/>
    <p:sldId id="314" r:id="rId12"/>
    <p:sldId id="321" r:id="rId13"/>
    <p:sldId id="322" r:id="rId14"/>
    <p:sldId id="324" r:id="rId15"/>
    <p:sldId id="323" r:id="rId16"/>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325" r:id="rId31"/>
    <p:sldId id="316" r:id="rId32"/>
    <p:sldId id="310" r:id="rId33"/>
    <p:sldId id="315" r:id="rId34"/>
    <p:sldId id="317" r:id="rId35"/>
    <p:sldId id="326" r:id="rId36"/>
    <p:sldId id="327" r:id="rId37"/>
    <p:sldId id="328" r:id="rId38"/>
    <p:sldId id="311" r:id="rId39"/>
    <p:sldId id="329" r:id="rId40"/>
    <p:sldId id="330" r:id="rId41"/>
    <p:sldId id="331" r:id="rId42"/>
    <p:sldId id="332" r:id="rId43"/>
    <p:sldId id="349" r:id="rId44"/>
    <p:sldId id="350" r:id="rId45"/>
    <p:sldId id="351" r:id="rId46"/>
    <p:sldId id="352" r:id="rId47"/>
    <p:sldId id="353" r:id="rId48"/>
    <p:sldId id="354" r:id="rId49"/>
    <p:sldId id="355" r:id="rId50"/>
    <p:sldId id="334" r:id="rId51"/>
    <p:sldId id="335" r:id="rId52"/>
    <p:sldId id="336" r:id="rId53"/>
    <p:sldId id="337" r:id="rId54"/>
    <p:sldId id="338" r:id="rId55"/>
    <p:sldId id="339" r:id="rId56"/>
    <p:sldId id="340" r:id="rId57"/>
    <p:sldId id="341" r:id="rId58"/>
    <p:sldId id="342" r:id="rId59"/>
    <p:sldId id="356" r:id="rId60"/>
    <p:sldId id="357" r:id="rId61"/>
    <p:sldId id="343" r:id="rId62"/>
    <p:sldId id="312" r:id="rId63"/>
    <p:sldId id="358" r:id="rId64"/>
    <p:sldId id="344" r:id="rId65"/>
    <p:sldId id="345" r:id="rId66"/>
    <p:sldId id="346" r:id="rId67"/>
    <p:sldId id="347" r:id="rId68"/>
    <p:sldId id="348" r:id="rId69"/>
    <p:sldId id="359"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277" r:id="rId86"/>
    <p:sldId id="384" r:id="rId87"/>
    <p:sldId id="385" r:id="rId8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notesMaster" Target="notesMasters/notesMaster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51c529879501566f" providerId="LiveId" clId="{D7D9E144-E745-4513-9636-CECD8E477DCD}"/>
    <pc:docChg chg="undo modSld">
      <pc:chgData name="" userId="51c529879501566f" providerId="LiveId" clId="{D7D9E144-E745-4513-9636-CECD8E477DCD}" dt="2025-04-08T08:10:17.773" v="9" actId="20577"/>
      <pc:docMkLst>
        <pc:docMk/>
      </pc:docMkLst>
      <pc:sldChg chg="addSp delSp modSp">
        <pc:chgData name="" userId="51c529879501566f" providerId="LiveId" clId="{D7D9E144-E745-4513-9636-CECD8E477DCD}" dt="2025-04-08T08:10:17.773" v="9" actId="20577"/>
        <pc:sldMkLst>
          <pc:docMk/>
          <pc:sldMk cId="1577337508" sldId="307"/>
        </pc:sldMkLst>
        <pc:spChg chg="add del mod">
          <ac:chgData name="" userId="51c529879501566f" providerId="LiveId" clId="{D7D9E144-E745-4513-9636-CECD8E477DCD}" dt="2025-04-08T08:10:17.773" v="9" actId="20577"/>
          <ac:spMkLst>
            <pc:docMk/>
            <pc:sldMk cId="1577337508" sldId="307"/>
            <ac:spMk id="2" creationId="{3F2F4500-7D8A-4B63-A93F-BEF044F1D165}"/>
          </ac:spMkLst>
        </pc:spChg>
        <pc:spChg chg="add del">
          <ac:chgData name="" userId="51c529879501566f" providerId="LiveId" clId="{D7D9E144-E745-4513-9636-CECD8E477DCD}" dt="2025-04-08T08:09:49.760" v="4"/>
          <ac:spMkLst>
            <pc:docMk/>
            <pc:sldMk cId="1577337508" sldId="307"/>
            <ac:spMk id="3" creationId="{81D24429-7030-449F-B67A-8EDF9A4BD460}"/>
          </ac:spMkLst>
        </pc:spChg>
      </pc:sldChg>
      <pc:sldChg chg="addSp delSp modSp">
        <pc:chgData name="" userId="51c529879501566f" providerId="LiveId" clId="{D7D9E144-E745-4513-9636-CECD8E477DCD}" dt="2025-04-08T08:08:42.204" v="1"/>
        <pc:sldMkLst>
          <pc:docMk/>
          <pc:sldMk cId="2596258568" sldId="314"/>
        </pc:sldMkLst>
        <pc:spChg chg="del mod">
          <ac:chgData name="" userId="51c529879501566f" providerId="LiveId" clId="{D7D9E144-E745-4513-9636-CECD8E477DCD}" dt="2025-04-08T08:08:42.204" v="1"/>
          <ac:spMkLst>
            <pc:docMk/>
            <pc:sldMk cId="2596258568" sldId="314"/>
            <ac:spMk id="2" creationId="{F77661DF-A977-D808-E5F9-7E65D1F2A92F}"/>
          </ac:spMkLst>
        </pc:spChg>
        <pc:spChg chg="add">
          <ac:chgData name="" userId="51c529879501566f" providerId="LiveId" clId="{D7D9E144-E745-4513-9636-CECD8E477DCD}" dt="2025-04-08T08:08:42.204" v="1"/>
          <ac:spMkLst>
            <pc:docMk/>
            <pc:sldMk cId="2596258568" sldId="314"/>
            <ac:spMk id="3" creationId="{46CA4F8F-1E95-4342-9C0F-E5FED380316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2024_IT_VBE\Vertinima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024_IT_VBE\Vertinima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024_IT_VBE\Vertinima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err="1"/>
              <a:t>U1</a:t>
            </a:r>
            <a:r>
              <a:rPr lang="lt-LT" sz="2000" dirty="0"/>
              <a:t> taškų pasiskirstymas (vidurkis 12,2 taško)</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9.4246352077807932E-2"/>
          <c:y val="0.28079751966766225"/>
          <c:w val="0.87548309682258718"/>
          <c:h val="0.60894664821409139"/>
        </c:manualLayout>
      </c:layout>
      <c:barChart>
        <c:barDir val="col"/>
        <c:grouping val="clustered"/>
        <c:varyColors val="0"/>
        <c:ser>
          <c:idx val="0"/>
          <c:order val="0"/>
          <c:spPr>
            <a:solidFill>
              <a:schemeClr val="accent1"/>
            </a:solidFill>
            <a:ln>
              <a:noFill/>
            </a:ln>
            <a:effectLst/>
          </c:spPr>
          <c:invertIfNegative val="0"/>
          <c:cat>
            <c:numRef>
              <c:f>U1_stulpeline!$C$1:$C$26</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U1_stulpeline!$D$1:$D$26</c:f>
              <c:numCache>
                <c:formatCode>General</c:formatCode>
                <c:ptCount val="26"/>
                <c:pt idx="0">
                  <c:v>153</c:v>
                </c:pt>
                <c:pt idx="1">
                  <c:v>82</c:v>
                </c:pt>
                <c:pt idx="2">
                  <c:v>125</c:v>
                </c:pt>
                <c:pt idx="3">
                  <c:v>115</c:v>
                </c:pt>
                <c:pt idx="4">
                  <c:v>84</c:v>
                </c:pt>
                <c:pt idx="5">
                  <c:v>47</c:v>
                </c:pt>
                <c:pt idx="6">
                  <c:v>67</c:v>
                </c:pt>
                <c:pt idx="7">
                  <c:v>57</c:v>
                </c:pt>
                <c:pt idx="8">
                  <c:v>49</c:v>
                </c:pt>
                <c:pt idx="9">
                  <c:v>30</c:v>
                </c:pt>
                <c:pt idx="10">
                  <c:v>24</c:v>
                </c:pt>
                <c:pt idx="11">
                  <c:v>36</c:v>
                </c:pt>
                <c:pt idx="12">
                  <c:v>24</c:v>
                </c:pt>
                <c:pt idx="13">
                  <c:v>16</c:v>
                </c:pt>
                <c:pt idx="14">
                  <c:v>29</c:v>
                </c:pt>
                <c:pt idx="15">
                  <c:v>29</c:v>
                </c:pt>
                <c:pt idx="16">
                  <c:v>29</c:v>
                </c:pt>
                <c:pt idx="17">
                  <c:v>38</c:v>
                </c:pt>
                <c:pt idx="18">
                  <c:v>37</c:v>
                </c:pt>
                <c:pt idx="19">
                  <c:v>49</c:v>
                </c:pt>
                <c:pt idx="20">
                  <c:v>41</c:v>
                </c:pt>
                <c:pt idx="21">
                  <c:v>40</c:v>
                </c:pt>
                <c:pt idx="22">
                  <c:v>66</c:v>
                </c:pt>
                <c:pt idx="23">
                  <c:v>114</c:v>
                </c:pt>
                <c:pt idx="24">
                  <c:v>141</c:v>
                </c:pt>
                <c:pt idx="25">
                  <c:v>157</c:v>
                </c:pt>
              </c:numCache>
            </c:numRef>
          </c:val>
          <c:extLst>
            <c:ext xmlns:c16="http://schemas.microsoft.com/office/drawing/2014/chart" uri="{C3380CC4-5D6E-409C-BE32-E72D297353CC}">
              <c16:uniqueId val="{00000000-F6ED-4CBE-AD87-CB7CBCA073AC}"/>
            </c:ext>
          </c:extLst>
        </c:ser>
        <c:dLbls>
          <c:showLegendKey val="0"/>
          <c:showVal val="0"/>
          <c:showCatName val="0"/>
          <c:showSerName val="0"/>
          <c:showPercent val="0"/>
          <c:showBubbleSize val="0"/>
        </c:dLbls>
        <c:gapWidth val="219"/>
        <c:overlap val="-27"/>
        <c:axId val="1894767760"/>
        <c:axId val="1771414816"/>
      </c:barChart>
      <c:catAx>
        <c:axId val="18947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771414816"/>
        <c:crosses val="autoZero"/>
        <c:auto val="1"/>
        <c:lblAlgn val="ctr"/>
        <c:lblOffset val="100"/>
        <c:noMultiLvlLbl val="0"/>
      </c:catAx>
      <c:valAx>
        <c:axId val="177141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89476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lt-LT" sz="2000" dirty="0" err="1"/>
              <a:t>U2</a:t>
            </a:r>
            <a:r>
              <a:rPr lang="lt-LT" sz="2000" baseline="0" dirty="0"/>
              <a:t> taškų pasiskirstymas (vidurkis 8,0 taškai)</a:t>
            </a:r>
            <a:endParaRPr lang="lt-LT"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spPr>
            <a:solidFill>
              <a:schemeClr val="accent1"/>
            </a:solidFill>
            <a:ln>
              <a:noFill/>
            </a:ln>
            <a:effectLst/>
          </c:spPr>
          <c:invertIfNegative val="0"/>
          <c:cat>
            <c:numRef>
              <c:f>U2_stulpeline!$C$1:$C$26</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U2_stulpeline!$D$1:$D$26</c:f>
              <c:numCache>
                <c:formatCode>General</c:formatCode>
                <c:ptCount val="26"/>
                <c:pt idx="0">
                  <c:v>188</c:v>
                </c:pt>
                <c:pt idx="1">
                  <c:v>133</c:v>
                </c:pt>
                <c:pt idx="2">
                  <c:v>125</c:v>
                </c:pt>
                <c:pt idx="3">
                  <c:v>81</c:v>
                </c:pt>
                <c:pt idx="4">
                  <c:v>52</c:v>
                </c:pt>
                <c:pt idx="5">
                  <c:v>33</c:v>
                </c:pt>
                <c:pt idx="6">
                  <c:v>39</c:v>
                </c:pt>
                <c:pt idx="7">
                  <c:v>58</c:v>
                </c:pt>
                <c:pt idx="8">
                  <c:v>67</c:v>
                </c:pt>
                <c:pt idx="9">
                  <c:v>61</c:v>
                </c:pt>
                <c:pt idx="10">
                  <c:v>49</c:v>
                </c:pt>
                <c:pt idx="11">
                  <c:v>41</c:v>
                </c:pt>
                <c:pt idx="12">
                  <c:v>33</c:v>
                </c:pt>
                <c:pt idx="13">
                  <c:v>23</c:v>
                </c:pt>
                <c:pt idx="14">
                  <c:v>39</c:v>
                </c:pt>
                <c:pt idx="15">
                  <c:v>19</c:v>
                </c:pt>
                <c:pt idx="16">
                  <c:v>14</c:v>
                </c:pt>
                <c:pt idx="17">
                  <c:v>12</c:v>
                </c:pt>
                <c:pt idx="18">
                  <c:v>21</c:v>
                </c:pt>
                <c:pt idx="19">
                  <c:v>16</c:v>
                </c:pt>
                <c:pt idx="20">
                  <c:v>21</c:v>
                </c:pt>
                <c:pt idx="21">
                  <c:v>18</c:v>
                </c:pt>
                <c:pt idx="22">
                  <c:v>22</c:v>
                </c:pt>
                <c:pt idx="23">
                  <c:v>27</c:v>
                </c:pt>
                <c:pt idx="24">
                  <c:v>25</c:v>
                </c:pt>
                <c:pt idx="25">
                  <c:v>55</c:v>
                </c:pt>
              </c:numCache>
            </c:numRef>
          </c:val>
          <c:extLst>
            <c:ext xmlns:c16="http://schemas.microsoft.com/office/drawing/2014/chart" uri="{C3380CC4-5D6E-409C-BE32-E72D297353CC}">
              <c16:uniqueId val="{00000000-9CB2-4EEC-8454-C3A3040A6D25}"/>
            </c:ext>
          </c:extLst>
        </c:ser>
        <c:dLbls>
          <c:showLegendKey val="0"/>
          <c:showVal val="0"/>
          <c:showCatName val="0"/>
          <c:showSerName val="0"/>
          <c:showPercent val="0"/>
          <c:showBubbleSize val="0"/>
        </c:dLbls>
        <c:gapWidth val="219"/>
        <c:overlap val="-27"/>
        <c:axId val="1768441456"/>
        <c:axId val="1751054096"/>
      </c:barChart>
      <c:catAx>
        <c:axId val="176844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751054096"/>
        <c:crosses val="autoZero"/>
        <c:auto val="1"/>
        <c:lblAlgn val="ctr"/>
        <c:lblOffset val="100"/>
        <c:noMultiLvlLbl val="0"/>
      </c:catAx>
      <c:valAx>
        <c:axId val="175105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76844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kumimoji="0" lang="lt-LT" sz="3200" b="0" i="0" u="none" strike="noStrike" kern="1200" cap="none" spc="0" normalizeH="0" baseline="0" noProof="0" dirty="0" err="1">
                <a:ln>
                  <a:noFill/>
                </a:ln>
                <a:solidFill>
                  <a:sysClr val="windowText" lastClr="000000">
                    <a:lumMod val="65000"/>
                    <a:lumOff val="35000"/>
                  </a:sysClr>
                </a:solidFill>
                <a:effectLst/>
                <a:uLnTx/>
                <a:uFillTx/>
                <a:latin typeface="Calibri" panose="020F0502020204030204"/>
              </a:rPr>
              <a:t>U1</a:t>
            </a:r>
            <a:r>
              <a:rPr kumimoji="0" lang="lt-LT" sz="3200" b="0" i="0" u="none" strike="noStrike" kern="1200" cap="none" spc="0" normalizeH="0" baseline="0" noProof="0" dirty="0">
                <a:ln>
                  <a:noFill/>
                </a:ln>
                <a:solidFill>
                  <a:sysClr val="windowText" lastClr="000000">
                    <a:lumMod val="65000"/>
                    <a:lumOff val="35000"/>
                  </a:sysClr>
                </a:solidFill>
                <a:effectLst/>
                <a:uLnTx/>
                <a:uFillTx/>
                <a:latin typeface="Calibri" panose="020F0502020204030204"/>
              </a:rPr>
              <a:t> + </a:t>
            </a:r>
            <a:r>
              <a:rPr kumimoji="0" lang="lt-LT" sz="3200" b="0" i="0" u="none" strike="noStrike" kern="1200" cap="none" spc="0" normalizeH="0" baseline="0" noProof="0" dirty="0" err="1">
                <a:ln>
                  <a:noFill/>
                </a:ln>
                <a:solidFill>
                  <a:sysClr val="windowText" lastClr="000000">
                    <a:lumMod val="65000"/>
                    <a:lumOff val="35000"/>
                  </a:sysClr>
                </a:solidFill>
                <a:effectLst/>
                <a:uLnTx/>
                <a:uFillTx/>
                <a:latin typeface="Calibri" panose="020F0502020204030204"/>
              </a:rPr>
              <a:t>U2</a:t>
            </a:r>
            <a:r>
              <a:rPr kumimoji="0" lang="lt-LT" sz="3200" b="0" i="0" u="none" strike="noStrike" kern="1200" cap="none" spc="0" normalizeH="0" baseline="0" noProof="0" dirty="0">
                <a:ln>
                  <a:noFill/>
                </a:ln>
                <a:solidFill>
                  <a:sysClr val="windowText" lastClr="000000">
                    <a:lumMod val="65000"/>
                    <a:lumOff val="35000"/>
                  </a:sysClr>
                </a:solidFill>
                <a:effectLst/>
                <a:uLnTx/>
                <a:uFillTx/>
                <a:latin typeface="Calibri" panose="020F0502020204030204"/>
              </a:rPr>
              <a:t> (vidurkis 18,1 taško, 2024 m.)</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spPr>
            <a:solidFill>
              <a:schemeClr val="accent1"/>
            </a:solidFill>
            <a:ln>
              <a:noFill/>
            </a:ln>
            <a:effectLst/>
          </c:spPr>
          <c:invertIfNegative val="0"/>
          <c:cat>
            <c:numRef>
              <c:f>Suporuoti!$S$1:$S$51</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Suporuoti!$T$1:$T$51</c:f>
              <c:numCache>
                <c:formatCode>General</c:formatCode>
                <c:ptCount val="51"/>
                <c:pt idx="0">
                  <c:v>145</c:v>
                </c:pt>
                <c:pt idx="1">
                  <c:v>71</c:v>
                </c:pt>
                <c:pt idx="2">
                  <c:v>92</c:v>
                </c:pt>
                <c:pt idx="3">
                  <c:v>92</c:v>
                </c:pt>
                <c:pt idx="4">
                  <c:v>57</c:v>
                </c:pt>
                <c:pt idx="5">
                  <c:v>50</c:v>
                </c:pt>
                <c:pt idx="6">
                  <c:v>52</c:v>
                </c:pt>
                <c:pt idx="7">
                  <c:v>55</c:v>
                </c:pt>
                <c:pt idx="8">
                  <c:v>43</c:v>
                </c:pt>
                <c:pt idx="9">
                  <c:v>43</c:v>
                </c:pt>
                <c:pt idx="10">
                  <c:v>30</c:v>
                </c:pt>
                <c:pt idx="11">
                  <c:v>29</c:v>
                </c:pt>
                <c:pt idx="12">
                  <c:v>32</c:v>
                </c:pt>
                <c:pt idx="13">
                  <c:v>20</c:v>
                </c:pt>
                <c:pt idx="14">
                  <c:v>20</c:v>
                </c:pt>
                <c:pt idx="15">
                  <c:v>26</c:v>
                </c:pt>
                <c:pt idx="16">
                  <c:v>24</c:v>
                </c:pt>
                <c:pt idx="17">
                  <c:v>35</c:v>
                </c:pt>
                <c:pt idx="18">
                  <c:v>31</c:v>
                </c:pt>
                <c:pt idx="19">
                  <c:v>23</c:v>
                </c:pt>
                <c:pt idx="20">
                  <c:v>25</c:v>
                </c:pt>
                <c:pt idx="21">
                  <c:v>27</c:v>
                </c:pt>
                <c:pt idx="22">
                  <c:v>23</c:v>
                </c:pt>
                <c:pt idx="23">
                  <c:v>27</c:v>
                </c:pt>
                <c:pt idx="24">
                  <c:v>37</c:v>
                </c:pt>
                <c:pt idx="25">
                  <c:v>33</c:v>
                </c:pt>
                <c:pt idx="26">
                  <c:v>28</c:v>
                </c:pt>
                <c:pt idx="27">
                  <c:v>22</c:v>
                </c:pt>
                <c:pt idx="28">
                  <c:v>29</c:v>
                </c:pt>
                <c:pt idx="29">
                  <c:v>18</c:v>
                </c:pt>
                <c:pt idx="30">
                  <c:v>23</c:v>
                </c:pt>
                <c:pt idx="31">
                  <c:v>25</c:v>
                </c:pt>
                <c:pt idx="32">
                  <c:v>28</c:v>
                </c:pt>
                <c:pt idx="33">
                  <c:v>35</c:v>
                </c:pt>
                <c:pt idx="34">
                  <c:v>37</c:v>
                </c:pt>
                <c:pt idx="35">
                  <c:v>24</c:v>
                </c:pt>
                <c:pt idx="36">
                  <c:v>18</c:v>
                </c:pt>
                <c:pt idx="37">
                  <c:v>17</c:v>
                </c:pt>
                <c:pt idx="38">
                  <c:v>19</c:v>
                </c:pt>
                <c:pt idx="39">
                  <c:v>15</c:v>
                </c:pt>
                <c:pt idx="40">
                  <c:v>11</c:v>
                </c:pt>
                <c:pt idx="41">
                  <c:v>14</c:v>
                </c:pt>
                <c:pt idx="42">
                  <c:v>15</c:v>
                </c:pt>
                <c:pt idx="43">
                  <c:v>15</c:v>
                </c:pt>
                <c:pt idx="44">
                  <c:v>16</c:v>
                </c:pt>
                <c:pt idx="45">
                  <c:v>23</c:v>
                </c:pt>
                <c:pt idx="46">
                  <c:v>9</c:v>
                </c:pt>
                <c:pt idx="47">
                  <c:v>20</c:v>
                </c:pt>
                <c:pt idx="48">
                  <c:v>24</c:v>
                </c:pt>
                <c:pt idx="49">
                  <c:v>26</c:v>
                </c:pt>
                <c:pt idx="50">
                  <c:v>34</c:v>
                </c:pt>
              </c:numCache>
            </c:numRef>
          </c:val>
          <c:extLst>
            <c:ext xmlns:c16="http://schemas.microsoft.com/office/drawing/2014/chart" uri="{C3380CC4-5D6E-409C-BE32-E72D297353CC}">
              <c16:uniqueId val="{00000000-CDFC-405C-BC0E-A059FB897236}"/>
            </c:ext>
          </c:extLst>
        </c:ser>
        <c:dLbls>
          <c:showLegendKey val="0"/>
          <c:showVal val="0"/>
          <c:showCatName val="0"/>
          <c:showSerName val="0"/>
          <c:showPercent val="0"/>
          <c:showBubbleSize val="0"/>
        </c:dLbls>
        <c:gapWidth val="219"/>
        <c:axId val="1649656880"/>
        <c:axId val="1649651120"/>
      </c:barChart>
      <c:catAx>
        <c:axId val="164965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crossAx val="1649651120"/>
        <c:crosses val="autoZero"/>
        <c:auto val="1"/>
        <c:lblAlgn val="ctr"/>
        <c:lblOffset val="100"/>
        <c:noMultiLvlLbl val="0"/>
      </c:catAx>
      <c:valAx>
        <c:axId val="164965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crossAx val="164965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AB175-C9F9-4D3B-80E9-459CAF029626}" type="datetimeFigureOut">
              <a:rPr lang="lt-LT" smtClean="0"/>
              <a:t>2025-04-08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8CB6E-0141-4D63-BC92-FABEC684FD03}" type="slidenum">
              <a:rPr lang="lt-LT" smtClean="0"/>
              <a:t>‹#›</a:t>
            </a:fld>
            <a:endParaRPr lang="lt-LT"/>
          </a:p>
        </p:txBody>
      </p:sp>
    </p:spTree>
    <p:extLst>
      <p:ext uri="{BB962C8B-B14F-4D97-AF65-F5344CB8AC3E}">
        <p14:creationId xmlns:p14="http://schemas.microsoft.com/office/powerpoint/2010/main" val="239895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42f4c1f3a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42f4c1f3a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3A58CB6E-0141-4D63-BC92-FABEC684FD03}" type="slidenum">
              <a:rPr lang="lt-LT" smtClean="0"/>
              <a:t>52</a:t>
            </a:fld>
            <a:endParaRPr lang="lt-LT"/>
          </a:p>
        </p:txBody>
      </p:sp>
    </p:spTree>
    <p:extLst>
      <p:ext uri="{BB962C8B-B14F-4D97-AF65-F5344CB8AC3E}">
        <p14:creationId xmlns:p14="http://schemas.microsoft.com/office/powerpoint/2010/main" val="719602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835FDA9-72AA-494A-6A9D-429B00D5FADB}"/>
            </a:ext>
          </a:extLst>
        </p:cNvPr>
        <p:cNvGrpSpPr/>
        <p:nvPr/>
      </p:nvGrpSpPr>
      <p:grpSpPr>
        <a:xfrm>
          <a:off x="0" y="0"/>
          <a:ext cx="0" cy="0"/>
          <a:chOff x="0" y="0"/>
          <a:chExt cx="0" cy="0"/>
        </a:xfrm>
      </p:grpSpPr>
      <p:sp>
        <p:nvSpPr>
          <p:cNvPr id="121" name="Google Shape;121;p8:notes">
            <a:extLst>
              <a:ext uri="{FF2B5EF4-FFF2-40B4-BE49-F238E27FC236}">
                <a16:creationId xmlns:a16="http://schemas.microsoft.com/office/drawing/2014/main" id="{06CDEB30-4A74-FC3D-4201-5377DE9CD17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8:notes">
            <a:extLst>
              <a:ext uri="{FF2B5EF4-FFF2-40B4-BE49-F238E27FC236}">
                <a16:creationId xmlns:a16="http://schemas.microsoft.com/office/drawing/2014/main" id="{DE6F7B01-FA70-35F1-E58E-1055C5729A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447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1E5DE67-1086-57B8-4893-87C69375C300}"/>
            </a:ext>
          </a:extLst>
        </p:cNvPr>
        <p:cNvGrpSpPr/>
        <p:nvPr/>
      </p:nvGrpSpPr>
      <p:grpSpPr>
        <a:xfrm>
          <a:off x="0" y="0"/>
          <a:ext cx="0" cy="0"/>
          <a:chOff x="0" y="0"/>
          <a:chExt cx="0" cy="0"/>
        </a:xfrm>
      </p:grpSpPr>
      <p:sp>
        <p:nvSpPr>
          <p:cNvPr id="121" name="Google Shape;121;p8:notes">
            <a:extLst>
              <a:ext uri="{FF2B5EF4-FFF2-40B4-BE49-F238E27FC236}">
                <a16:creationId xmlns:a16="http://schemas.microsoft.com/office/drawing/2014/main" id="{7F7DFFE5-2424-97F1-D831-3A30E204FFB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8:notes">
            <a:extLst>
              <a:ext uri="{FF2B5EF4-FFF2-40B4-BE49-F238E27FC236}">
                <a16:creationId xmlns:a16="http://schemas.microsoft.com/office/drawing/2014/main" id="{BAA2BB4D-89EE-C71F-ECB3-DE51170D59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11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3EBDFCB0-0170-EC17-6734-AA595A1CA7D1}"/>
            </a:ext>
          </a:extLst>
        </p:cNvPr>
        <p:cNvGrpSpPr/>
        <p:nvPr/>
      </p:nvGrpSpPr>
      <p:grpSpPr>
        <a:xfrm>
          <a:off x="0" y="0"/>
          <a:ext cx="0" cy="0"/>
          <a:chOff x="0" y="0"/>
          <a:chExt cx="0" cy="0"/>
        </a:xfrm>
      </p:grpSpPr>
      <p:sp>
        <p:nvSpPr>
          <p:cNvPr id="121" name="Google Shape;121;p8:notes">
            <a:extLst>
              <a:ext uri="{FF2B5EF4-FFF2-40B4-BE49-F238E27FC236}">
                <a16:creationId xmlns:a16="http://schemas.microsoft.com/office/drawing/2014/main" id="{3CC87053-9746-B06F-AAB0-E2F6C054F68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8:notes">
            <a:extLst>
              <a:ext uri="{FF2B5EF4-FFF2-40B4-BE49-F238E27FC236}">
                <a16:creationId xmlns:a16="http://schemas.microsoft.com/office/drawing/2014/main" id="{B1630838-041A-687B-FA7D-104F24DC43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774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F858C9AA-AE05-973B-7D68-216B26912294}"/>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DB770568-92B9-EC46-1AEB-564819BA5F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a:extLst>
              <a:ext uri="{FF2B5EF4-FFF2-40B4-BE49-F238E27FC236}">
                <a16:creationId xmlns:a16="http://schemas.microsoft.com/office/drawing/2014/main" id="{D3C7B9FE-3A10-52EA-8182-7250BCBEE7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74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21844E31-1B1B-8CE7-38C8-5608A92AC8E6}"/>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867D98E5-AA57-2F98-7E5E-60332EC0A3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a:extLst>
              <a:ext uri="{FF2B5EF4-FFF2-40B4-BE49-F238E27FC236}">
                <a16:creationId xmlns:a16="http://schemas.microsoft.com/office/drawing/2014/main" id="{5B751307-30BC-7757-6452-3B5BAB4148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619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4ADD3F48-707A-B809-C30D-6A3A71C7AE52}"/>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38BF26BA-0FE7-2142-59E8-1ADC883694F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a:extLst>
              <a:ext uri="{FF2B5EF4-FFF2-40B4-BE49-F238E27FC236}">
                <a16:creationId xmlns:a16="http://schemas.microsoft.com/office/drawing/2014/main" id="{79FADCF0-4309-7957-BCF2-8B6B4704E9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840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7ED00A5-9E3F-2A48-030F-D37D29CC8CE6}"/>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C59BEEFB-85A3-044A-FFE2-5F1F4EEBA49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a:extLst>
              <a:ext uri="{FF2B5EF4-FFF2-40B4-BE49-F238E27FC236}">
                <a16:creationId xmlns:a16="http://schemas.microsoft.com/office/drawing/2014/main" id="{70925EE7-2181-75FF-9D61-2D921FA4A1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870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70851AE5-D11C-72BD-A997-38B1DB471CCC}"/>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3BA76F9B-674B-DFB9-058D-54CC51CA78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a:extLst>
              <a:ext uri="{FF2B5EF4-FFF2-40B4-BE49-F238E27FC236}">
                <a16:creationId xmlns:a16="http://schemas.microsoft.com/office/drawing/2014/main" id="{2741A608-4272-B059-2E1A-FA18041673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518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3F36F34-5364-36AD-5767-52095D31390D}"/>
            </a:ext>
          </a:extLst>
        </p:cNvPr>
        <p:cNvGrpSpPr/>
        <p:nvPr/>
      </p:nvGrpSpPr>
      <p:grpSpPr>
        <a:xfrm>
          <a:off x="0" y="0"/>
          <a:ext cx="0" cy="0"/>
          <a:chOff x="0" y="0"/>
          <a:chExt cx="0" cy="0"/>
        </a:xfrm>
      </p:grpSpPr>
      <p:sp>
        <p:nvSpPr>
          <p:cNvPr id="130" name="Google Shape;130;p9:notes">
            <a:extLst>
              <a:ext uri="{FF2B5EF4-FFF2-40B4-BE49-F238E27FC236}">
                <a16:creationId xmlns:a16="http://schemas.microsoft.com/office/drawing/2014/main" id="{D0F9830B-03EC-AEAA-9040-DBF02ABCDDE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a:extLst>
              <a:ext uri="{FF2B5EF4-FFF2-40B4-BE49-F238E27FC236}">
                <a16:creationId xmlns:a16="http://schemas.microsoft.com/office/drawing/2014/main" id="{3541D969-A14E-A4CB-EDA7-0476AF9E7C9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73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320cbd05c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34320cbd05c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cid:part3.E495B1AF.A7FB6828@nsa.smm.lt"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rgbClr val="2E6B2B"/>
                </a:solidFill>
              </a:defRPr>
            </a:lvl1pPr>
          </a:lstStyle>
          <a:p>
            <a:r>
              <a:rPr lang="lt-LT"/>
              <a:t>Spustelėję redag. ruoš. pavad. stilių</a:t>
            </a:r>
            <a:endParaRPr lang="lt-LT"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2F633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a:xfrm>
            <a:off x="4714165" y="6492875"/>
            <a:ext cx="2743200" cy="365125"/>
          </a:xfrm>
          <a:prstGeom prst="rect">
            <a:avLst/>
          </a:prstGeom>
        </p:spPr>
        <p:txBody>
          <a:bodyPr/>
          <a:lstStyle>
            <a:lvl1pPr algn="ctr">
              <a:defRPr sz="1800">
                <a:solidFill>
                  <a:srgbClr val="2F6335"/>
                </a:solidFill>
              </a:defRPr>
            </a:lvl1pPr>
          </a:lstStyle>
          <a:p>
            <a:fld id="{861C8F04-00C4-4AD4-9844-1A8A07CD76A4}" type="datetimeFigureOut">
              <a:rPr lang="lt-LT" smtClean="0"/>
              <a:t>2025-04-08</a:t>
            </a:fld>
            <a:endParaRPr lang="lt-LT"/>
          </a:p>
        </p:txBody>
      </p:sp>
      <p:sp>
        <p:nvSpPr>
          <p:cNvPr id="5" name="Footer Placeholder 4"/>
          <p:cNvSpPr>
            <a:spLocks noGrp="1"/>
          </p:cNvSpPr>
          <p:nvPr>
            <p:ph type="ftr" sz="quarter" idx="11"/>
          </p:nvPr>
        </p:nvSpPr>
        <p:spPr>
          <a:xfrm>
            <a:off x="4011304" y="6097042"/>
            <a:ext cx="4114800" cy="365125"/>
          </a:xfrm>
          <a:prstGeom prst="rect">
            <a:avLst/>
          </a:prstGeom>
        </p:spPr>
        <p:txBody>
          <a:bodyPr/>
          <a:lstStyle>
            <a:lvl1pPr>
              <a:defRPr sz="2400">
                <a:solidFill>
                  <a:srgbClr val="2F6335"/>
                </a:solidFill>
              </a:defRPr>
            </a:lvl1pPr>
          </a:lstStyle>
          <a:p>
            <a:endParaRPr lang="lt-LT"/>
          </a:p>
        </p:txBody>
      </p:sp>
      <p:pic>
        <p:nvPicPr>
          <p:cNvPr id="7" name="Picture 6"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51603" y="239713"/>
            <a:ext cx="24765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46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2F6335"/>
                </a:solidFill>
              </a:defRPr>
            </a:lvl1pPr>
          </a:lstStyle>
          <a:p>
            <a:r>
              <a:rPr lang="en-US" dirty="0"/>
              <a:t>Click to edit Master title style</a:t>
            </a:r>
            <a:endParaRPr lang="lt-LT"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rgbClr val="2F63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2F63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9" name="Slide Number Placeholder 8"/>
          <p:cNvSpPr>
            <a:spLocks noGrp="1"/>
          </p:cNvSpPr>
          <p:nvPr>
            <p:ph type="sldNum" sz="quarter" idx="12"/>
          </p:nvPr>
        </p:nvSpPr>
        <p:spPr>
          <a:xfrm>
            <a:off x="9156520" y="6356350"/>
            <a:ext cx="2743200" cy="365125"/>
          </a:xfrm>
        </p:spPr>
        <p:txBody>
          <a:bodyPr/>
          <a:lstStyle/>
          <a:p>
            <a:fld id="{7030F489-3BE4-4394-B3A6-A281D9EB78C5}" type="slidenum">
              <a:rPr lang="lt-LT" smtClean="0"/>
              <a:pPr/>
              <a:t>‹#›</a:t>
            </a:fld>
            <a:endParaRPr lang="lt-LT"/>
          </a:p>
        </p:txBody>
      </p:sp>
      <p:pic>
        <p:nvPicPr>
          <p:cNvPr id="10" name="Picture 9"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38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800">
                <a:solidFill>
                  <a:srgbClr val="2F6335"/>
                </a:solidFill>
              </a:defRPr>
            </a:lvl1pPr>
          </a:lstStyle>
          <a:p>
            <a:r>
              <a:rPr lang="en-US" dirty="0"/>
              <a:t>Click to edit Master title style</a:t>
            </a:r>
            <a:endParaRPr lang="lt-LT" dirty="0"/>
          </a:p>
        </p:txBody>
      </p:sp>
      <p:sp>
        <p:nvSpPr>
          <p:cNvPr id="3" name="Content Placeholder 2"/>
          <p:cNvSpPr>
            <a:spLocks noGrp="1"/>
          </p:cNvSpPr>
          <p:nvPr>
            <p:ph idx="1" hasCustomPrompt="1"/>
          </p:nvPr>
        </p:nvSpPr>
        <p:spPr>
          <a:xfrm>
            <a:off x="5183188" y="987425"/>
            <a:ext cx="6172200" cy="4873625"/>
          </a:xfrm>
        </p:spPr>
        <p:txBody>
          <a:bodyPr>
            <a:normAutofit/>
          </a:bodyPr>
          <a:lstStyle>
            <a:lvl1pPr>
              <a:defRPr sz="3200">
                <a:solidFill>
                  <a:srgbClr val="2F6335"/>
                </a:solidFill>
              </a:defRPr>
            </a:lvl1pPr>
            <a:lvl2pPr>
              <a:defRPr sz="3000"/>
            </a:lvl2pPr>
            <a:lvl3pPr>
              <a:defRPr sz="2800"/>
            </a:lvl3pPr>
            <a:lvl4pPr>
              <a:defRPr sz="26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7" name="Slide Number Placeholder 6"/>
          <p:cNvSpPr>
            <a:spLocks noGrp="1"/>
          </p:cNvSpPr>
          <p:nvPr>
            <p:ph type="sldNum" sz="quarter" idx="12"/>
          </p:nvPr>
        </p:nvSpPr>
        <p:spPr>
          <a:xfrm>
            <a:off x="9170168" y="6356350"/>
            <a:ext cx="2743200" cy="365125"/>
          </a:xfrm>
        </p:spPr>
        <p:txBody>
          <a:bodyPr/>
          <a:lstStyle>
            <a:lvl1pPr>
              <a:defRPr sz="1800">
                <a:solidFill>
                  <a:srgbClr val="2F6335"/>
                </a:solidFill>
              </a:defRPr>
            </a:lvl1pPr>
          </a:lstStyle>
          <a:p>
            <a:fld id="{7030F489-3BE4-4394-B3A6-A281D9EB78C5}" type="slidenum">
              <a:rPr lang="lt-LT" smtClean="0"/>
              <a:pPr/>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7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F6335"/>
                </a:solidFill>
              </a:defRPr>
            </a:lvl1pPr>
          </a:lstStyle>
          <a:p>
            <a:r>
              <a:rPr lang="lt-LT"/>
              <a:t>Spustelėję redag. ruoš. pavad. stilių</a:t>
            </a:r>
            <a:endParaRPr lang="lt-LT"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7" name="Slide Number Placeholder 6"/>
          <p:cNvSpPr>
            <a:spLocks noGrp="1"/>
          </p:cNvSpPr>
          <p:nvPr>
            <p:ph type="sldNum" sz="quarter" idx="12"/>
          </p:nvPr>
        </p:nvSpPr>
        <p:spPr>
          <a:xfrm>
            <a:off x="9183816" y="6356350"/>
            <a:ext cx="2743200" cy="365125"/>
          </a:xfrm>
        </p:spPr>
        <p:txBody>
          <a:bodyPr/>
          <a:lstStyle>
            <a:lvl1pPr>
              <a:defRPr sz="1800">
                <a:solidFill>
                  <a:srgbClr val="2F6335"/>
                </a:solidFill>
              </a:defRPr>
            </a:lvl1pPr>
          </a:lstStyle>
          <a:p>
            <a:fld id="{7030F489-3BE4-4394-B3A6-A281D9EB78C5}" type="slidenum">
              <a:rPr lang="lt-LT" smtClean="0"/>
              <a:pPr/>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67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rgbClr val="2E6B2B"/>
                </a:solidFill>
              </a:defRPr>
            </a:lvl1pPr>
          </a:lstStyle>
          <a:p>
            <a:r>
              <a:rPr lang="lt-LT"/>
              <a:t>Spustelėję redag. ruoš. pavad. stilių</a:t>
            </a:r>
            <a:endParaRPr lang="lt-LT"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2F633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a:xfrm>
            <a:off x="4714165" y="6492875"/>
            <a:ext cx="2743200" cy="365125"/>
          </a:xfrm>
          <a:prstGeom prst="rect">
            <a:avLst/>
          </a:prstGeom>
        </p:spPr>
        <p:txBody>
          <a:bodyPr/>
          <a:lstStyle>
            <a:lvl1pPr algn="ctr">
              <a:defRPr sz="1800">
                <a:solidFill>
                  <a:srgbClr val="2F6335"/>
                </a:solidFill>
              </a:defRPr>
            </a:lvl1pPr>
          </a:lstStyle>
          <a:p>
            <a:fld id="{5DD6C911-8732-43D8-AC5B-CC49A5FFAD5E}" type="datetime1">
              <a:rPr lang="lt-LT" smtClean="0"/>
              <a:pPr/>
              <a:t>2025-04-08</a:t>
            </a:fld>
            <a:endParaRPr lang="lt-LT" dirty="0"/>
          </a:p>
        </p:txBody>
      </p:sp>
      <p:sp>
        <p:nvSpPr>
          <p:cNvPr id="5" name="Footer Placeholder 4"/>
          <p:cNvSpPr>
            <a:spLocks noGrp="1"/>
          </p:cNvSpPr>
          <p:nvPr>
            <p:ph type="ftr" sz="quarter" idx="11"/>
          </p:nvPr>
        </p:nvSpPr>
        <p:spPr>
          <a:xfrm>
            <a:off x="4011304" y="6097042"/>
            <a:ext cx="4114800" cy="365125"/>
          </a:xfrm>
          <a:prstGeom prst="rect">
            <a:avLst/>
          </a:prstGeom>
        </p:spPr>
        <p:txBody>
          <a:bodyPr/>
          <a:lstStyle>
            <a:lvl1pPr>
              <a:defRPr sz="2400">
                <a:solidFill>
                  <a:srgbClr val="2F6335"/>
                </a:solidFill>
              </a:defRPr>
            </a:lvl1pPr>
          </a:lstStyle>
          <a:p>
            <a:pPr algn="ctr"/>
            <a:r>
              <a:rPr lang="lt-LT" dirty="0"/>
              <a:t>Vilnius</a:t>
            </a:r>
          </a:p>
        </p:txBody>
      </p:sp>
      <p:pic>
        <p:nvPicPr>
          <p:cNvPr id="7" name="Picture 6"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551603" y="239713"/>
            <a:ext cx="24765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9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2F6335"/>
                </a:solidFill>
              </a:defRPr>
            </a:lvl1pPr>
          </a:lstStyle>
          <a:p>
            <a:r>
              <a:rPr lang="lt-LT" b="1" dirty="0">
                <a:solidFill>
                  <a:srgbClr val="2F6335"/>
                </a:solidFill>
              </a:rPr>
              <a:t> </a:t>
            </a:r>
            <a:r>
              <a:rPr lang="en-US" dirty="0"/>
              <a:t>Click to edit Master title style</a:t>
            </a:r>
            <a:endParaRPr lang="lt-LT"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pic>
        <p:nvPicPr>
          <p:cNvPr id="7" name="Picture 6"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9156520" y="6356350"/>
            <a:ext cx="2743200" cy="365125"/>
          </a:xfrm>
        </p:spPr>
        <p:txBody>
          <a:bodyPr/>
          <a:lstStyle/>
          <a:p>
            <a:fld id="{7030F489-3BE4-4394-B3A6-A281D9EB78C5}" type="slidenum">
              <a:rPr lang="lt-LT" smtClean="0"/>
              <a:pPr/>
              <a:t>‹#›</a:t>
            </a:fld>
            <a:endParaRPr lang="lt-LT"/>
          </a:p>
        </p:txBody>
      </p:sp>
    </p:spTree>
    <p:extLst>
      <p:ext uri="{BB962C8B-B14F-4D97-AF65-F5344CB8AC3E}">
        <p14:creationId xmlns:p14="http://schemas.microsoft.com/office/powerpoint/2010/main" val="423468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F6335"/>
                </a:solidFill>
              </a:defRPr>
            </a:lvl1pPr>
          </a:lstStyle>
          <a:p>
            <a:r>
              <a:rPr lang="en-US" dirty="0"/>
              <a:t>Click to edit Master title style</a:t>
            </a:r>
            <a:endParaRPr lang="lt-LT" dirty="0"/>
          </a:p>
        </p:txBody>
      </p:sp>
      <p:sp>
        <p:nvSpPr>
          <p:cNvPr id="3" name="Content Placeholder 2"/>
          <p:cNvSpPr>
            <a:spLocks noGrp="1"/>
          </p:cNvSpPr>
          <p:nvPr>
            <p:ph sz="half" idx="1"/>
          </p:nvPr>
        </p:nvSpPr>
        <p:spPr>
          <a:xfrm>
            <a:off x="838200" y="1825625"/>
            <a:ext cx="5181600" cy="4351338"/>
          </a:xfrm>
        </p:spPr>
        <p:txBody>
          <a:bodyPr/>
          <a:lstStyle>
            <a:lvl1pPr>
              <a:defRPr>
                <a:solidFill>
                  <a:srgbClr val="2F6335"/>
                </a:solidFill>
              </a:defRPr>
            </a:lvl1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2F6335"/>
                </a:solidFill>
              </a:defRPr>
            </a:lvl1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7" name="Slide Number Placeholder 6"/>
          <p:cNvSpPr>
            <a:spLocks noGrp="1"/>
          </p:cNvSpPr>
          <p:nvPr>
            <p:ph type="sldNum" sz="quarter" idx="12"/>
          </p:nvPr>
        </p:nvSpPr>
        <p:spPr>
          <a:xfrm>
            <a:off x="9197464" y="6356350"/>
            <a:ext cx="2743200" cy="365125"/>
          </a:xfrm>
        </p:spPr>
        <p:txBody>
          <a:bodyPr/>
          <a:lstStyle>
            <a:lvl1pPr>
              <a:defRPr sz="1800">
                <a:solidFill>
                  <a:srgbClr val="2F6335"/>
                </a:solidFill>
              </a:defRPr>
            </a:lvl1pPr>
          </a:lstStyle>
          <a:p>
            <a:fld id="{7030F489-3BE4-4394-B3A6-A281D9EB78C5}" type="slidenum">
              <a:rPr lang="lt-LT" smtClean="0"/>
              <a:pPr/>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2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2F6335"/>
                </a:solidFill>
              </a:defRPr>
            </a:lvl1pPr>
          </a:lstStyle>
          <a:p>
            <a:r>
              <a:rPr lang="en-US" dirty="0"/>
              <a:t>Click to edit Master title style</a:t>
            </a:r>
            <a:endParaRPr lang="lt-LT"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rgbClr val="2F63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2F63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9" name="Slide Number Placeholder 8"/>
          <p:cNvSpPr>
            <a:spLocks noGrp="1"/>
          </p:cNvSpPr>
          <p:nvPr>
            <p:ph type="sldNum" sz="quarter" idx="12"/>
          </p:nvPr>
        </p:nvSpPr>
        <p:spPr>
          <a:xfrm>
            <a:off x="9156520" y="6356350"/>
            <a:ext cx="2743200" cy="365125"/>
          </a:xfrm>
        </p:spPr>
        <p:txBody>
          <a:bodyPr/>
          <a:lstStyle/>
          <a:p>
            <a:fld id="{7030F489-3BE4-4394-B3A6-A281D9EB78C5}" type="slidenum">
              <a:rPr lang="lt-LT" smtClean="0"/>
              <a:pPr/>
              <a:t>‹#›</a:t>
            </a:fld>
            <a:endParaRPr lang="lt-LT"/>
          </a:p>
        </p:txBody>
      </p:sp>
      <p:pic>
        <p:nvPicPr>
          <p:cNvPr id="10" name="Picture 9"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8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800">
                <a:solidFill>
                  <a:srgbClr val="2F6335"/>
                </a:solidFill>
              </a:defRPr>
            </a:lvl1pPr>
          </a:lstStyle>
          <a:p>
            <a:r>
              <a:rPr lang="en-US" dirty="0"/>
              <a:t>Click to edit Master title style</a:t>
            </a:r>
            <a:endParaRPr lang="lt-LT" dirty="0"/>
          </a:p>
        </p:txBody>
      </p:sp>
      <p:sp>
        <p:nvSpPr>
          <p:cNvPr id="3" name="Content Placeholder 2"/>
          <p:cNvSpPr>
            <a:spLocks noGrp="1"/>
          </p:cNvSpPr>
          <p:nvPr>
            <p:ph idx="1" hasCustomPrompt="1"/>
          </p:nvPr>
        </p:nvSpPr>
        <p:spPr>
          <a:xfrm>
            <a:off x="5183188" y="987425"/>
            <a:ext cx="6172200" cy="4873625"/>
          </a:xfrm>
        </p:spPr>
        <p:txBody>
          <a:bodyPr>
            <a:normAutofit/>
          </a:bodyPr>
          <a:lstStyle>
            <a:lvl1pPr>
              <a:defRPr sz="3200">
                <a:solidFill>
                  <a:srgbClr val="2F6335"/>
                </a:solidFill>
              </a:defRPr>
            </a:lvl1pPr>
            <a:lvl2pPr>
              <a:defRPr sz="3000"/>
            </a:lvl2pPr>
            <a:lvl3pPr>
              <a:defRPr sz="2800"/>
            </a:lvl3pPr>
            <a:lvl4pPr>
              <a:defRPr sz="26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7" name="Slide Number Placeholder 6"/>
          <p:cNvSpPr>
            <a:spLocks noGrp="1"/>
          </p:cNvSpPr>
          <p:nvPr>
            <p:ph type="sldNum" sz="quarter" idx="12"/>
          </p:nvPr>
        </p:nvSpPr>
        <p:spPr>
          <a:xfrm>
            <a:off x="9170168" y="6356350"/>
            <a:ext cx="2743200" cy="365125"/>
          </a:xfrm>
        </p:spPr>
        <p:txBody>
          <a:bodyPr/>
          <a:lstStyle>
            <a:lvl1pPr>
              <a:defRPr sz="1800">
                <a:solidFill>
                  <a:srgbClr val="2F6335"/>
                </a:solidFill>
              </a:defRPr>
            </a:lvl1pPr>
          </a:lstStyle>
          <a:p>
            <a:fld id="{7030F489-3BE4-4394-B3A6-A281D9EB78C5}" type="slidenum">
              <a:rPr lang="lt-LT" smtClean="0"/>
              <a:pPr/>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7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F6335"/>
                </a:solidFill>
              </a:defRPr>
            </a:lvl1pPr>
          </a:lstStyle>
          <a:p>
            <a:r>
              <a:rPr lang="lt-LT"/>
              <a:t>Spustelėję redag. ruoš. pavad. stilių</a:t>
            </a:r>
            <a:endParaRPr lang="lt-LT"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7" name="Slide Number Placeholder 6"/>
          <p:cNvSpPr>
            <a:spLocks noGrp="1"/>
          </p:cNvSpPr>
          <p:nvPr>
            <p:ph type="sldNum" sz="quarter" idx="12"/>
          </p:nvPr>
        </p:nvSpPr>
        <p:spPr>
          <a:xfrm>
            <a:off x="9183816" y="6356350"/>
            <a:ext cx="2743200" cy="365125"/>
          </a:xfrm>
        </p:spPr>
        <p:txBody>
          <a:bodyPr/>
          <a:lstStyle>
            <a:lvl1pPr>
              <a:defRPr sz="1800">
                <a:solidFill>
                  <a:srgbClr val="2F6335"/>
                </a:solidFill>
              </a:defRPr>
            </a:lvl1pPr>
          </a:lstStyle>
          <a:p>
            <a:fld id="{7030F489-3BE4-4394-B3A6-A281D9EB78C5}" type="slidenum">
              <a:rPr lang="lt-LT" smtClean="0"/>
              <a:pPr/>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2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kcijos antraštė" type="secHead">
  <p:cSld name="Sekcijos antraštė">
    <p:spTree>
      <p:nvGrpSpPr>
        <p:cNvPr id="1" name="Shape 14"/>
        <p:cNvGrpSpPr/>
        <p:nvPr/>
      </p:nvGrpSpPr>
      <p:grpSpPr>
        <a:xfrm>
          <a:off x="0" y="0"/>
          <a:ext cx="0" cy="0"/>
          <a:chOff x="0" y="0"/>
          <a:chExt cx="0" cy="0"/>
        </a:xfrm>
      </p:grpSpPr>
      <p:sp>
        <p:nvSpPr>
          <p:cNvPr id="15" name="Google Shape;15;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6B2B"/>
              </a:buClr>
              <a:buSzPts val="5400"/>
              <a:buFont typeface="Calibri"/>
              <a:buNone/>
              <a:defRPr sz="5400" b="1">
                <a:solidFill>
                  <a:srgbClr val="2E6B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 name="Google Shape;16;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6335"/>
              </a:buClr>
              <a:buSzPts val="2400"/>
              <a:buNone/>
              <a:defRPr sz="2400">
                <a:solidFill>
                  <a:srgbClr val="2F6335"/>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 name="Google Shape;17;p18"/>
          <p:cNvSpPr txBox="1">
            <a:spLocks noGrp="1"/>
          </p:cNvSpPr>
          <p:nvPr>
            <p:ph type="dt" idx="10"/>
          </p:nvPr>
        </p:nvSpPr>
        <p:spPr>
          <a:xfrm>
            <a:off x="4714165" y="6492875"/>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b="0" i="0" u="none" strike="noStrike" cap="none">
                <a:solidFill>
                  <a:srgbClr val="2F633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8"/>
          <p:cNvSpPr txBox="1">
            <a:spLocks noGrp="1"/>
          </p:cNvSpPr>
          <p:nvPr>
            <p:ph type="ftr" idx="11"/>
          </p:nvPr>
        </p:nvSpPr>
        <p:spPr>
          <a:xfrm>
            <a:off x="4011304" y="609704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2F633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grpSp>
        <p:nvGrpSpPr>
          <p:cNvPr id="2" name="Grupė 1">
            <a:extLst>
              <a:ext uri="{FF2B5EF4-FFF2-40B4-BE49-F238E27FC236}">
                <a16:creationId xmlns:a16="http://schemas.microsoft.com/office/drawing/2014/main" id="{6CB9A4A9-9857-26F1-5A97-3E9A77B3B7B2}"/>
              </a:ext>
            </a:extLst>
          </p:cNvPr>
          <p:cNvGrpSpPr/>
          <p:nvPr userDrawn="1"/>
        </p:nvGrpSpPr>
        <p:grpSpPr>
          <a:xfrm>
            <a:off x="551607" y="125395"/>
            <a:ext cx="11430842" cy="824760"/>
            <a:chOff x="551607" y="125395"/>
            <a:chExt cx="11430842" cy="824760"/>
          </a:xfrm>
        </p:grpSpPr>
        <p:pic>
          <p:nvPicPr>
            <p:cNvPr id="3" name="Google Shape;19;p18" descr="cid:part3.E495B1AF.A7FB6828@nsa.smm.lt">
              <a:extLst>
                <a:ext uri="{FF2B5EF4-FFF2-40B4-BE49-F238E27FC236}">
                  <a16:creationId xmlns:a16="http://schemas.microsoft.com/office/drawing/2014/main" id="{C3D598CC-F084-0BE3-2D58-3CC954C544E6}"/>
                </a:ext>
              </a:extLst>
            </p:cNvPr>
            <p:cNvPicPr preferRelativeResize="0">
              <a:picLocks noChangeAspect="1"/>
            </p:cNvPicPr>
            <p:nvPr/>
          </p:nvPicPr>
          <p:blipFill rotWithShape="1">
            <a:blip r:embed="rId2">
              <a:alphaModFix/>
            </a:blip>
            <a:srcRect/>
            <a:stretch/>
          </p:blipFill>
          <p:spPr>
            <a:xfrm>
              <a:off x="551607" y="239717"/>
              <a:ext cx="2179320" cy="704088"/>
            </a:xfrm>
            <a:prstGeom prst="rect">
              <a:avLst/>
            </a:prstGeom>
            <a:noFill/>
            <a:ln>
              <a:noFill/>
            </a:ln>
          </p:spPr>
        </p:pic>
        <p:pic>
          <p:nvPicPr>
            <p:cNvPr id="4" name="Google Shape;97;p7">
              <a:extLst>
                <a:ext uri="{FF2B5EF4-FFF2-40B4-BE49-F238E27FC236}">
                  <a16:creationId xmlns:a16="http://schemas.microsoft.com/office/drawing/2014/main" id="{D531EEEA-347A-7E38-3D8B-AB69981D73AE}"/>
                </a:ext>
              </a:extLst>
            </p:cNvPr>
            <p:cNvPicPr preferRelativeResize="0">
              <a:picLocks noChangeAspect="1"/>
            </p:cNvPicPr>
            <p:nvPr userDrawn="1"/>
          </p:nvPicPr>
          <p:blipFill rotWithShape="1">
            <a:blip r:embed="rId3">
              <a:alphaModFix/>
            </a:blip>
            <a:srcRect l="3658" t="18498" r="1950" b="10129"/>
            <a:stretch/>
          </p:blipFill>
          <p:spPr>
            <a:xfrm>
              <a:off x="4411353" y="223805"/>
              <a:ext cx="3075488" cy="720000"/>
            </a:xfrm>
            <a:prstGeom prst="rect">
              <a:avLst/>
            </a:prstGeom>
            <a:noFill/>
            <a:ln>
              <a:noFill/>
            </a:ln>
          </p:spPr>
        </p:pic>
        <p:pic>
          <p:nvPicPr>
            <p:cNvPr id="5" name="Google Shape;98;p7">
              <a:extLst>
                <a:ext uri="{FF2B5EF4-FFF2-40B4-BE49-F238E27FC236}">
                  <a16:creationId xmlns:a16="http://schemas.microsoft.com/office/drawing/2014/main" id="{1D68EE50-89FF-A9B8-152E-9BD92CA810CF}"/>
                </a:ext>
              </a:extLst>
            </p:cNvPr>
            <p:cNvPicPr preferRelativeResize="0">
              <a:picLocks noChangeAspect="1"/>
            </p:cNvPicPr>
            <p:nvPr userDrawn="1"/>
          </p:nvPicPr>
          <p:blipFill rotWithShape="1">
            <a:blip r:embed="rId4">
              <a:alphaModFix/>
            </a:blip>
            <a:srcRect l="4606" t="12428" r="5285"/>
            <a:stretch/>
          </p:blipFill>
          <p:spPr>
            <a:xfrm>
              <a:off x="9167268" y="125395"/>
              <a:ext cx="2815181" cy="824760"/>
            </a:xfrm>
            <a:prstGeom prst="rect">
              <a:avLst/>
            </a:prstGeom>
            <a:noFill/>
            <a:ln>
              <a:noFill/>
            </a:ln>
          </p:spPr>
        </p:pic>
      </p:grpSp>
    </p:spTree>
    <p:extLst>
      <p:ext uri="{BB962C8B-B14F-4D97-AF65-F5344CB8AC3E}">
        <p14:creationId xmlns:p14="http://schemas.microsoft.com/office/powerpoint/2010/main" val="148543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2F6335"/>
                </a:solidFill>
              </a:defRPr>
            </a:lvl1pPr>
          </a:lstStyle>
          <a:p>
            <a:r>
              <a:rPr lang="lt-LT" b="1" dirty="0">
                <a:solidFill>
                  <a:srgbClr val="2F6335"/>
                </a:solidFill>
              </a:rPr>
              <a:t> </a:t>
            </a:r>
            <a:r>
              <a:rPr lang="en-US" dirty="0"/>
              <a:t>Click to edit Master title style</a:t>
            </a:r>
            <a:endParaRPr lang="lt-LT"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pic>
        <p:nvPicPr>
          <p:cNvPr id="7" name="Picture 6"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946850" y="365125"/>
            <a:ext cx="1406950" cy="45455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9156520" y="6356350"/>
            <a:ext cx="2743200" cy="365125"/>
          </a:xfrm>
        </p:spPr>
        <p:txBody>
          <a:bodyPr/>
          <a:lstStyle/>
          <a:p>
            <a:fld id="{9A502320-57AF-443F-9D5E-CED81A7CB4CC}" type="slidenum">
              <a:rPr lang="lt-LT" smtClean="0"/>
              <a:t>‹#›</a:t>
            </a:fld>
            <a:endParaRPr lang="lt-LT"/>
          </a:p>
        </p:txBody>
      </p:sp>
    </p:spTree>
    <p:extLst>
      <p:ext uri="{BB962C8B-B14F-4D97-AF65-F5344CB8AC3E}">
        <p14:creationId xmlns:p14="http://schemas.microsoft.com/office/powerpoint/2010/main" val="2602035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urinys ir antraštė" type="objTx">
  <p:cSld name="Turinys ir antraštė">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2800"/>
              <a:buFont typeface="Calibri"/>
              <a:buNone/>
              <a:defRPr sz="28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F6335"/>
              </a:buClr>
              <a:buSzPts val="3200"/>
              <a:buChar char="•"/>
              <a:defRPr sz="3200">
                <a:solidFill>
                  <a:srgbClr val="2F6335"/>
                </a:solidFill>
              </a:defRPr>
            </a:lvl1pPr>
            <a:lvl2pPr marL="914400" lvl="1" indent="-419100" algn="l">
              <a:lnSpc>
                <a:spcPct val="90000"/>
              </a:lnSpc>
              <a:spcBef>
                <a:spcPts val="500"/>
              </a:spcBef>
              <a:spcAft>
                <a:spcPts val="0"/>
              </a:spcAft>
              <a:buClr>
                <a:schemeClr val="dk1"/>
              </a:buClr>
              <a:buSzPts val="3000"/>
              <a:buChar char="•"/>
              <a:defRPr sz="30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2"/>
          <p:cNvSpPr txBox="1">
            <a:spLocks noGrp="1"/>
          </p:cNvSpPr>
          <p:nvPr>
            <p:ph type="sldNum" idx="12"/>
          </p:nvPr>
        </p:nvSpPr>
        <p:spPr>
          <a:xfrm>
            <a:off x="9170168"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rgbClr val="2F6335"/>
                </a:solidFill>
                <a:latin typeface="Calibri"/>
                <a:ea typeface="Calibri"/>
                <a:cs typeface="Calibri"/>
                <a:sym typeface="Calibri"/>
              </a:defRPr>
            </a:lvl1pPr>
            <a:lvl2pPr marL="0" lvl="1" indent="0" algn="r">
              <a:spcBef>
                <a:spcPts val="0"/>
              </a:spcBef>
              <a:buNone/>
              <a:defRPr sz="1800">
                <a:solidFill>
                  <a:srgbClr val="2F6335"/>
                </a:solidFill>
                <a:latin typeface="Calibri"/>
                <a:ea typeface="Calibri"/>
                <a:cs typeface="Calibri"/>
                <a:sym typeface="Calibri"/>
              </a:defRPr>
            </a:lvl2pPr>
            <a:lvl3pPr marL="0" lvl="2" indent="0" algn="r">
              <a:spcBef>
                <a:spcPts val="0"/>
              </a:spcBef>
              <a:buNone/>
              <a:defRPr sz="1800">
                <a:solidFill>
                  <a:srgbClr val="2F6335"/>
                </a:solidFill>
                <a:latin typeface="Calibri"/>
                <a:ea typeface="Calibri"/>
                <a:cs typeface="Calibri"/>
                <a:sym typeface="Calibri"/>
              </a:defRPr>
            </a:lvl3pPr>
            <a:lvl4pPr marL="0" lvl="3" indent="0" algn="r">
              <a:spcBef>
                <a:spcPts val="0"/>
              </a:spcBef>
              <a:buNone/>
              <a:defRPr sz="1800">
                <a:solidFill>
                  <a:srgbClr val="2F6335"/>
                </a:solidFill>
                <a:latin typeface="Calibri"/>
                <a:ea typeface="Calibri"/>
                <a:cs typeface="Calibri"/>
                <a:sym typeface="Calibri"/>
              </a:defRPr>
            </a:lvl4pPr>
            <a:lvl5pPr marL="0" lvl="4" indent="0" algn="r">
              <a:spcBef>
                <a:spcPts val="0"/>
              </a:spcBef>
              <a:buNone/>
              <a:defRPr sz="1800">
                <a:solidFill>
                  <a:srgbClr val="2F6335"/>
                </a:solidFill>
                <a:latin typeface="Calibri"/>
                <a:ea typeface="Calibri"/>
                <a:cs typeface="Calibri"/>
                <a:sym typeface="Calibri"/>
              </a:defRPr>
            </a:lvl5pPr>
            <a:lvl6pPr marL="0" lvl="5" indent="0" algn="r">
              <a:spcBef>
                <a:spcPts val="0"/>
              </a:spcBef>
              <a:buNone/>
              <a:defRPr sz="1800">
                <a:solidFill>
                  <a:srgbClr val="2F6335"/>
                </a:solidFill>
                <a:latin typeface="Calibri"/>
                <a:ea typeface="Calibri"/>
                <a:cs typeface="Calibri"/>
                <a:sym typeface="Calibri"/>
              </a:defRPr>
            </a:lvl6pPr>
            <a:lvl7pPr marL="0" lvl="6" indent="0" algn="r">
              <a:spcBef>
                <a:spcPts val="0"/>
              </a:spcBef>
              <a:buNone/>
              <a:defRPr sz="1800">
                <a:solidFill>
                  <a:srgbClr val="2F6335"/>
                </a:solidFill>
                <a:latin typeface="Calibri"/>
                <a:ea typeface="Calibri"/>
                <a:cs typeface="Calibri"/>
                <a:sym typeface="Calibri"/>
              </a:defRPr>
            </a:lvl7pPr>
            <a:lvl8pPr marL="0" lvl="7" indent="0" algn="r">
              <a:spcBef>
                <a:spcPts val="0"/>
              </a:spcBef>
              <a:buNone/>
              <a:defRPr sz="1800">
                <a:solidFill>
                  <a:srgbClr val="2F6335"/>
                </a:solidFill>
                <a:latin typeface="Calibri"/>
                <a:ea typeface="Calibri"/>
                <a:cs typeface="Calibri"/>
                <a:sym typeface="Calibri"/>
              </a:defRPr>
            </a:lvl8pPr>
            <a:lvl9pPr marL="0" lvl="8" indent="0" algn="r">
              <a:spcBef>
                <a:spcPts val="0"/>
              </a:spcBef>
              <a:buNone/>
              <a:defRPr sz="1800">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44" name="Google Shape;44;p22"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1843149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veikslėlis ir antraštė" type="picTx">
  <p:cSld name="Paveikslėlis ir antraštė">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6335"/>
              </a:buClr>
              <a:buSzPts val="3200"/>
              <a:buFont typeface="Calibri"/>
              <a:buNone/>
              <a:defRPr sz="3200">
                <a:solidFill>
                  <a:srgbClr val="2F63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a:spLocks noGrp="1"/>
          </p:cNvSpPr>
          <p:nvPr>
            <p:ph type="pic" idx="2"/>
          </p:nvPr>
        </p:nvSpPr>
        <p:spPr>
          <a:xfrm>
            <a:off x="5183188" y="987425"/>
            <a:ext cx="6172200" cy="4873625"/>
          </a:xfrm>
          <a:prstGeom prst="rect">
            <a:avLst/>
          </a:prstGeom>
          <a:noFill/>
          <a:ln>
            <a:noFill/>
          </a:ln>
        </p:spPr>
      </p:sp>
      <p:sp>
        <p:nvSpPr>
          <p:cNvPr id="48" name="Google Shape;4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3"/>
          <p:cNvSpPr txBox="1">
            <a:spLocks noGrp="1"/>
          </p:cNvSpPr>
          <p:nvPr>
            <p:ph type="sldNum" idx="12"/>
          </p:nvPr>
        </p:nvSpPr>
        <p:spPr>
          <a:xfrm>
            <a:off x="918381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rgbClr val="2F6335"/>
                </a:solidFill>
                <a:latin typeface="Calibri"/>
                <a:ea typeface="Calibri"/>
                <a:cs typeface="Calibri"/>
                <a:sym typeface="Calibri"/>
              </a:defRPr>
            </a:lvl1pPr>
            <a:lvl2pPr marL="0" lvl="1" indent="0" algn="r">
              <a:spcBef>
                <a:spcPts val="0"/>
              </a:spcBef>
              <a:buNone/>
              <a:defRPr sz="1800">
                <a:solidFill>
                  <a:srgbClr val="2F6335"/>
                </a:solidFill>
                <a:latin typeface="Calibri"/>
                <a:ea typeface="Calibri"/>
                <a:cs typeface="Calibri"/>
                <a:sym typeface="Calibri"/>
              </a:defRPr>
            </a:lvl2pPr>
            <a:lvl3pPr marL="0" lvl="2" indent="0" algn="r">
              <a:spcBef>
                <a:spcPts val="0"/>
              </a:spcBef>
              <a:buNone/>
              <a:defRPr sz="1800">
                <a:solidFill>
                  <a:srgbClr val="2F6335"/>
                </a:solidFill>
                <a:latin typeface="Calibri"/>
                <a:ea typeface="Calibri"/>
                <a:cs typeface="Calibri"/>
                <a:sym typeface="Calibri"/>
              </a:defRPr>
            </a:lvl3pPr>
            <a:lvl4pPr marL="0" lvl="3" indent="0" algn="r">
              <a:spcBef>
                <a:spcPts val="0"/>
              </a:spcBef>
              <a:buNone/>
              <a:defRPr sz="1800">
                <a:solidFill>
                  <a:srgbClr val="2F6335"/>
                </a:solidFill>
                <a:latin typeface="Calibri"/>
                <a:ea typeface="Calibri"/>
                <a:cs typeface="Calibri"/>
                <a:sym typeface="Calibri"/>
              </a:defRPr>
            </a:lvl4pPr>
            <a:lvl5pPr marL="0" lvl="4" indent="0" algn="r">
              <a:spcBef>
                <a:spcPts val="0"/>
              </a:spcBef>
              <a:buNone/>
              <a:defRPr sz="1800">
                <a:solidFill>
                  <a:srgbClr val="2F6335"/>
                </a:solidFill>
                <a:latin typeface="Calibri"/>
                <a:ea typeface="Calibri"/>
                <a:cs typeface="Calibri"/>
                <a:sym typeface="Calibri"/>
              </a:defRPr>
            </a:lvl5pPr>
            <a:lvl6pPr marL="0" lvl="5" indent="0" algn="r">
              <a:spcBef>
                <a:spcPts val="0"/>
              </a:spcBef>
              <a:buNone/>
              <a:defRPr sz="1800">
                <a:solidFill>
                  <a:srgbClr val="2F6335"/>
                </a:solidFill>
                <a:latin typeface="Calibri"/>
                <a:ea typeface="Calibri"/>
                <a:cs typeface="Calibri"/>
                <a:sym typeface="Calibri"/>
              </a:defRPr>
            </a:lvl6pPr>
            <a:lvl7pPr marL="0" lvl="6" indent="0" algn="r">
              <a:spcBef>
                <a:spcPts val="0"/>
              </a:spcBef>
              <a:buNone/>
              <a:defRPr sz="1800">
                <a:solidFill>
                  <a:srgbClr val="2F6335"/>
                </a:solidFill>
                <a:latin typeface="Calibri"/>
                <a:ea typeface="Calibri"/>
                <a:cs typeface="Calibri"/>
                <a:sym typeface="Calibri"/>
              </a:defRPr>
            </a:lvl7pPr>
            <a:lvl8pPr marL="0" lvl="7" indent="0" algn="r">
              <a:spcBef>
                <a:spcPts val="0"/>
              </a:spcBef>
              <a:buNone/>
              <a:defRPr sz="1800">
                <a:solidFill>
                  <a:srgbClr val="2F6335"/>
                </a:solidFill>
                <a:latin typeface="Calibri"/>
                <a:ea typeface="Calibri"/>
                <a:cs typeface="Calibri"/>
                <a:sym typeface="Calibri"/>
              </a:defRPr>
            </a:lvl8pPr>
            <a:lvl9pPr marL="0" lvl="8" indent="0" algn="r">
              <a:spcBef>
                <a:spcPts val="0"/>
              </a:spcBef>
              <a:buNone/>
              <a:defRPr sz="1800">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pic>
        <p:nvPicPr>
          <p:cNvPr id="50" name="Google Shape;50;p23" descr="cid:part3.E495B1AF.A7FB6828@nsa.smm.lt"/>
          <p:cNvPicPr preferRelativeResize="0"/>
          <p:nvPr/>
        </p:nvPicPr>
        <p:blipFill rotWithShape="1">
          <a:blip r:embed="rId2">
            <a:alphaModFix/>
          </a:blip>
          <a:srcRect/>
          <a:stretch/>
        </p:blipFill>
        <p:spPr>
          <a:xfrm>
            <a:off x="382271" y="121180"/>
            <a:ext cx="1406950" cy="454553"/>
          </a:xfrm>
          <a:prstGeom prst="rect">
            <a:avLst/>
          </a:prstGeom>
          <a:noFill/>
          <a:ln>
            <a:noFill/>
          </a:ln>
        </p:spPr>
      </p:pic>
    </p:spTree>
    <p:extLst>
      <p:ext uri="{BB962C8B-B14F-4D97-AF65-F5344CB8AC3E}">
        <p14:creationId xmlns:p14="http://schemas.microsoft.com/office/powerpoint/2010/main" val="380676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F6335"/>
                </a:solidFill>
              </a:defRPr>
            </a:lvl1pPr>
          </a:lstStyle>
          <a:p>
            <a:r>
              <a:rPr lang="en-US" dirty="0"/>
              <a:t>Click to edit Master title style</a:t>
            </a:r>
            <a:endParaRPr lang="lt-LT" dirty="0"/>
          </a:p>
        </p:txBody>
      </p:sp>
      <p:sp>
        <p:nvSpPr>
          <p:cNvPr id="3" name="Content Placeholder 2"/>
          <p:cNvSpPr>
            <a:spLocks noGrp="1"/>
          </p:cNvSpPr>
          <p:nvPr>
            <p:ph sz="half" idx="1"/>
          </p:nvPr>
        </p:nvSpPr>
        <p:spPr>
          <a:xfrm>
            <a:off x="838200" y="1825625"/>
            <a:ext cx="5181600" cy="4351338"/>
          </a:xfrm>
        </p:spPr>
        <p:txBody>
          <a:bodyPr/>
          <a:lstStyle>
            <a:lvl1pPr>
              <a:defRPr>
                <a:solidFill>
                  <a:srgbClr val="2F6335"/>
                </a:solidFill>
              </a:defRPr>
            </a:lvl1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2F6335"/>
                </a:solidFill>
              </a:defRPr>
            </a:lvl1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7" name="Slide Number Placeholder 6"/>
          <p:cNvSpPr>
            <a:spLocks noGrp="1"/>
          </p:cNvSpPr>
          <p:nvPr>
            <p:ph type="sldNum" sz="quarter" idx="12"/>
          </p:nvPr>
        </p:nvSpPr>
        <p:spPr>
          <a:xfrm>
            <a:off x="9197464" y="6356350"/>
            <a:ext cx="2743200" cy="365125"/>
          </a:xfrm>
        </p:spPr>
        <p:txBody>
          <a:bodyPr/>
          <a:lstStyle>
            <a:lvl1pPr>
              <a:defRPr sz="1800">
                <a:solidFill>
                  <a:srgbClr val="2F6335"/>
                </a:solidFill>
              </a:defRPr>
            </a:lvl1pPr>
          </a:lstStyle>
          <a:p>
            <a:fld id="{9A502320-57AF-443F-9D5E-CED81A7CB4CC}" type="slidenum">
              <a:rPr lang="lt-LT" smtClean="0"/>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865589" y="434036"/>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2F6335"/>
                </a:solidFill>
              </a:defRPr>
            </a:lvl1pPr>
          </a:lstStyle>
          <a:p>
            <a:r>
              <a:rPr lang="en-US" dirty="0"/>
              <a:t>Click to edit Master title style</a:t>
            </a:r>
            <a:endParaRPr lang="lt-LT"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rgbClr val="2F63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2F63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9" name="Slide Number Placeholder 8"/>
          <p:cNvSpPr>
            <a:spLocks noGrp="1"/>
          </p:cNvSpPr>
          <p:nvPr>
            <p:ph type="sldNum" sz="quarter" idx="12"/>
          </p:nvPr>
        </p:nvSpPr>
        <p:spPr>
          <a:xfrm>
            <a:off x="9156520" y="6356350"/>
            <a:ext cx="2743200" cy="365125"/>
          </a:xfrm>
        </p:spPr>
        <p:txBody>
          <a:bodyPr/>
          <a:lstStyle/>
          <a:p>
            <a:fld id="{9A502320-57AF-443F-9D5E-CED81A7CB4CC}" type="slidenum">
              <a:rPr lang="lt-LT" smtClean="0"/>
              <a:t>‹#›</a:t>
            </a:fld>
            <a:endParaRPr lang="lt-LT"/>
          </a:p>
        </p:txBody>
      </p:sp>
      <p:pic>
        <p:nvPicPr>
          <p:cNvPr id="10" name="Picture 9"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30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800">
                <a:solidFill>
                  <a:srgbClr val="2F6335"/>
                </a:solidFill>
              </a:defRPr>
            </a:lvl1pPr>
          </a:lstStyle>
          <a:p>
            <a:r>
              <a:rPr lang="en-US" dirty="0"/>
              <a:t>Click to edit Master title style</a:t>
            </a:r>
            <a:endParaRPr lang="lt-LT" dirty="0"/>
          </a:p>
        </p:txBody>
      </p:sp>
      <p:sp>
        <p:nvSpPr>
          <p:cNvPr id="3" name="Content Placeholder 2"/>
          <p:cNvSpPr>
            <a:spLocks noGrp="1"/>
          </p:cNvSpPr>
          <p:nvPr>
            <p:ph idx="1" hasCustomPrompt="1"/>
          </p:nvPr>
        </p:nvSpPr>
        <p:spPr>
          <a:xfrm>
            <a:off x="5183188" y="987425"/>
            <a:ext cx="6172200" cy="4873625"/>
          </a:xfrm>
        </p:spPr>
        <p:txBody>
          <a:bodyPr>
            <a:normAutofit/>
          </a:bodyPr>
          <a:lstStyle>
            <a:lvl1pPr>
              <a:defRPr sz="3200">
                <a:solidFill>
                  <a:srgbClr val="2F6335"/>
                </a:solidFill>
              </a:defRPr>
            </a:lvl1pPr>
            <a:lvl2pPr>
              <a:defRPr sz="3000"/>
            </a:lvl2pPr>
            <a:lvl3pPr>
              <a:defRPr sz="2800"/>
            </a:lvl3pPr>
            <a:lvl4pPr>
              <a:defRPr sz="26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7" name="Slide Number Placeholder 6"/>
          <p:cNvSpPr>
            <a:spLocks noGrp="1"/>
          </p:cNvSpPr>
          <p:nvPr>
            <p:ph type="sldNum" sz="quarter" idx="12"/>
          </p:nvPr>
        </p:nvSpPr>
        <p:spPr>
          <a:xfrm>
            <a:off x="9170168" y="6356350"/>
            <a:ext cx="2743200" cy="365125"/>
          </a:xfrm>
        </p:spPr>
        <p:txBody>
          <a:bodyPr/>
          <a:lstStyle>
            <a:lvl1pPr>
              <a:defRPr sz="1800">
                <a:solidFill>
                  <a:srgbClr val="2F6335"/>
                </a:solidFill>
              </a:defRPr>
            </a:lvl1pPr>
          </a:lstStyle>
          <a:p>
            <a:fld id="{9A502320-57AF-443F-9D5E-CED81A7CB4CC}" type="slidenum">
              <a:rPr lang="lt-LT" smtClean="0"/>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3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F6335"/>
                </a:solidFill>
              </a:defRPr>
            </a:lvl1pPr>
          </a:lstStyle>
          <a:p>
            <a:r>
              <a:rPr lang="lt-LT"/>
              <a:t>Spustelėję redag. ruoš. pavad. stilių</a:t>
            </a:r>
            <a:endParaRPr lang="lt-LT"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7" name="Slide Number Placeholder 6"/>
          <p:cNvSpPr>
            <a:spLocks noGrp="1"/>
          </p:cNvSpPr>
          <p:nvPr>
            <p:ph type="sldNum" sz="quarter" idx="12"/>
          </p:nvPr>
        </p:nvSpPr>
        <p:spPr>
          <a:xfrm>
            <a:off x="9183816" y="6356350"/>
            <a:ext cx="2743200" cy="365125"/>
          </a:xfrm>
        </p:spPr>
        <p:txBody>
          <a:bodyPr/>
          <a:lstStyle>
            <a:lvl1pPr>
              <a:defRPr sz="1800">
                <a:solidFill>
                  <a:srgbClr val="2F6335"/>
                </a:solidFill>
              </a:defRPr>
            </a:lvl1pPr>
          </a:lstStyle>
          <a:p>
            <a:fld id="{9A502320-57AF-443F-9D5E-CED81A7CB4CC}" type="slidenum">
              <a:rPr lang="lt-LT" smtClean="0"/>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rgbClr val="2E6B2B"/>
                </a:solidFill>
              </a:defRPr>
            </a:lvl1pPr>
          </a:lstStyle>
          <a:p>
            <a:r>
              <a:rPr lang="lt-LT"/>
              <a:t>Spustelėję redag. ruoš. pavad. stilių</a:t>
            </a:r>
            <a:endParaRPr lang="lt-LT"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2F633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a:xfrm>
            <a:off x="4714165" y="6492875"/>
            <a:ext cx="2743200" cy="365125"/>
          </a:xfrm>
          <a:prstGeom prst="rect">
            <a:avLst/>
          </a:prstGeom>
        </p:spPr>
        <p:txBody>
          <a:bodyPr/>
          <a:lstStyle>
            <a:lvl1pPr algn="ctr">
              <a:defRPr sz="1800">
                <a:solidFill>
                  <a:srgbClr val="2F6335"/>
                </a:solidFill>
              </a:defRPr>
            </a:lvl1pPr>
          </a:lstStyle>
          <a:p>
            <a:fld id="{5DD6C911-8732-43D8-AC5B-CC49A5FFAD5E}" type="datetime1">
              <a:rPr lang="lt-LT" smtClean="0"/>
              <a:pPr/>
              <a:t>2025-04-08</a:t>
            </a:fld>
            <a:endParaRPr lang="lt-LT" dirty="0"/>
          </a:p>
        </p:txBody>
      </p:sp>
      <p:sp>
        <p:nvSpPr>
          <p:cNvPr id="5" name="Footer Placeholder 4"/>
          <p:cNvSpPr>
            <a:spLocks noGrp="1"/>
          </p:cNvSpPr>
          <p:nvPr>
            <p:ph type="ftr" sz="quarter" idx="11"/>
          </p:nvPr>
        </p:nvSpPr>
        <p:spPr>
          <a:xfrm>
            <a:off x="4011304" y="6097042"/>
            <a:ext cx="4114800" cy="365125"/>
          </a:xfrm>
          <a:prstGeom prst="rect">
            <a:avLst/>
          </a:prstGeom>
        </p:spPr>
        <p:txBody>
          <a:bodyPr/>
          <a:lstStyle>
            <a:lvl1pPr>
              <a:defRPr sz="2400">
                <a:solidFill>
                  <a:srgbClr val="2F6335"/>
                </a:solidFill>
              </a:defRPr>
            </a:lvl1pPr>
          </a:lstStyle>
          <a:p>
            <a:pPr algn="ctr"/>
            <a:r>
              <a:rPr lang="lt-LT" dirty="0"/>
              <a:t>Vilnius</a:t>
            </a:r>
          </a:p>
        </p:txBody>
      </p:sp>
      <p:pic>
        <p:nvPicPr>
          <p:cNvPr id="7" name="Picture 6"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551603" y="239713"/>
            <a:ext cx="24765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3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2F6335"/>
                </a:solidFill>
              </a:defRPr>
            </a:lvl1pPr>
          </a:lstStyle>
          <a:p>
            <a:r>
              <a:rPr lang="lt-LT" b="1" dirty="0">
                <a:solidFill>
                  <a:srgbClr val="2F6335"/>
                </a:solidFill>
              </a:rPr>
              <a:t> </a:t>
            </a:r>
            <a:r>
              <a:rPr lang="en-US" dirty="0"/>
              <a:t>Click to edit Master title style</a:t>
            </a:r>
            <a:endParaRPr lang="lt-LT"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pic>
        <p:nvPicPr>
          <p:cNvPr id="7" name="Picture 6"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9156520" y="6356350"/>
            <a:ext cx="2743200" cy="365125"/>
          </a:xfrm>
        </p:spPr>
        <p:txBody>
          <a:bodyPr/>
          <a:lstStyle/>
          <a:p>
            <a:fld id="{7030F489-3BE4-4394-B3A6-A281D9EB78C5}" type="slidenum">
              <a:rPr lang="lt-LT" smtClean="0"/>
              <a:pPr/>
              <a:t>‹#›</a:t>
            </a:fld>
            <a:endParaRPr lang="lt-LT"/>
          </a:p>
        </p:txBody>
      </p:sp>
    </p:spTree>
    <p:extLst>
      <p:ext uri="{BB962C8B-B14F-4D97-AF65-F5344CB8AC3E}">
        <p14:creationId xmlns:p14="http://schemas.microsoft.com/office/powerpoint/2010/main" val="163460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F6335"/>
                </a:solidFill>
              </a:defRPr>
            </a:lvl1pPr>
          </a:lstStyle>
          <a:p>
            <a:r>
              <a:rPr lang="en-US" dirty="0"/>
              <a:t>Click to edit Master title style</a:t>
            </a:r>
            <a:endParaRPr lang="lt-LT" dirty="0"/>
          </a:p>
        </p:txBody>
      </p:sp>
      <p:sp>
        <p:nvSpPr>
          <p:cNvPr id="3" name="Content Placeholder 2"/>
          <p:cNvSpPr>
            <a:spLocks noGrp="1"/>
          </p:cNvSpPr>
          <p:nvPr>
            <p:ph sz="half" idx="1"/>
          </p:nvPr>
        </p:nvSpPr>
        <p:spPr>
          <a:xfrm>
            <a:off x="838200" y="1825625"/>
            <a:ext cx="5181600" cy="4351338"/>
          </a:xfrm>
        </p:spPr>
        <p:txBody>
          <a:bodyPr/>
          <a:lstStyle>
            <a:lvl1pPr>
              <a:defRPr>
                <a:solidFill>
                  <a:srgbClr val="2F6335"/>
                </a:solidFill>
              </a:defRPr>
            </a:lvl1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2F6335"/>
                </a:solidFill>
              </a:defRPr>
            </a:lvl1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lt-LT" dirty="0"/>
          </a:p>
        </p:txBody>
      </p:sp>
      <p:sp>
        <p:nvSpPr>
          <p:cNvPr id="7" name="Slide Number Placeholder 6"/>
          <p:cNvSpPr>
            <a:spLocks noGrp="1"/>
          </p:cNvSpPr>
          <p:nvPr>
            <p:ph type="sldNum" sz="quarter" idx="12"/>
          </p:nvPr>
        </p:nvSpPr>
        <p:spPr>
          <a:xfrm>
            <a:off x="9197464" y="6356350"/>
            <a:ext cx="2743200" cy="365125"/>
          </a:xfrm>
        </p:spPr>
        <p:txBody>
          <a:bodyPr/>
          <a:lstStyle>
            <a:lvl1pPr>
              <a:defRPr sz="1800">
                <a:solidFill>
                  <a:srgbClr val="2F6335"/>
                </a:solidFill>
              </a:defRPr>
            </a:lvl1pPr>
          </a:lstStyle>
          <a:p>
            <a:fld id="{7030F489-3BE4-4394-B3A6-A281D9EB78C5}" type="slidenum">
              <a:rPr lang="lt-LT" smtClean="0"/>
              <a:pPr/>
              <a:t>‹#›</a:t>
            </a:fld>
            <a:endParaRPr lang="lt-LT"/>
          </a:p>
        </p:txBody>
      </p:sp>
      <p:pic>
        <p:nvPicPr>
          <p:cNvPr id="8" name="Picture 7" descr="cid:part3.E495B1AF.A7FB6828@nsa.smm.lt">
            <a:extLst>
              <a:ext uri="{FF2B5EF4-FFF2-40B4-BE49-F238E27FC236}">
                <a16:creationId xmlns:a16="http://schemas.microsoft.com/office/drawing/2014/main" id="{C38DDABB-6A6B-8541-B987-040EB0142330}"/>
              </a:ext>
            </a:extLst>
          </p:cNvPr>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2271" y="121180"/>
            <a:ext cx="1406950" cy="4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14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rgbClr val="2F6335"/>
                </a:solidFill>
              </a:defRPr>
            </a:lvl1pPr>
          </a:lstStyle>
          <a:p>
            <a:fld id="{9A502320-57AF-443F-9D5E-CED81A7CB4CC}" type="slidenum">
              <a:rPr lang="lt-LT" smtClean="0"/>
              <a:t>‹#›</a:t>
            </a:fld>
            <a:endParaRPr lang="lt-LT"/>
          </a:p>
        </p:txBody>
      </p:sp>
      <p:graphicFrame>
        <p:nvGraphicFramePr>
          <p:cNvPr id="7" name="Table 6"/>
          <p:cNvGraphicFramePr>
            <a:graphicFrameLocks noGrp="1"/>
          </p:cNvGraphicFramePr>
          <p:nvPr/>
        </p:nvGraphicFramePr>
        <p:xfrm>
          <a:off x="0" y="-1"/>
          <a:ext cx="279400" cy="6858001"/>
        </p:xfrm>
        <a:graphic>
          <a:graphicData uri="http://schemas.openxmlformats.org/drawingml/2006/table">
            <a:tbl>
              <a:tblPr firstRow="1" bandRow="1">
                <a:tableStyleId>{5C22544A-7EE6-4342-B048-85BDC9FD1C3A}</a:tableStyleId>
              </a:tblPr>
              <a:tblGrid>
                <a:gridCol w="279400">
                  <a:extLst>
                    <a:ext uri="{9D8B030D-6E8A-4147-A177-3AD203B41FA5}">
                      <a16:colId xmlns:a16="http://schemas.microsoft.com/office/drawing/2014/main" val="20000"/>
                    </a:ext>
                  </a:extLst>
                </a:gridCol>
              </a:tblGrid>
              <a:tr h="6858001">
                <a:tc>
                  <a:txBody>
                    <a:bodyPr/>
                    <a:lstStyle/>
                    <a:p>
                      <a:endParaRPr lang="lt-LT"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4446839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txStyles>
    <p:titleStyle>
      <a:lvl1pPr algn="l" defTabSz="914400" rtl="0" eaLnBrk="1" latinLnBrk="0" hangingPunct="1">
        <a:lnSpc>
          <a:spcPct val="90000"/>
        </a:lnSpc>
        <a:spcBef>
          <a:spcPct val="0"/>
        </a:spcBef>
        <a:buNone/>
        <a:defRPr sz="4400" b="1" kern="1200">
          <a:solidFill>
            <a:srgbClr val="2F633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rgbClr val="2F6335"/>
                </a:solidFill>
              </a:defRPr>
            </a:lvl1pPr>
          </a:lstStyle>
          <a:p>
            <a:fld id="{7030F489-3BE4-4394-B3A6-A281D9EB78C5}" type="slidenum">
              <a:rPr lang="lt-LT" smtClean="0"/>
              <a:pPr/>
              <a:t>‹#›</a:t>
            </a:fld>
            <a:endParaRPr lang="lt-LT"/>
          </a:p>
        </p:txBody>
      </p:sp>
      <p:graphicFrame>
        <p:nvGraphicFramePr>
          <p:cNvPr id="7" name="Table 6"/>
          <p:cNvGraphicFramePr>
            <a:graphicFrameLocks noGrp="1"/>
          </p:cNvGraphicFramePr>
          <p:nvPr/>
        </p:nvGraphicFramePr>
        <p:xfrm>
          <a:off x="0" y="-1"/>
          <a:ext cx="279400" cy="6858001"/>
        </p:xfrm>
        <a:graphic>
          <a:graphicData uri="http://schemas.openxmlformats.org/drawingml/2006/table">
            <a:tbl>
              <a:tblPr firstRow="1" bandRow="1">
                <a:tableStyleId>{5C22544A-7EE6-4342-B048-85BDC9FD1C3A}</a:tableStyleId>
              </a:tblPr>
              <a:tblGrid>
                <a:gridCol w="279400">
                  <a:extLst>
                    <a:ext uri="{9D8B030D-6E8A-4147-A177-3AD203B41FA5}">
                      <a16:colId xmlns:a16="http://schemas.microsoft.com/office/drawing/2014/main" val="20000"/>
                    </a:ext>
                  </a:extLst>
                </a:gridCol>
              </a:tblGrid>
              <a:tr h="6858001">
                <a:tc>
                  <a:txBody>
                    <a:bodyPr/>
                    <a:lstStyle/>
                    <a:p>
                      <a:endParaRPr lang="lt-LT"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4019758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hf hdr="0"/>
  <p:txStyles>
    <p:titleStyle>
      <a:lvl1pPr algn="l" defTabSz="914400" rtl="0" eaLnBrk="1" latinLnBrk="0" hangingPunct="1">
        <a:lnSpc>
          <a:spcPct val="90000"/>
        </a:lnSpc>
        <a:spcBef>
          <a:spcPct val="0"/>
        </a:spcBef>
        <a:buNone/>
        <a:defRPr sz="4400" b="1" kern="1200">
          <a:solidFill>
            <a:srgbClr val="2F633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rgbClr val="2F6335"/>
                </a:solidFill>
              </a:defRPr>
            </a:lvl1pPr>
          </a:lstStyle>
          <a:p>
            <a:fld id="{7030F489-3BE4-4394-B3A6-A281D9EB78C5}" type="slidenum">
              <a:rPr lang="lt-LT" smtClean="0"/>
              <a:pPr/>
              <a:t>‹#›</a:t>
            </a:fld>
            <a:endParaRPr lang="lt-LT"/>
          </a:p>
        </p:txBody>
      </p:sp>
      <p:graphicFrame>
        <p:nvGraphicFramePr>
          <p:cNvPr id="7" name="Table 6"/>
          <p:cNvGraphicFramePr>
            <a:graphicFrameLocks noGrp="1"/>
          </p:cNvGraphicFramePr>
          <p:nvPr/>
        </p:nvGraphicFramePr>
        <p:xfrm>
          <a:off x="0" y="-1"/>
          <a:ext cx="279400" cy="6858001"/>
        </p:xfrm>
        <a:graphic>
          <a:graphicData uri="http://schemas.openxmlformats.org/drawingml/2006/table">
            <a:tbl>
              <a:tblPr firstRow="1" bandRow="1">
                <a:tableStyleId>{5C22544A-7EE6-4342-B048-85BDC9FD1C3A}</a:tableStyleId>
              </a:tblPr>
              <a:tblGrid>
                <a:gridCol w="279400">
                  <a:extLst>
                    <a:ext uri="{9D8B030D-6E8A-4147-A177-3AD203B41FA5}">
                      <a16:colId xmlns:a16="http://schemas.microsoft.com/office/drawing/2014/main" val="20000"/>
                    </a:ext>
                  </a:extLst>
                </a:gridCol>
              </a:tblGrid>
              <a:tr h="6858001">
                <a:tc>
                  <a:txBody>
                    <a:bodyPr/>
                    <a:lstStyle/>
                    <a:p>
                      <a:endParaRPr lang="lt-LT" dirty="0"/>
                    </a:p>
                  </a:txBody>
                  <a:tcPr>
                    <a:solidFill>
                      <a:schemeClr val="accent6">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56748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hf hdr="0"/>
  <p:txStyles>
    <p:titleStyle>
      <a:lvl1pPr algn="l" defTabSz="914400" rtl="0" eaLnBrk="1" latinLnBrk="0" hangingPunct="1">
        <a:lnSpc>
          <a:spcPct val="90000"/>
        </a:lnSpc>
        <a:spcBef>
          <a:spcPct val="0"/>
        </a:spcBef>
        <a:buNone/>
        <a:defRPr sz="4400" b="1" kern="1200">
          <a:solidFill>
            <a:srgbClr val="2F633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6335"/>
              </a:buClr>
              <a:buSzPts val="4400"/>
              <a:buFont typeface="Calibri"/>
              <a:buNone/>
              <a:defRPr sz="4400" b="1" i="0" u="none" strike="noStrike" cap="none">
                <a:solidFill>
                  <a:srgbClr val="2F633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2F6335"/>
                </a:solidFill>
                <a:latin typeface="Calibri"/>
                <a:ea typeface="Calibri"/>
                <a:cs typeface="Calibri"/>
                <a:sym typeface="Calibri"/>
              </a:defRPr>
            </a:lvl1pPr>
            <a:lvl2pPr marL="0" marR="0" lvl="1" indent="0" algn="r" rtl="0">
              <a:spcBef>
                <a:spcPts val="0"/>
              </a:spcBef>
              <a:buNone/>
              <a:defRPr sz="1800" b="0" i="0" u="none" strike="noStrike" cap="none">
                <a:solidFill>
                  <a:srgbClr val="2F6335"/>
                </a:solidFill>
                <a:latin typeface="Calibri"/>
                <a:ea typeface="Calibri"/>
                <a:cs typeface="Calibri"/>
                <a:sym typeface="Calibri"/>
              </a:defRPr>
            </a:lvl2pPr>
            <a:lvl3pPr marL="0" marR="0" lvl="2" indent="0" algn="r" rtl="0">
              <a:spcBef>
                <a:spcPts val="0"/>
              </a:spcBef>
              <a:buNone/>
              <a:defRPr sz="1800" b="0" i="0" u="none" strike="noStrike" cap="none">
                <a:solidFill>
                  <a:srgbClr val="2F6335"/>
                </a:solidFill>
                <a:latin typeface="Calibri"/>
                <a:ea typeface="Calibri"/>
                <a:cs typeface="Calibri"/>
                <a:sym typeface="Calibri"/>
              </a:defRPr>
            </a:lvl3pPr>
            <a:lvl4pPr marL="0" marR="0" lvl="3" indent="0" algn="r" rtl="0">
              <a:spcBef>
                <a:spcPts val="0"/>
              </a:spcBef>
              <a:buNone/>
              <a:defRPr sz="1800" b="0" i="0" u="none" strike="noStrike" cap="none">
                <a:solidFill>
                  <a:srgbClr val="2F6335"/>
                </a:solidFill>
                <a:latin typeface="Calibri"/>
                <a:ea typeface="Calibri"/>
                <a:cs typeface="Calibri"/>
                <a:sym typeface="Calibri"/>
              </a:defRPr>
            </a:lvl4pPr>
            <a:lvl5pPr marL="0" marR="0" lvl="4" indent="0" algn="r" rtl="0">
              <a:spcBef>
                <a:spcPts val="0"/>
              </a:spcBef>
              <a:buNone/>
              <a:defRPr sz="1800" b="0" i="0" u="none" strike="noStrike" cap="none">
                <a:solidFill>
                  <a:srgbClr val="2F6335"/>
                </a:solidFill>
                <a:latin typeface="Calibri"/>
                <a:ea typeface="Calibri"/>
                <a:cs typeface="Calibri"/>
                <a:sym typeface="Calibri"/>
              </a:defRPr>
            </a:lvl5pPr>
            <a:lvl6pPr marL="0" marR="0" lvl="5" indent="0" algn="r" rtl="0">
              <a:spcBef>
                <a:spcPts val="0"/>
              </a:spcBef>
              <a:buNone/>
              <a:defRPr sz="1800" b="0" i="0" u="none" strike="noStrike" cap="none">
                <a:solidFill>
                  <a:srgbClr val="2F6335"/>
                </a:solidFill>
                <a:latin typeface="Calibri"/>
                <a:ea typeface="Calibri"/>
                <a:cs typeface="Calibri"/>
                <a:sym typeface="Calibri"/>
              </a:defRPr>
            </a:lvl6pPr>
            <a:lvl7pPr marL="0" marR="0" lvl="6" indent="0" algn="r" rtl="0">
              <a:spcBef>
                <a:spcPts val="0"/>
              </a:spcBef>
              <a:buNone/>
              <a:defRPr sz="1800" b="0" i="0" u="none" strike="noStrike" cap="none">
                <a:solidFill>
                  <a:srgbClr val="2F6335"/>
                </a:solidFill>
                <a:latin typeface="Calibri"/>
                <a:ea typeface="Calibri"/>
                <a:cs typeface="Calibri"/>
                <a:sym typeface="Calibri"/>
              </a:defRPr>
            </a:lvl7pPr>
            <a:lvl8pPr marL="0" marR="0" lvl="7" indent="0" algn="r" rtl="0">
              <a:spcBef>
                <a:spcPts val="0"/>
              </a:spcBef>
              <a:buNone/>
              <a:defRPr sz="1800" b="0" i="0" u="none" strike="noStrike" cap="none">
                <a:solidFill>
                  <a:srgbClr val="2F6335"/>
                </a:solidFill>
                <a:latin typeface="Calibri"/>
                <a:ea typeface="Calibri"/>
                <a:cs typeface="Calibri"/>
                <a:sym typeface="Calibri"/>
              </a:defRPr>
            </a:lvl8pPr>
            <a:lvl9pPr marL="0" marR="0" lvl="8" indent="0" algn="r" rtl="0">
              <a:spcBef>
                <a:spcPts val="0"/>
              </a:spcBef>
              <a:buNone/>
              <a:defRPr sz="1800" b="0" i="0" u="none" strike="noStrike" cap="none">
                <a:solidFill>
                  <a:srgbClr val="2F633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graphicFrame>
        <p:nvGraphicFramePr>
          <p:cNvPr id="13" name="Google Shape;13;p17"/>
          <p:cNvGraphicFramePr/>
          <p:nvPr/>
        </p:nvGraphicFramePr>
        <p:xfrm>
          <a:off x="0" y="-1"/>
          <a:ext cx="279400" cy="6858000"/>
        </p:xfrm>
        <a:graphic>
          <a:graphicData uri="http://schemas.openxmlformats.org/drawingml/2006/table">
            <a:tbl>
              <a:tblPr firstRow="1" bandRow="1">
                <a:noFill/>
              </a:tblPr>
              <a:tblGrid>
                <a:gridCol w="279400">
                  <a:extLst>
                    <a:ext uri="{9D8B030D-6E8A-4147-A177-3AD203B41FA5}">
                      <a16:colId xmlns:a16="http://schemas.microsoft.com/office/drawing/2014/main" val="20000"/>
                    </a:ext>
                  </a:extLst>
                </a:gridCol>
              </a:tblGrid>
              <a:tr h="6858000">
                <a:tc>
                  <a:txBody>
                    <a:bodyPr/>
                    <a:lstStyle/>
                    <a:p>
                      <a:pPr marL="0" marR="0" lvl="0" indent="0" algn="l" rtl="0">
                        <a:spcBef>
                          <a:spcPts val="0"/>
                        </a:spcBef>
                        <a:spcAft>
                          <a:spcPts val="0"/>
                        </a:spcAft>
                        <a:buNone/>
                      </a:pPr>
                      <a:endParaRPr sz="1800"/>
                    </a:p>
                  </a:txBody>
                  <a:tcPr marL="91450" marR="91450" marT="45725" marB="45725">
                    <a:solidFill>
                      <a:srgbClr val="316738"/>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04305516"/>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8.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hyperlink" Target="https://necltr101uat.assessor.rm.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chart" Target="../charts/chart2.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82.emf"/><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https://www.nsa.smm.lt/egzaminai-ir-pasiekimu-patikrinimai/2024-2025-m-pasiekimu-patikrinimai/"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91.png"/><Relationship Id="rId4" Type="http://schemas.openxmlformats.org/officeDocument/2006/relationships/image" Target="../media/image90.png"/></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9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9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F2F4500-7D8A-4B63-A93F-BEF044F1D165}"/>
              </a:ext>
            </a:extLst>
          </p:cNvPr>
          <p:cNvSpPr>
            <a:spLocks noGrp="1"/>
          </p:cNvSpPr>
          <p:nvPr>
            <p:ph type="title"/>
          </p:nvPr>
        </p:nvSpPr>
        <p:spPr/>
        <p:txBody>
          <a:bodyPr anchor="ctr">
            <a:normAutofit/>
          </a:bodyPr>
          <a:lstStyle/>
          <a:p>
            <a:r>
              <a:rPr lang="lt-LT" sz="4800" dirty="0"/>
              <a:t>Informatikos VBE (II dalies) kandidatų darbų vertintojų mokymų medžiaga (I d., 16 akad. </a:t>
            </a:r>
            <a:r>
              <a:rPr lang="lt-LT" sz="4800"/>
              <a:t>val.)</a:t>
            </a:r>
            <a:endParaRPr lang="lt-LT" sz="4800" dirty="0"/>
          </a:p>
        </p:txBody>
      </p:sp>
      <p:pic>
        <p:nvPicPr>
          <p:cNvPr id="4" name="Paveikslėlis 3">
            <a:extLst>
              <a:ext uri="{FF2B5EF4-FFF2-40B4-BE49-F238E27FC236}">
                <a16:creationId xmlns:a16="http://schemas.microsoft.com/office/drawing/2014/main" id="{09BD8C99-25FE-4D5C-A1C1-055F14DF7959}"/>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E25FFF84-27E6-446C-94BA-BDCFE57F09E0}"/>
              </a:ext>
            </a:extLst>
          </p:cNvPr>
          <p:cNvPicPr>
            <a:picLocks noChangeAspect="1"/>
          </p:cNvPicPr>
          <p:nvPr/>
        </p:nvPicPr>
        <p:blipFill>
          <a:blip r:embed="rId3"/>
          <a:stretch>
            <a:fillRect/>
          </a:stretch>
        </p:blipFill>
        <p:spPr>
          <a:xfrm>
            <a:off x="8223288" y="238920"/>
            <a:ext cx="3124162" cy="941810"/>
          </a:xfrm>
          <a:prstGeom prst="rect">
            <a:avLst/>
          </a:prstGeom>
        </p:spPr>
      </p:pic>
    </p:spTree>
    <p:extLst>
      <p:ext uri="{BB962C8B-B14F-4D97-AF65-F5344CB8AC3E}">
        <p14:creationId xmlns:p14="http://schemas.microsoft.com/office/powerpoint/2010/main" val="157733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title"/>
          </p:nvPr>
        </p:nvSpPr>
        <p:spPr>
          <a:xfrm>
            <a:off x="831850" y="1709739"/>
            <a:ext cx="10515600" cy="194786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E6B2B"/>
              </a:buClr>
              <a:buSzPct val="111111"/>
              <a:buFont typeface="Calibri"/>
              <a:buNone/>
            </a:pPr>
            <a:r>
              <a:rPr lang="lt-LT"/>
              <a:t>Informatikos VBE II dalies vertinimas. </a:t>
            </a:r>
            <a:br>
              <a:rPr lang="lt-LT"/>
            </a:br>
            <a:r>
              <a:rPr lang="lt-LT"/>
              <a:t>Testo dalies vertinimo ypatybės.</a:t>
            </a:r>
            <a:endParaRPr/>
          </a:p>
        </p:txBody>
      </p:sp>
      <p:sp>
        <p:nvSpPr>
          <p:cNvPr id="56" name="Google Shape;56;p1"/>
          <p:cNvSpPr txBox="1">
            <a:spLocks noGrp="1"/>
          </p:cNvSpPr>
          <p:nvPr>
            <p:ph type="body" idx="1"/>
          </p:nvPr>
        </p:nvSpPr>
        <p:spPr>
          <a:xfrm>
            <a:off x="831850" y="5384800"/>
            <a:ext cx="10515600" cy="704850"/>
          </a:xfrm>
          <a:prstGeom prst="rect">
            <a:avLst/>
          </a:prstGeom>
          <a:noFill/>
          <a:ln>
            <a:noFill/>
          </a:ln>
        </p:spPr>
        <p:txBody>
          <a:bodyPr spcFirstLastPara="1" wrap="square" lIns="91425" tIns="45700" rIns="91425" bIns="45700" anchor="t" anchorCtr="0">
            <a:noAutofit/>
          </a:bodyPr>
          <a:lstStyle/>
          <a:p>
            <a:pPr marL="0" lvl="0" indent="0" algn="r" rtl="0">
              <a:lnSpc>
                <a:spcPct val="70000"/>
              </a:lnSpc>
              <a:spcBef>
                <a:spcPts val="0"/>
              </a:spcBef>
              <a:spcAft>
                <a:spcPts val="0"/>
              </a:spcAft>
              <a:buClr>
                <a:srgbClr val="2F6335"/>
              </a:buClr>
              <a:buSzPts val="1400"/>
              <a:buNone/>
            </a:pPr>
            <a:r>
              <a:rPr lang="lt-LT" sz="1700"/>
              <a:t>Ieva Ratkevičienė</a:t>
            </a:r>
            <a:endParaRPr sz="1700"/>
          </a:p>
          <a:p>
            <a:pPr marL="0" lvl="0" indent="0" algn="r" rtl="0">
              <a:lnSpc>
                <a:spcPct val="70000"/>
              </a:lnSpc>
              <a:spcBef>
                <a:spcPts val="0"/>
              </a:spcBef>
              <a:spcAft>
                <a:spcPts val="0"/>
              </a:spcAft>
              <a:buClr>
                <a:srgbClr val="2F6335"/>
              </a:buClr>
              <a:buSzPts val="1400"/>
              <a:buNone/>
            </a:pPr>
            <a:r>
              <a:rPr lang="lt-LT" sz="1700"/>
              <a:t>ieva.ratkeviciene@gmail.com</a:t>
            </a:r>
            <a:endParaRPr sz="1700"/>
          </a:p>
          <a:p>
            <a:pPr marL="0" lvl="0" indent="0" algn="r" rtl="0">
              <a:lnSpc>
                <a:spcPct val="70000"/>
              </a:lnSpc>
              <a:spcBef>
                <a:spcPts val="1000"/>
              </a:spcBef>
              <a:spcAft>
                <a:spcPts val="0"/>
              </a:spcAft>
              <a:buClr>
                <a:srgbClr val="2F6335"/>
              </a:buClr>
              <a:buSzPts val="1400"/>
              <a:buNone/>
            </a:pPr>
            <a:r>
              <a:rPr lang="lt-LT" sz="1700"/>
              <a:t>2025-03-24</a:t>
            </a:r>
            <a:endParaRPr sz="1979"/>
          </a:p>
        </p:txBody>
      </p:sp>
      <p:pic>
        <p:nvPicPr>
          <p:cNvPr id="57" name="Google Shape;57;p1"/>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58" name="Google Shape;58;p1"/>
          <p:cNvPicPr preferRelativeResize="0"/>
          <p:nvPr/>
        </p:nvPicPr>
        <p:blipFill rotWithShape="1">
          <a:blip r:embed="rId4">
            <a:alphaModFix/>
          </a:blip>
          <a:srcRect/>
          <a:stretch/>
        </p:blipFill>
        <p:spPr>
          <a:xfrm>
            <a:off x="8223288" y="238920"/>
            <a:ext cx="3124162" cy="9418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6B2B"/>
              </a:buClr>
              <a:buSzPct val="100000"/>
              <a:buFont typeface="Calibri"/>
              <a:buNone/>
            </a:pPr>
            <a:r>
              <a:rPr lang="lt-LT"/>
              <a:t>IT VBE testo dalies palyginimas</a:t>
            </a:r>
            <a:endParaRPr/>
          </a:p>
        </p:txBody>
      </p:sp>
      <p:pic>
        <p:nvPicPr>
          <p:cNvPr id="64" name="Google Shape;64;p2"/>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65" name="Google Shape;65;p2"/>
          <p:cNvPicPr preferRelativeResize="0"/>
          <p:nvPr/>
        </p:nvPicPr>
        <p:blipFill rotWithShape="1">
          <a:blip r:embed="rId4">
            <a:alphaModFix/>
          </a:blip>
          <a:srcRect/>
          <a:stretch/>
        </p:blipFill>
        <p:spPr>
          <a:xfrm>
            <a:off x="8223288" y="238920"/>
            <a:ext cx="3124162" cy="941810"/>
          </a:xfrm>
          <a:prstGeom prst="rect">
            <a:avLst/>
          </a:prstGeom>
          <a:noFill/>
          <a:ln>
            <a:noFill/>
          </a:ln>
        </p:spPr>
      </p:pic>
      <p:graphicFrame>
        <p:nvGraphicFramePr>
          <p:cNvPr id="66" name="Google Shape;66;p2"/>
          <p:cNvGraphicFramePr/>
          <p:nvPr/>
        </p:nvGraphicFramePr>
        <p:xfrm>
          <a:off x="521433" y="2169906"/>
          <a:ext cx="11067675" cy="4492680"/>
        </p:xfrm>
        <a:graphic>
          <a:graphicData uri="http://schemas.openxmlformats.org/drawingml/2006/table">
            <a:tbl>
              <a:tblPr firstRow="1">
                <a:gradFill>
                  <a:gsLst>
                    <a:gs pos="0">
                      <a:srgbClr val="ADE0B3"/>
                    </a:gs>
                    <a:gs pos="35000">
                      <a:srgbClr val="C6E6C9"/>
                    </a:gs>
                    <a:gs pos="100000">
                      <a:srgbClr val="E9F7E9"/>
                    </a:gs>
                  </a:gsLst>
                  <a:lin ang="16200000" scaled="0"/>
                </a:gradFill>
              </a:tblPr>
              <a:tblGrid>
                <a:gridCol w="1688675">
                  <a:extLst>
                    <a:ext uri="{9D8B030D-6E8A-4147-A177-3AD203B41FA5}">
                      <a16:colId xmlns:a16="http://schemas.microsoft.com/office/drawing/2014/main" val="20000"/>
                    </a:ext>
                  </a:extLst>
                </a:gridCol>
                <a:gridCol w="4925225">
                  <a:extLst>
                    <a:ext uri="{9D8B030D-6E8A-4147-A177-3AD203B41FA5}">
                      <a16:colId xmlns:a16="http://schemas.microsoft.com/office/drawing/2014/main" val="20001"/>
                    </a:ext>
                  </a:extLst>
                </a:gridCol>
                <a:gridCol w="4453775">
                  <a:extLst>
                    <a:ext uri="{9D8B030D-6E8A-4147-A177-3AD203B41FA5}">
                      <a16:colId xmlns:a16="http://schemas.microsoft.com/office/drawing/2014/main" val="20002"/>
                    </a:ext>
                  </a:extLst>
                </a:gridCol>
              </a:tblGrid>
              <a:tr h="562425">
                <a:tc>
                  <a:txBody>
                    <a:bodyPr/>
                    <a:lstStyle/>
                    <a:p>
                      <a:pPr marL="0" marR="0" lvl="0" indent="0" algn="l"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lt-LT" sz="2000" u="none" strike="noStrike" cap="none"/>
                        <a:t>IT VBE iki 2025 m.</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lt-LT" sz="2000" u="none" strike="noStrike" cap="none"/>
                        <a:t>IT VBE II dalis nuo 2025 m.</a:t>
                      </a:r>
                      <a:endParaRPr/>
                    </a:p>
                  </a:txBody>
                  <a:tcPr marL="91450" marR="91450" marT="45725" marB="45725"/>
                </a:tc>
                <a:extLst>
                  <a:ext uri="{0D108BD9-81ED-4DB2-BD59-A6C34878D82A}">
                    <a16:rowId xmlns:a16="http://schemas.microsoft.com/office/drawing/2014/main" val="10000"/>
                  </a:ext>
                </a:extLst>
              </a:tr>
              <a:tr h="1735675">
                <a:tc>
                  <a:txBody>
                    <a:bodyPr/>
                    <a:lstStyle/>
                    <a:p>
                      <a:pPr marL="0" marR="0" lvl="0" indent="0" algn="l" rtl="0">
                        <a:lnSpc>
                          <a:spcPct val="100000"/>
                        </a:lnSpc>
                        <a:spcBef>
                          <a:spcPts val="0"/>
                        </a:spcBef>
                        <a:spcAft>
                          <a:spcPts val="0"/>
                        </a:spcAft>
                        <a:buClr>
                          <a:srgbClr val="000000"/>
                        </a:buClr>
                        <a:buSzPts val="2000"/>
                        <a:buFont typeface="Arial"/>
                        <a:buNone/>
                      </a:pPr>
                      <a:r>
                        <a:rPr lang="lt-LT" sz="2000" u="none" strike="noStrike" cap="none">
                          <a:solidFill>
                            <a:schemeClr val="dk1"/>
                          </a:solidFill>
                        </a:rPr>
                        <a:t>Tematika</a:t>
                      </a:r>
                      <a:endParaRPr sz="20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lt-LT" sz="1800" b="0" u="none" strike="noStrike" cap="none">
                          <a:solidFill>
                            <a:schemeClr val="dk1"/>
                          </a:solidFill>
                        </a:rPr>
                        <a:t>Saugus ir teisėtas informacijos ir interneto naudojimas:</a:t>
                      </a:r>
                      <a:endParaRPr/>
                    </a:p>
                    <a:p>
                      <a:pPr marL="342900" marR="0" lvl="5" indent="-34290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Elektroninės paslaugos</a:t>
                      </a:r>
                      <a:endParaRPr/>
                    </a:p>
                    <a:p>
                      <a:pPr marL="342900" marR="0" lvl="5" indent="-34290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Elektroninis parašas</a:t>
                      </a:r>
                      <a:endParaRPr/>
                    </a:p>
                    <a:p>
                      <a:pPr marL="342900" marR="0" lvl="5" indent="-34290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saugus bendravimas ir veikimas socialiniuose tinkluose</a:t>
                      </a:r>
                      <a:endParaRPr/>
                    </a:p>
                    <a:p>
                      <a:pPr marL="342900" marR="0" lvl="5" indent="-34290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Asmens duomenų ir autorių teisių apsaugos įstatymai</a:t>
                      </a:r>
                      <a:endParaRPr/>
                    </a:p>
                    <a:p>
                      <a:pPr marL="342900" marR="0" lvl="5" indent="-34290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Informacijos saugumas</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lt-LT" sz="1800" b="0" u="none" strike="noStrike" cap="none">
                          <a:solidFill>
                            <a:schemeClr val="dk1"/>
                          </a:solidFill>
                        </a:rPr>
                        <a:t>Skaitmeninio turinio kūrimas</a:t>
                      </a:r>
                      <a:endParaRPr/>
                    </a:p>
                    <a:p>
                      <a:pPr marL="0" marR="0" lvl="0" indent="0" algn="l" rtl="0">
                        <a:lnSpc>
                          <a:spcPct val="100000"/>
                        </a:lnSpc>
                        <a:spcBef>
                          <a:spcPts val="0"/>
                        </a:spcBef>
                        <a:spcAft>
                          <a:spcPts val="0"/>
                        </a:spcAft>
                        <a:buClr>
                          <a:srgbClr val="000000"/>
                        </a:buClr>
                        <a:buSzPts val="1800"/>
                        <a:buFont typeface="Arial"/>
                        <a:buNone/>
                      </a:pPr>
                      <a:r>
                        <a:rPr lang="lt-LT" sz="1800" b="0" u="none" strike="noStrike" cap="none">
                          <a:solidFill>
                            <a:schemeClr val="dk1"/>
                          </a:solidFill>
                        </a:rPr>
                        <a:t>Saugus elgesys</a:t>
                      </a:r>
                      <a:endParaRPr/>
                    </a:p>
                    <a:p>
                      <a:pPr marL="0" marR="0" lvl="0" indent="0" algn="l" rtl="0">
                        <a:lnSpc>
                          <a:spcPct val="100000"/>
                        </a:lnSpc>
                        <a:spcBef>
                          <a:spcPts val="0"/>
                        </a:spcBef>
                        <a:spcAft>
                          <a:spcPts val="0"/>
                        </a:spcAft>
                        <a:buClr>
                          <a:srgbClr val="000000"/>
                        </a:buClr>
                        <a:buSzPts val="1800"/>
                        <a:buFont typeface="Arial"/>
                        <a:buNone/>
                      </a:pPr>
                      <a:r>
                        <a:rPr lang="lt-LT" sz="1800"/>
                        <a:t>Algoritmai ir programavimas</a:t>
                      </a:r>
                      <a:endParaRPr sz="1800"/>
                    </a:p>
                    <a:p>
                      <a:pPr marL="0" marR="0" lvl="0" indent="0" algn="l" rtl="0">
                        <a:lnSpc>
                          <a:spcPct val="100000"/>
                        </a:lnSpc>
                        <a:spcBef>
                          <a:spcPts val="0"/>
                        </a:spcBef>
                        <a:spcAft>
                          <a:spcPts val="0"/>
                        </a:spcAft>
                        <a:buClr>
                          <a:srgbClr val="000000"/>
                        </a:buClr>
                        <a:buSzPts val="1800"/>
                        <a:buFont typeface="Arial"/>
                        <a:buNone/>
                      </a:pPr>
                      <a:r>
                        <a:rPr lang="lt-LT" sz="1800"/>
                        <a:t>Duomenų tyryba ir informacija</a:t>
                      </a:r>
                      <a:endParaRPr sz="1800"/>
                    </a:p>
                  </a:txBody>
                  <a:tcPr marL="91450" marR="91450" marT="45725" marB="45725"/>
                </a:tc>
                <a:extLst>
                  <a:ext uri="{0D108BD9-81ED-4DB2-BD59-A6C34878D82A}">
                    <a16:rowId xmlns:a16="http://schemas.microsoft.com/office/drawing/2014/main" val="10001"/>
                  </a:ext>
                </a:extLst>
              </a:tr>
              <a:tr h="391875">
                <a:tc>
                  <a:txBody>
                    <a:bodyPr/>
                    <a:lstStyle/>
                    <a:p>
                      <a:pPr marL="0" marR="0" lvl="0" indent="0" algn="l" rtl="0">
                        <a:lnSpc>
                          <a:spcPct val="100000"/>
                        </a:lnSpc>
                        <a:spcBef>
                          <a:spcPts val="0"/>
                        </a:spcBef>
                        <a:spcAft>
                          <a:spcPts val="0"/>
                        </a:spcAft>
                        <a:buClr>
                          <a:srgbClr val="000000"/>
                        </a:buClr>
                        <a:buSzPts val="2000"/>
                        <a:buFont typeface="Arial"/>
                        <a:buNone/>
                      </a:pPr>
                      <a:r>
                        <a:rPr lang="lt-LT" sz="2000" u="none" strike="noStrike" cap="none">
                          <a:solidFill>
                            <a:schemeClr val="dk1"/>
                          </a:solidFill>
                        </a:rPr>
                        <a:t>Matrica</a:t>
                      </a:r>
                      <a:endParaRPr sz="20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lt-LT" sz="1800" u="none" strike="noStrike" cap="none">
                          <a:solidFill>
                            <a:schemeClr val="dk1"/>
                          </a:solidFill>
                        </a:rPr>
                        <a:t>10 taškų iš 100 (10 proc.)</a:t>
                      </a:r>
                      <a:endParaRPr sz="18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lt-LT" sz="1800" b="0" u="none" strike="noStrike" cap="none">
                          <a:solidFill>
                            <a:schemeClr val="dk1"/>
                          </a:solidFill>
                        </a:rPr>
                        <a:t>8–12 taškų iš 60 (~16 proc.)</a:t>
                      </a:r>
                      <a:endParaRPr sz="28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787550">
                <a:tc>
                  <a:txBody>
                    <a:bodyPr/>
                    <a:lstStyle/>
                    <a:p>
                      <a:pPr marL="0" marR="0" lvl="0" indent="0" algn="l" rtl="0">
                        <a:lnSpc>
                          <a:spcPct val="100000"/>
                        </a:lnSpc>
                        <a:spcBef>
                          <a:spcPts val="0"/>
                        </a:spcBef>
                        <a:spcAft>
                          <a:spcPts val="0"/>
                        </a:spcAft>
                        <a:buNone/>
                      </a:pPr>
                      <a:r>
                        <a:rPr lang="lt-LT" sz="2000" u="none" strike="noStrike" cap="none">
                          <a:solidFill>
                            <a:schemeClr val="dk1"/>
                          </a:solidFill>
                        </a:rPr>
                        <a:t>Struktūra</a:t>
                      </a:r>
                      <a:endParaRPr sz="20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lt-LT" sz="1800" b="0" u="none" strike="noStrike" cap="none">
                          <a:solidFill>
                            <a:schemeClr val="dk1"/>
                          </a:solidFill>
                        </a:rPr>
                        <a:t>1–2 pasirenkamojo atsakymo klausimai</a:t>
                      </a:r>
                      <a:endParaRPr sz="1800" b="0" u="none" strike="noStrike" cap="none">
                        <a:solidFill>
                          <a:schemeClr val="dk1"/>
                        </a:solidFill>
                      </a:endParaRPr>
                    </a:p>
                    <a:p>
                      <a:pPr marL="0" marR="0" lvl="0" indent="0" algn="l" rtl="0">
                        <a:lnSpc>
                          <a:spcPct val="100000"/>
                        </a:lnSpc>
                        <a:spcBef>
                          <a:spcPts val="0"/>
                        </a:spcBef>
                        <a:spcAft>
                          <a:spcPts val="0"/>
                        </a:spcAft>
                        <a:buNone/>
                      </a:pPr>
                      <a:r>
                        <a:rPr lang="lt-LT" sz="1800" b="0" u="none" strike="noStrike" cap="none">
                          <a:solidFill>
                            <a:schemeClr val="dk1"/>
                          </a:solidFill>
                        </a:rPr>
                        <a:t>2–3 trumpojo atsakymo klausimai</a:t>
                      </a:r>
                      <a:endParaRPr sz="1800" b="0" u="none" strike="noStrike" cap="none">
                        <a:solidFill>
                          <a:schemeClr val="dk1"/>
                        </a:solidFill>
                      </a:endParaRPr>
                    </a:p>
                    <a:p>
                      <a:pPr marL="0" marR="0" lvl="0" indent="0" algn="l" rtl="0">
                        <a:lnSpc>
                          <a:spcPct val="100000"/>
                        </a:lnSpc>
                        <a:spcBef>
                          <a:spcPts val="0"/>
                        </a:spcBef>
                        <a:spcAft>
                          <a:spcPts val="0"/>
                        </a:spcAft>
                        <a:buNone/>
                      </a:pPr>
                      <a:r>
                        <a:rPr lang="lt-LT" sz="1800" b="0" u="none" strike="noStrike" cap="none">
                          <a:solidFill>
                            <a:schemeClr val="dk1"/>
                          </a:solidFill>
                        </a:rPr>
                        <a:t>2–3 atvirojo atsakymo klausimai</a:t>
                      </a:r>
                      <a:endParaRPr sz="1800" u="none" strike="noStrike" cap="none">
                        <a:solidFill>
                          <a:schemeClr val="dk1"/>
                        </a:solidFill>
                      </a:endParaRPr>
                    </a:p>
                  </a:txBody>
                  <a:tcPr marL="91450" marR="91450" marT="45725" marB="45725"/>
                </a:tc>
                <a:tc>
                  <a:txBody>
                    <a:bodyPr/>
                    <a:lstStyle/>
                    <a:p>
                      <a:pPr marL="285750" marR="0" lvl="0" indent="-28575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Trumpojo atsakymo. Atsakant į juos reikia, pvz., įrašyti žodį, skaičių, trumpą frazę ir pan. Atsakymų vertė 1–2 taškai.</a:t>
                      </a:r>
                      <a:endParaRPr sz="1400" b="0" u="none" strike="noStrike" cap="none">
                        <a:solidFill>
                          <a:schemeClr val="dk1"/>
                        </a:solidFill>
                      </a:endParaRPr>
                    </a:p>
                    <a:p>
                      <a:pPr marL="285750" marR="0" lvl="0" indent="-28575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Atvirojo atsakymo. Atsakant į juos reikia, pvz., pateikti argumentuotą kelių sakinių atsakymą, pateikti pavyzdžių. Atsakymų vertė 1–3 taškai.</a:t>
                      </a:r>
                      <a:endParaRPr sz="1400" b="0" u="none" strike="noStrike" cap="none">
                        <a:solidFill>
                          <a:schemeClr val="dk1"/>
                        </a:solidFill>
                      </a:endParaRPr>
                    </a:p>
                    <a:p>
                      <a:pPr marL="285750" marR="0" lvl="0" indent="-285750" algn="l" rtl="0">
                        <a:lnSpc>
                          <a:spcPct val="100000"/>
                        </a:lnSpc>
                        <a:spcBef>
                          <a:spcPts val="0"/>
                        </a:spcBef>
                        <a:spcAft>
                          <a:spcPts val="0"/>
                        </a:spcAft>
                        <a:buClr>
                          <a:srgbClr val="316738"/>
                        </a:buClr>
                        <a:buSzPts val="1400"/>
                        <a:buFont typeface="Arial"/>
                        <a:buChar char="•"/>
                      </a:pPr>
                      <a:r>
                        <a:rPr lang="lt-LT" sz="1400" b="0" u="none" strike="noStrike" cap="none">
                          <a:solidFill>
                            <a:schemeClr val="dk1"/>
                          </a:solidFill>
                        </a:rPr>
                        <a:t>Struktūriniai. Kiekvieną struktūrinį klausimą sudaro įvadinė informacija ir su ja susiję poklausimiai. </a:t>
                      </a:r>
                      <a:endParaRPr sz="14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6B2B"/>
              </a:buClr>
              <a:buSzPct val="100000"/>
              <a:buFont typeface="Calibri"/>
              <a:buNone/>
            </a:pPr>
            <a:r>
              <a:rPr lang="lt-LT"/>
              <a:t>IT VBE II dalies testo turinys (1)</a:t>
            </a:r>
            <a:endParaRPr/>
          </a:p>
        </p:txBody>
      </p:sp>
      <p:pic>
        <p:nvPicPr>
          <p:cNvPr id="72" name="Google Shape;72;p3"/>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73" name="Google Shape;73;p3"/>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74" name="Google Shape;74;p3"/>
          <p:cNvSpPr txBox="1"/>
          <p:nvPr/>
        </p:nvSpPr>
        <p:spPr>
          <a:xfrm>
            <a:off x="462225" y="2110154"/>
            <a:ext cx="11445072" cy="416498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lt-LT" sz="1800" b="1" i="0" u="none" strike="noStrike" cap="none">
                <a:solidFill>
                  <a:schemeClr val="dk1"/>
                </a:solidFill>
                <a:latin typeface="Arial"/>
                <a:ea typeface="Arial"/>
                <a:cs typeface="Arial"/>
                <a:sym typeface="Arial"/>
              </a:rPr>
              <a:t>Skaitmeninio turinio kūrimas (A)</a:t>
            </a:r>
            <a:endParaRPr/>
          </a:p>
          <a:p>
            <a:pPr marL="342900" marR="0" lvl="0" indent="-336550" algn="l" rtl="0">
              <a:lnSpc>
                <a:spcPct val="107000"/>
              </a:lnSpc>
              <a:spcBef>
                <a:spcPts val="800"/>
              </a:spcBef>
              <a:spcAft>
                <a:spcPts val="0"/>
              </a:spcAft>
              <a:buClr>
                <a:srgbClr val="000000"/>
              </a:buClr>
              <a:buSzPts val="100"/>
              <a:buFont typeface="Arial"/>
              <a:buNone/>
            </a:pPr>
            <a:endParaRPr sz="100" b="1"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800"/>
              <a:buFont typeface="Arial"/>
              <a:buChar char="•"/>
            </a:pPr>
            <a:r>
              <a:rPr lang="lt-LT" sz="1800" b="1" i="0" u="none" strike="noStrike" cap="none">
                <a:solidFill>
                  <a:srgbClr val="000000"/>
                </a:solidFill>
                <a:latin typeface="Calibri"/>
                <a:ea typeface="Calibri"/>
                <a:cs typeface="Calibri"/>
                <a:sym typeface="Calibri"/>
              </a:rPr>
              <a:t>Animuotų kompiuterinės grafikos objektų kūrimas. </a:t>
            </a:r>
            <a:endParaRPr/>
          </a:p>
          <a:p>
            <a:pPr marL="0" marR="0" lvl="0" indent="0" algn="l" rtl="0">
              <a:lnSpc>
                <a:spcPct val="107000"/>
              </a:lnSpc>
              <a:spcBef>
                <a:spcPts val="800"/>
              </a:spcBef>
              <a:spcAft>
                <a:spcPts val="0"/>
              </a:spcAft>
              <a:buNone/>
            </a:pPr>
            <a:r>
              <a:rPr lang="lt-LT" sz="1800" b="0" i="0" u="none" strike="noStrike" cap="none">
                <a:solidFill>
                  <a:srgbClr val="000000"/>
                </a:solidFill>
                <a:latin typeface="Calibri"/>
                <a:ea typeface="Calibri"/>
                <a:cs typeface="Calibri"/>
                <a:sym typeface="Calibri"/>
              </a:rPr>
              <a:t>Mokomasi kurti animacijos elementus: fonų parinkimą, judesio teoriją, ėjimą, kūno kalbą, išraiškos ir lūpų sinchronizaciją, deformacijas, pasirengimą veiksmui, liekamuosius veiksmus, kadro dizainą, įgarsinimą, garso takelio parengimą, animacijos komponavimą ir montažą. Nagrinėjama kuri nors 3D modeliavimo sistema (pavyzdžiui, </a:t>
            </a:r>
            <a:r>
              <a:rPr lang="lt-LT" sz="1800" b="0" i="1" u="none" strike="noStrike" cap="none">
                <a:solidFill>
                  <a:srgbClr val="000000"/>
                </a:solidFill>
                <a:latin typeface="Calibri"/>
                <a:ea typeface="Calibri"/>
                <a:cs typeface="Calibri"/>
                <a:sym typeface="Calibri"/>
              </a:rPr>
              <a:t>SketchUp Make</a:t>
            </a:r>
            <a:r>
              <a:rPr lang="lt-LT" sz="1800" b="0" i="0" u="none" strike="noStrike" cap="none">
                <a:solidFill>
                  <a:srgbClr val="000000"/>
                </a:solidFill>
                <a:latin typeface="Calibri"/>
                <a:ea typeface="Calibri"/>
                <a:cs typeface="Calibri"/>
                <a:sym typeface="Calibri"/>
              </a:rPr>
              <a:t>), mokomasi projektuoti realų objektą.</a:t>
            </a:r>
            <a:endParaRPr/>
          </a:p>
          <a:p>
            <a:pPr marL="342900" marR="0" lvl="0" indent="-342900" algn="l" rtl="0">
              <a:lnSpc>
                <a:spcPct val="107000"/>
              </a:lnSpc>
              <a:spcBef>
                <a:spcPts val="800"/>
              </a:spcBef>
              <a:spcAft>
                <a:spcPts val="0"/>
              </a:spcAft>
              <a:buClr>
                <a:srgbClr val="000000"/>
              </a:buClr>
              <a:buSzPts val="1800"/>
              <a:buFont typeface="Arial"/>
              <a:buChar char="•"/>
            </a:pPr>
            <a:r>
              <a:rPr lang="lt-LT" sz="1800" b="1" i="0" u="none" strike="noStrike" cap="none">
                <a:solidFill>
                  <a:srgbClr val="000000"/>
                </a:solidFill>
                <a:latin typeface="Calibri"/>
                <a:ea typeface="Calibri"/>
                <a:cs typeface="Calibri"/>
                <a:sym typeface="Calibri"/>
              </a:rPr>
              <a:t>Elektroninių leidinių rengimas.</a:t>
            </a:r>
            <a:endParaRPr/>
          </a:p>
          <a:p>
            <a:pPr marL="0" marR="0" lvl="0" indent="0" algn="l" rtl="0">
              <a:lnSpc>
                <a:spcPct val="107000"/>
              </a:lnSpc>
              <a:spcBef>
                <a:spcPts val="800"/>
              </a:spcBef>
              <a:spcAft>
                <a:spcPts val="0"/>
              </a:spcAft>
              <a:buNone/>
            </a:pPr>
            <a:r>
              <a:rPr lang="lt-LT" sz="1800" b="0" i="0" u="none" strike="noStrike" cap="none">
                <a:solidFill>
                  <a:srgbClr val="000000"/>
                </a:solidFill>
                <a:latin typeface="Calibri"/>
                <a:ea typeface="Calibri"/>
                <a:cs typeface="Calibri"/>
                <a:sym typeface="Calibri"/>
              </a:rPr>
              <a:t>Elektroninio leidinio sąvoka. Jo projektavimas, rengimas, publikavimas ir platinimas. Mokomasi dirbti su elektroninės leidybos programomis ir turinio valdymo sistemomis, skirtomis elektroniniams leidiniams rengti (pavyzdžiui, </a:t>
            </a:r>
            <a:r>
              <a:rPr lang="lt-LT" sz="1800" b="0" i="1" u="none" strike="noStrike" cap="none">
                <a:solidFill>
                  <a:srgbClr val="000000"/>
                </a:solidFill>
                <a:latin typeface="Calibri"/>
                <a:ea typeface="Calibri"/>
                <a:cs typeface="Calibri"/>
                <a:sym typeface="Calibri"/>
              </a:rPr>
              <a:t>Scribus</a:t>
            </a:r>
            <a:r>
              <a:rPr lang="lt-LT" sz="1800" b="0" i="0" u="none" strike="noStrike" cap="none">
                <a:solidFill>
                  <a:srgbClr val="000000"/>
                </a:solidFill>
                <a:latin typeface="Calibri"/>
                <a:ea typeface="Calibri"/>
                <a:cs typeface="Calibri"/>
                <a:sym typeface="Calibri"/>
              </a:rPr>
              <a:t>, </a:t>
            </a:r>
            <a:r>
              <a:rPr lang="lt-LT" sz="1800" b="0" i="1" u="none" strike="noStrike" cap="none">
                <a:solidFill>
                  <a:srgbClr val="000000"/>
                </a:solidFill>
                <a:latin typeface="Calibri"/>
                <a:ea typeface="Calibri"/>
                <a:cs typeface="Calibri"/>
                <a:sym typeface="Calibri"/>
              </a:rPr>
              <a:t>Adobe Indesign</a:t>
            </a:r>
            <a:r>
              <a:rPr lang="lt-LT" sz="1800" b="0" i="0" u="none" strike="noStrike" cap="none">
                <a:solidFill>
                  <a:srgbClr val="000000"/>
                </a:solidFill>
                <a:latin typeface="Calibri"/>
                <a:ea typeface="Calibri"/>
                <a:cs typeface="Calibri"/>
                <a:sym typeface="Calibri"/>
              </a:rPr>
              <a:t>, </a:t>
            </a:r>
            <a:r>
              <a:rPr lang="lt-LT" sz="1800" b="0" i="1" u="none" strike="noStrike" cap="none">
                <a:solidFill>
                  <a:srgbClr val="000000"/>
                </a:solidFill>
                <a:latin typeface="Calibri"/>
                <a:ea typeface="Calibri"/>
                <a:cs typeface="Calibri"/>
                <a:sym typeface="Calibri"/>
              </a:rPr>
              <a:t>WordPress</a:t>
            </a:r>
            <a:r>
              <a:rPr lang="lt-LT" sz="1800" b="0" i="0" u="none" strike="noStrike" cap="none">
                <a:solidFill>
                  <a:srgbClr val="000000"/>
                </a:solidFill>
                <a:latin typeface="Calibri"/>
                <a:ea typeface="Calibri"/>
                <a:cs typeface="Calibri"/>
                <a:sym typeface="Calibri"/>
              </a:rPr>
              <a:t>, </a:t>
            </a:r>
            <a:r>
              <a:rPr lang="lt-LT" sz="1800" b="0" i="1" u="none" strike="noStrike" cap="none">
                <a:solidFill>
                  <a:srgbClr val="000000"/>
                </a:solidFill>
                <a:latin typeface="Calibri"/>
                <a:ea typeface="Calibri"/>
                <a:cs typeface="Calibri"/>
                <a:sym typeface="Calibri"/>
              </a:rPr>
              <a:t>Joomla</a:t>
            </a:r>
            <a:r>
              <a:rPr lang="lt-LT" sz="1800" b="0" i="0" u="none" strike="noStrike" cap="none">
                <a:solidFill>
                  <a:srgbClr val="000000"/>
                </a:solidFill>
                <a:latin typeface="Calibri"/>
                <a:ea typeface="Calibri"/>
                <a:cs typeface="Calibri"/>
                <a:sym typeface="Calibri"/>
              </a:rPr>
              <a:t>! ir pan.). Nagrinėjami elektroninių leidinių grafinio dizaino pradmenys, grafikos, garso, filmuoto vaizdo ir animuotų elementų parengimas elektroniniam leidiniui, aptariamas hiperteksto panaudojimas elektroniniuose leidiniuose.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6B2B"/>
              </a:buClr>
              <a:buSzPct val="100000"/>
              <a:buFont typeface="Calibri"/>
              <a:buNone/>
            </a:pPr>
            <a:r>
              <a:rPr lang="lt-LT"/>
              <a:t>IT VBE II dalies testo turinys (2)</a:t>
            </a:r>
            <a:endParaRPr/>
          </a:p>
        </p:txBody>
      </p:sp>
      <p:pic>
        <p:nvPicPr>
          <p:cNvPr id="80" name="Google Shape;80;p5"/>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81" name="Google Shape;81;p5"/>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82" name="Google Shape;82;p5"/>
          <p:cNvSpPr txBox="1"/>
          <p:nvPr/>
        </p:nvSpPr>
        <p:spPr>
          <a:xfrm>
            <a:off x="462225" y="2110154"/>
            <a:ext cx="11565652" cy="445955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lt-LT" sz="1800" b="1" i="0" u="none" strike="noStrike" cap="none">
                <a:solidFill>
                  <a:schemeClr val="dk1"/>
                </a:solidFill>
                <a:latin typeface="Arial"/>
                <a:ea typeface="Arial"/>
                <a:cs typeface="Arial"/>
                <a:sym typeface="Arial"/>
              </a:rPr>
              <a:t>Saugus elgesys (F)</a:t>
            </a:r>
            <a:endParaRPr/>
          </a:p>
          <a:p>
            <a:pPr marL="342900" marR="0" lvl="0" indent="-336550" algn="l" rtl="0">
              <a:lnSpc>
                <a:spcPct val="107000"/>
              </a:lnSpc>
              <a:spcBef>
                <a:spcPts val="800"/>
              </a:spcBef>
              <a:spcAft>
                <a:spcPts val="0"/>
              </a:spcAft>
              <a:buClr>
                <a:srgbClr val="000000"/>
              </a:buClr>
              <a:buSzPts val="100"/>
              <a:buFont typeface="Arial"/>
              <a:buNone/>
            </a:pPr>
            <a:endParaRPr sz="100" b="1"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800"/>
              <a:buFont typeface="Arial"/>
              <a:buChar char="•"/>
            </a:pPr>
            <a:r>
              <a:rPr lang="lt-LT" sz="1800" b="1" i="0" u="none" strike="noStrike" cap="none">
                <a:solidFill>
                  <a:srgbClr val="000000"/>
                </a:solidFill>
                <a:latin typeface="Calibri"/>
                <a:ea typeface="Calibri"/>
                <a:cs typeface="Calibri"/>
                <a:sym typeface="Calibri"/>
              </a:rPr>
              <a:t>Asmens duomenų teisėtas naudojimas</a:t>
            </a:r>
            <a:r>
              <a:rPr lang="lt-LT" sz="1800" b="0" i="0" u="none" strike="noStrike" cap="none">
                <a:solidFill>
                  <a:srgbClr val="000000"/>
                </a:solidFill>
                <a:latin typeface="Calibri"/>
                <a:ea typeface="Calibri"/>
                <a:cs typeface="Calibri"/>
                <a:sym typeface="Calibri"/>
              </a:rPr>
              <a:t>. </a:t>
            </a:r>
            <a:endParaRPr/>
          </a:p>
          <a:p>
            <a:pPr marL="0" marR="0" lvl="0" indent="0" algn="l" rtl="0">
              <a:lnSpc>
                <a:spcPct val="107000"/>
              </a:lnSpc>
              <a:spcBef>
                <a:spcPts val="800"/>
              </a:spcBef>
              <a:spcAft>
                <a:spcPts val="0"/>
              </a:spcAft>
              <a:buNone/>
            </a:pPr>
            <a:r>
              <a:rPr lang="lt-LT" sz="1800" b="0" i="0" u="none" strike="noStrike" cap="none">
                <a:solidFill>
                  <a:srgbClr val="000000"/>
                </a:solidFill>
                <a:latin typeface="Calibri"/>
                <a:ea typeface="Calibri"/>
                <a:cs typeface="Calibri"/>
                <a:sym typeface="Calibri"/>
              </a:rPr>
              <a:t>Asmens duomenų sąvoka. Pagrindiniai Europoje ir Lietuvoje galiojantys teisės aktai, reglamentuojantys asmens duomenų, kibernetinės saugos ir privatumo apsaugą: Bendrasis duomenų apsaugos reglamentas, Asmens duomenų teisinės apsaugos įstatymas, Kibernetinio saugumo įstatymas. Aptariamos duomenų subjekto teisės ir jų realizavimas, institucijos, kontroliuojančios, kaip laikomasi asmens duomenų apsaugos įstatymų nuostatų. Susipažįstama su pagrindinėmis kibernetinio saugumo sąvokomis, kibernetinės saugos principais. Nagrinėjamas kibernetinės saugos ir duomenų saugos ryšys.</a:t>
            </a:r>
            <a:endParaRPr/>
          </a:p>
          <a:p>
            <a:pPr marL="342900" marR="0" lvl="0" indent="-342900" algn="l" rtl="0">
              <a:lnSpc>
                <a:spcPct val="107000"/>
              </a:lnSpc>
              <a:spcBef>
                <a:spcPts val="800"/>
              </a:spcBef>
              <a:spcAft>
                <a:spcPts val="0"/>
              </a:spcAft>
              <a:buClr>
                <a:srgbClr val="000000"/>
              </a:buClr>
              <a:buSzPts val="1800"/>
              <a:buFont typeface="Arial"/>
              <a:buChar char="•"/>
            </a:pPr>
            <a:r>
              <a:rPr lang="lt-LT" sz="1800" b="1" i="0" u="none" strike="noStrike" cap="none">
                <a:solidFill>
                  <a:srgbClr val="000000"/>
                </a:solidFill>
                <a:latin typeface="Calibri"/>
                <a:ea typeface="Calibri"/>
                <a:cs typeface="Calibri"/>
                <a:sym typeface="Calibri"/>
              </a:rPr>
              <a:t>Elektroninis parašas ir duomenų šifravimas. </a:t>
            </a:r>
            <a:endParaRPr/>
          </a:p>
          <a:p>
            <a:pPr marL="0" marR="0" lvl="0" indent="0" algn="l" rtl="0">
              <a:lnSpc>
                <a:spcPct val="107000"/>
              </a:lnSpc>
              <a:spcBef>
                <a:spcPts val="800"/>
              </a:spcBef>
              <a:spcAft>
                <a:spcPts val="0"/>
              </a:spcAft>
              <a:buNone/>
            </a:pPr>
            <a:r>
              <a:rPr lang="lt-LT" sz="1800" b="0" i="0" u="none" strike="noStrike" cap="none">
                <a:solidFill>
                  <a:srgbClr val="000000"/>
                </a:solidFill>
                <a:latin typeface="Calibri"/>
                <a:ea typeface="Calibri"/>
                <a:cs typeface="Calibri"/>
                <a:sym typeface="Calibri"/>
              </a:rPr>
              <a:t>Elektroninio parašo, elektroninio spaudo, elektroninės laiko žymos sąvokos, jų naudojimo pavyzdžiai. Aptariama, kuo skiriasi kvalifikuotas ir nekvalifikuotas elektroninis parašas, nurodoma kvalifikuoto elektroninio parašo teisinė galia ir paskirtis. Susipažįstama su duomenų ir pranešimų šifravimu, dešifravimu, aiškinamasi, kas yra privatieji ir viešieji šifravimo raktai.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4320cbd05c_0_4"/>
          <p:cNvSpPr txBox="1">
            <a:spLocks noGrp="1"/>
          </p:cNvSpPr>
          <p:nvPr>
            <p:ph type="title"/>
          </p:nvPr>
        </p:nvSpPr>
        <p:spPr>
          <a:xfrm>
            <a:off x="602900" y="1321504"/>
            <a:ext cx="10395900" cy="788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6B2B"/>
              </a:buClr>
              <a:buSzPct val="100000"/>
              <a:buFont typeface="Calibri"/>
              <a:buNone/>
            </a:pPr>
            <a:r>
              <a:rPr lang="lt-LT"/>
              <a:t>IT VBE II dalies testo turinys (3)</a:t>
            </a:r>
            <a:endParaRPr/>
          </a:p>
        </p:txBody>
      </p:sp>
      <p:pic>
        <p:nvPicPr>
          <p:cNvPr id="88" name="Google Shape;88;g34320cbd05c_0_4"/>
          <p:cNvPicPr preferRelativeResize="0"/>
          <p:nvPr/>
        </p:nvPicPr>
        <p:blipFill rotWithShape="1">
          <a:blip r:embed="rId3">
            <a:alphaModFix/>
          </a:blip>
          <a:srcRect/>
          <a:stretch/>
        </p:blipFill>
        <p:spPr>
          <a:xfrm>
            <a:off x="3874770" y="142220"/>
            <a:ext cx="3732243" cy="1155560"/>
          </a:xfrm>
          <a:prstGeom prst="rect">
            <a:avLst/>
          </a:prstGeom>
          <a:noFill/>
          <a:ln>
            <a:noFill/>
          </a:ln>
        </p:spPr>
      </p:pic>
      <p:pic>
        <p:nvPicPr>
          <p:cNvPr id="89" name="Google Shape;89;g34320cbd05c_0_4"/>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90" name="Google Shape;90;g34320cbd05c_0_4"/>
          <p:cNvSpPr txBox="1"/>
          <p:nvPr/>
        </p:nvSpPr>
        <p:spPr>
          <a:xfrm>
            <a:off x="445650" y="2250979"/>
            <a:ext cx="11565600" cy="38952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lt-LT" sz="1800" b="1">
                <a:solidFill>
                  <a:schemeClr val="dk1"/>
                </a:solidFill>
              </a:rPr>
              <a:t>Algoritmai ir programavimas (B)</a:t>
            </a:r>
            <a:endParaRPr sz="2000" b="1">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B1. Įžvelgia algoritmų, programų naudą, atpažįsta ir vartoja pagrindines sąvokas.</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B2. Naudojasi algoritmų kūrimo, programavimo kalbos konstrukcijomis, programavimo aplinkomis.</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B3. Kuria ir vykdo algoritmus, programas.</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B4. Testuoja, derina, tobulina programas.</a:t>
            </a:r>
            <a:endParaRPr sz="2000">
              <a:solidFill>
                <a:schemeClr val="dk1"/>
              </a:solidFill>
              <a:latin typeface="Calibri"/>
              <a:ea typeface="Calibri"/>
              <a:cs typeface="Calibri"/>
              <a:sym typeface="Calibri"/>
            </a:endParaRPr>
          </a:p>
          <a:p>
            <a:pPr marL="0" lvl="0" indent="0" algn="just" rtl="0">
              <a:lnSpc>
                <a:spcPct val="115000"/>
              </a:lnSpc>
              <a:spcBef>
                <a:spcPts val="2400"/>
              </a:spcBef>
              <a:spcAft>
                <a:spcPts val="0"/>
              </a:spcAft>
              <a:buClr>
                <a:schemeClr val="dk1"/>
              </a:buClr>
              <a:buSzPts val="1100"/>
              <a:buFont typeface="Arial"/>
              <a:buNone/>
            </a:pPr>
            <a:r>
              <a:rPr lang="lt-LT" sz="1800" b="1">
                <a:solidFill>
                  <a:schemeClr val="dk1"/>
                </a:solidFill>
              </a:rPr>
              <a:t>Duomenų tyryba ir informacija (C)</a:t>
            </a:r>
            <a:endParaRPr sz="2000" b="1">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C1. Įžvelgia duomenų ryšį su algoritmais, vartoja tinkamas sąvokas.</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C2. Tyrinėja duomenis ir atlieka veiksmus su jais.</a:t>
            </a:r>
            <a:endParaRPr sz="200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Char char="●"/>
            </a:pPr>
            <a:r>
              <a:rPr lang="lt-LT" sz="2000">
                <a:solidFill>
                  <a:schemeClr val="dk1"/>
                </a:solidFill>
                <a:latin typeface="Calibri"/>
                <a:ea typeface="Calibri"/>
                <a:cs typeface="Calibri"/>
                <a:sym typeface="Calibri"/>
              </a:rPr>
              <a:t>C3. Vertina duomenų ir informacijos patikimumą, privatumą. </a:t>
            </a:r>
            <a:endParaRPr sz="20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endParaRPr sz="1800"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E6B2B"/>
              </a:buClr>
              <a:buSzPct val="100000"/>
              <a:buFont typeface="Calibri"/>
              <a:buNone/>
            </a:pPr>
            <a:r>
              <a:rPr lang="lt-LT"/>
              <a:t>IT VBE II dalies testo pavyzdys (1)</a:t>
            </a:r>
            <a:endParaRPr/>
          </a:p>
        </p:txBody>
      </p:sp>
      <p:pic>
        <p:nvPicPr>
          <p:cNvPr id="96" name="Google Shape;96;p6"/>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97" name="Google Shape;97;p6"/>
          <p:cNvPicPr preferRelativeResize="0"/>
          <p:nvPr/>
        </p:nvPicPr>
        <p:blipFill rotWithShape="1">
          <a:blip r:embed="rId4">
            <a:alphaModFix/>
          </a:blip>
          <a:srcRect/>
          <a:stretch/>
        </p:blipFill>
        <p:spPr>
          <a:xfrm>
            <a:off x="8223288" y="238920"/>
            <a:ext cx="3124162" cy="941810"/>
          </a:xfrm>
          <a:prstGeom prst="rect">
            <a:avLst/>
          </a:prstGeom>
          <a:noFill/>
          <a:ln>
            <a:noFill/>
          </a:ln>
        </p:spPr>
      </p:pic>
      <p:pic>
        <p:nvPicPr>
          <p:cNvPr id="98" name="Google Shape;98;p6"/>
          <p:cNvPicPr preferRelativeResize="0"/>
          <p:nvPr/>
        </p:nvPicPr>
        <p:blipFill rotWithShape="1">
          <a:blip r:embed="rId5">
            <a:alphaModFix/>
          </a:blip>
          <a:srcRect/>
          <a:stretch/>
        </p:blipFill>
        <p:spPr>
          <a:xfrm>
            <a:off x="806398" y="2110154"/>
            <a:ext cx="8843282" cy="4486073"/>
          </a:xfrm>
          <a:prstGeom prst="rect">
            <a:avLst/>
          </a:prstGeom>
          <a:noFill/>
          <a:ln>
            <a:noFill/>
          </a:ln>
        </p:spPr>
      </p:pic>
      <p:pic>
        <p:nvPicPr>
          <p:cNvPr id="99" name="Google Shape;99;p6"/>
          <p:cNvPicPr preferRelativeResize="0"/>
          <p:nvPr/>
        </p:nvPicPr>
        <p:blipFill rotWithShape="1">
          <a:blip r:embed="rId6">
            <a:alphaModFix/>
          </a:blip>
          <a:srcRect/>
          <a:stretch/>
        </p:blipFill>
        <p:spPr>
          <a:xfrm>
            <a:off x="4676775" y="2495550"/>
            <a:ext cx="7515225" cy="4362450"/>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IT VBE II dalies testo pavyzdys (2)</a:t>
            </a:r>
            <a:endParaRPr/>
          </a:p>
        </p:txBody>
      </p:sp>
      <p:pic>
        <p:nvPicPr>
          <p:cNvPr id="105" name="Google Shape;105;p7"/>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06" name="Google Shape;106;p7"/>
          <p:cNvPicPr preferRelativeResize="0"/>
          <p:nvPr/>
        </p:nvPicPr>
        <p:blipFill rotWithShape="1">
          <a:blip r:embed="rId4">
            <a:alphaModFix/>
          </a:blip>
          <a:srcRect/>
          <a:stretch/>
        </p:blipFill>
        <p:spPr>
          <a:xfrm>
            <a:off x="8223288" y="238920"/>
            <a:ext cx="3124162" cy="941810"/>
          </a:xfrm>
          <a:prstGeom prst="rect">
            <a:avLst/>
          </a:prstGeom>
          <a:noFill/>
          <a:ln>
            <a:noFill/>
          </a:ln>
        </p:spPr>
      </p:pic>
      <p:pic>
        <p:nvPicPr>
          <p:cNvPr id="107" name="Google Shape;107;p7"/>
          <p:cNvPicPr preferRelativeResize="0"/>
          <p:nvPr/>
        </p:nvPicPr>
        <p:blipFill rotWithShape="1">
          <a:blip r:embed="rId5">
            <a:alphaModFix/>
          </a:blip>
          <a:srcRect/>
          <a:stretch/>
        </p:blipFill>
        <p:spPr>
          <a:xfrm>
            <a:off x="370538" y="2250928"/>
            <a:ext cx="7008464" cy="4356960"/>
          </a:xfrm>
          <a:prstGeom prst="rect">
            <a:avLst/>
          </a:prstGeom>
          <a:noFill/>
          <a:ln>
            <a:noFill/>
          </a:ln>
        </p:spPr>
      </p:pic>
      <p:pic>
        <p:nvPicPr>
          <p:cNvPr id="108" name="Google Shape;108;p7"/>
          <p:cNvPicPr preferRelativeResize="0"/>
          <p:nvPr/>
        </p:nvPicPr>
        <p:blipFill rotWithShape="1">
          <a:blip r:embed="rId6">
            <a:alphaModFix/>
          </a:blip>
          <a:srcRect/>
          <a:stretch/>
        </p:blipFill>
        <p:spPr>
          <a:xfrm>
            <a:off x="4657725" y="3128597"/>
            <a:ext cx="7534275" cy="1619250"/>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IT VBE II dalies testo pavyzdys (3)</a:t>
            </a:r>
            <a:endParaRPr/>
          </a:p>
        </p:txBody>
      </p:sp>
      <p:pic>
        <p:nvPicPr>
          <p:cNvPr id="114" name="Google Shape;114;p8"/>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15" name="Google Shape;115;p8"/>
          <p:cNvPicPr preferRelativeResize="0"/>
          <p:nvPr/>
        </p:nvPicPr>
        <p:blipFill rotWithShape="1">
          <a:blip r:embed="rId4">
            <a:alphaModFix/>
          </a:blip>
          <a:srcRect/>
          <a:stretch/>
        </p:blipFill>
        <p:spPr>
          <a:xfrm>
            <a:off x="8223288" y="238920"/>
            <a:ext cx="3124162" cy="941810"/>
          </a:xfrm>
          <a:prstGeom prst="rect">
            <a:avLst/>
          </a:prstGeom>
          <a:noFill/>
          <a:ln>
            <a:noFill/>
          </a:ln>
        </p:spPr>
      </p:pic>
      <p:pic>
        <p:nvPicPr>
          <p:cNvPr id="116" name="Google Shape;116;p8"/>
          <p:cNvPicPr preferRelativeResize="0"/>
          <p:nvPr/>
        </p:nvPicPr>
        <p:blipFill rotWithShape="1">
          <a:blip r:embed="rId5">
            <a:alphaModFix/>
          </a:blip>
          <a:srcRect/>
          <a:stretch/>
        </p:blipFill>
        <p:spPr>
          <a:xfrm>
            <a:off x="368791" y="2133878"/>
            <a:ext cx="10629900" cy="2628900"/>
          </a:xfrm>
          <a:prstGeom prst="rect">
            <a:avLst/>
          </a:prstGeom>
          <a:noFill/>
          <a:ln>
            <a:noFill/>
          </a:ln>
        </p:spPr>
      </p:pic>
      <p:pic>
        <p:nvPicPr>
          <p:cNvPr id="117" name="Google Shape;117;p8"/>
          <p:cNvPicPr preferRelativeResize="0"/>
          <p:nvPr/>
        </p:nvPicPr>
        <p:blipFill rotWithShape="1">
          <a:blip r:embed="rId6">
            <a:alphaModFix/>
          </a:blip>
          <a:srcRect/>
          <a:stretch/>
        </p:blipFill>
        <p:spPr>
          <a:xfrm>
            <a:off x="4496114" y="2133878"/>
            <a:ext cx="7600950" cy="4733925"/>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9"/>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IT VBE II dalies testo pavyzdys (4)</a:t>
            </a:r>
            <a:endParaRPr/>
          </a:p>
        </p:txBody>
      </p:sp>
      <p:pic>
        <p:nvPicPr>
          <p:cNvPr id="123" name="Google Shape;123;p9"/>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24" name="Google Shape;124;p9"/>
          <p:cNvPicPr preferRelativeResize="0"/>
          <p:nvPr/>
        </p:nvPicPr>
        <p:blipFill rotWithShape="1">
          <a:blip r:embed="rId4">
            <a:alphaModFix/>
          </a:blip>
          <a:srcRect/>
          <a:stretch/>
        </p:blipFill>
        <p:spPr>
          <a:xfrm>
            <a:off x="8223288" y="238920"/>
            <a:ext cx="3124162" cy="941810"/>
          </a:xfrm>
          <a:prstGeom prst="rect">
            <a:avLst/>
          </a:prstGeom>
          <a:noFill/>
          <a:ln>
            <a:noFill/>
          </a:ln>
        </p:spPr>
      </p:pic>
      <p:pic>
        <p:nvPicPr>
          <p:cNvPr id="125" name="Google Shape;125;p9"/>
          <p:cNvPicPr preferRelativeResize="0"/>
          <p:nvPr/>
        </p:nvPicPr>
        <p:blipFill rotWithShape="1">
          <a:blip r:embed="rId5">
            <a:alphaModFix/>
          </a:blip>
          <a:srcRect/>
          <a:stretch/>
        </p:blipFill>
        <p:spPr>
          <a:xfrm>
            <a:off x="331019" y="2110154"/>
            <a:ext cx="10525125" cy="4686300"/>
          </a:xfrm>
          <a:prstGeom prst="rect">
            <a:avLst/>
          </a:prstGeom>
          <a:noFill/>
          <a:ln>
            <a:noFill/>
          </a:ln>
        </p:spPr>
      </p:pic>
      <p:pic>
        <p:nvPicPr>
          <p:cNvPr id="126" name="Google Shape;126;p9"/>
          <p:cNvPicPr preferRelativeResize="0"/>
          <p:nvPr/>
        </p:nvPicPr>
        <p:blipFill rotWithShape="1">
          <a:blip r:embed="rId6">
            <a:alphaModFix/>
          </a:blip>
          <a:srcRect/>
          <a:stretch/>
        </p:blipFill>
        <p:spPr>
          <a:xfrm>
            <a:off x="5740892" y="2835711"/>
            <a:ext cx="6045410" cy="2700785"/>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title"/>
          </p:nvPr>
        </p:nvSpPr>
        <p:spPr>
          <a:xfrm>
            <a:off x="602900" y="1321504"/>
            <a:ext cx="10395791"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IT VBE II dalies testo pavyzdys (5)</a:t>
            </a:r>
            <a:endParaRPr/>
          </a:p>
        </p:txBody>
      </p:sp>
      <p:pic>
        <p:nvPicPr>
          <p:cNvPr id="132" name="Google Shape;132;p10"/>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33" name="Google Shape;133;p10"/>
          <p:cNvPicPr preferRelativeResize="0"/>
          <p:nvPr/>
        </p:nvPicPr>
        <p:blipFill rotWithShape="1">
          <a:blip r:embed="rId4">
            <a:alphaModFix/>
          </a:blip>
          <a:srcRect/>
          <a:stretch/>
        </p:blipFill>
        <p:spPr>
          <a:xfrm>
            <a:off x="8223288" y="238920"/>
            <a:ext cx="3124162" cy="941810"/>
          </a:xfrm>
          <a:prstGeom prst="rect">
            <a:avLst/>
          </a:prstGeom>
          <a:noFill/>
          <a:ln>
            <a:noFill/>
          </a:ln>
        </p:spPr>
      </p:pic>
      <p:pic>
        <p:nvPicPr>
          <p:cNvPr id="134" name="Google Shape;134;p10"/>
          <p:cNvPicPr preferRelativeResize="0"/>
          <p:nvPr/>
        </p:nvPicPr>
        <p:blipFill rotWithShape="1">
          <a:blip r:embed="rId5">
            <a:alphaModFix/>
          </a:blip>
          <a:srcRect/>
          <a:stretch/>
        </p:blipFill>
        <p:spPr>
          <a:xfrm>
            <a:off x="602900" y="2250928"/>
            <a:ext cx="10591800" cy="4219575"/>
          </a:xfrm>
          <a:prstGeom prst="rect">
            <a:avLst/>
          </a:prstGeom>
          <a:noFill/>
          <a:ln>
            <a:noFill/>
          </a:ln>
        </p:spPr>
      </p:pic>
      <p:pic>
        <p:nvPicPr>
          <p:cNvPr id="135" name="Google Shape;135;p10"/>
          <p:cNvPicPr preferRelativeResize="0"/>
          <p:nvPr/>
        </p:nvPicPr>
        <p:blipFill rotWithShape="1">
          <a:blip r:embed="rId6">
            <a:alphaModFix/>
          </a:blip>
          <a:srcRect/>
          <a:stretch/>
        </p:blipFill>
        <p:spPr>
          <a:xfrm>
            <a:off x="1161736" y="5836782"/>
            <a:ext cx="1809750" cy="409575"/>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16BDD-44BB-BC79-77AE-3345EB71725B}"/>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6D560410-D687-47A3-D38D-29C3D95C5473}"/>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08D84C3E-C8BC-231C-FE26-EFB91492307C}"/>
              </a:ext>
            </a:extLst>
          </p:cNvPr>
          <p:cNvPicPr>
            <a:picLocks noChangeAspect="1"/>
          </p:cNvPicPr>
          <p:nvPr/>
        </p:nvPicPr>
        <p:blipFill>
          <a:blip r:embed="rId3"/>
          <a:stretch>
            <a:fillRect/>
          </a:stretch>
        </p:blipFill>
        <p:spPr>
          <a:xfrm>
            <a:off x="8223288" y="238920"/>
            <a:ext cx="3124162" cy="941810"/>
          </a:xfrm>
          <a:prstGeom prst="rect">
            <a:avLst/>
          </a:prstGeom>
        </p:spPr>
      </p:pic>
      <p:sp>
        <p:nvSpPr>
          <p:cNvPr id="8" name="Pavadinimas 4">
            <a:extLst>
              <a:ext uri="{FF2B5EF4-FFF2-40B4-BE49-F238E27FC236}">
                <a16:creationId xmlns:a16="http://schemas.microsoft.com/office/drawing/2014/main" id="{3C9C9FA0-0E7B-2108-6044-008522CE375C}"/>
              </a:ext>
            </a:extLst>
          </p:cNvPr>
          <p:cNvSpPr>
            <a:spLocks noGrp="1"/>
          </p:cNvSpPr>
          <p:nvPr>
            <p:ph type="title"/>
          </p:nvPr>
        </p:nvSpPr>
        <p:spPr>
          <a:xfrm>
            <a:off x="959498" y="1427057"/>
            <a:ext cx="10515600" cy="1048794"/>
          </a:xfrm>
        </p:spPr>
        <p:txBody>
          <a:bodyPr anchor="ctr">
            <a:normAutofit/>
          </a:bodyPr>
          <a:lstStyle/>
          <a:p>
            <a:r>
              <a:rPr lang="lt-LT" sz="4800" dirty="0"/>
              <a:t>Mokymų tikslas ir uždaviniai</a:t>
            </a:r>
          </a:p>
        </p:txBody>
      </p:sp>
      <p:sp>
        <p:nvSpPr>
          <p:cNvPr id="9" name="Turinio vietos rezervavimo ženklas 1">
            <a:extLst>
              <a:ext uri="{FF2B5EF4-FFF2-40B4-BE49-F238E27FC236}">
                <a16:creationId xmlns:a16="http://schemas.microsoft.com/office/drawing/2014/main" id="{E4D89CC6-A3CF-CD61-1798-E93AFB107315}"/>
              </a:ext>
            </a:extLst>
          </p:cNvPr>
          <p:cNvSpPr txBox="1">
            <a:spLocks/>
          </p:cNvSpPr>
          <p:nvPr/>
        </p:nvSpPr>
        <p:spPr>
          <a:xfrm>
            <a:off x="959498" y="2592901"/>
            <a:ext cx="10769082" cy="3836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F633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lt-LT" dirty="0"/>
              <a:t>Tobulinti informatikos mokytojų, kaip informatikos valstybinio brandos egzamino antros dalies vertintojų, kompetencijas</a:t>
            </a:r>
          </a:p>
          <a:p>
            <a:pPr marL="914400" lvl="1" indent="-457200" algn="just">
              <a:lnSpc>
                <a:spcPct val="107000"/>
              </a:lnSpc>
              <a:spcAft>
                <a:spcPts val="800"/>
              </a:spcAft>
              <a:buFont typeface="Arial" panose="020B0604020202020204" pitchFamily="34" charset="0"/>
              <a:buChar char="•"/>
            </a:pPr>
            <a:r>
              <a:rPr lang="lt-LT" sz="2400" dirty="0"/>
              <a:t>Išanalizuoti </a:t>
            </a:r>
            <a:r>
              <a:rPr lang="lt-LT" sz="2400" dirty="0" err="1"/>
              <a:t>VBE</a:t>
            </a:r>
            <a:r>
              <a:rPr lang="lt-LT" sz="2400" dirty="0"/>
              <a:t> užduoties reikalavimus ir vertinimo kriterijus.</a:t>
            </a:r>
          </a:p>
          <a:p>
            <a:pPr marL="914400" lvl="1" indent="-457200" algn="just">
              <a:lnSpc>
                <a:spcPct val="107000"/>
              </a:lnSpc>
              <a:spcAft>
                <a:spcPts val="800"/>
              </a:spcAft>
              <a:buFont typeface="Arial" panose="020B0604020202020204" pitchFamily="34" charset="0"/>
              <a:buChar char="•"/>
            </a:pPr>
            <a:r>
              <a:rPr lang="lt-LT" sz="2400" dirty="0"/>
              <a:t>Pateikti VBE vertintojams skirtingų pasiekimų lygių užduoties kandidatų atlikčių.</a:t>
            </a:r>
          </a:p>
          <a:p>
            <a:pPr marL="914400" lvl="1" indent="-457200" algn="just">
              <a:lnSpc>
                <a:spcPct val="107000"/>
              </a:lnSpc>
              <a:spcAft>
                <a:spcPts val="800"/>
              </a:spcAft>
              <a:buFont typeface="Arial" panose="020B0604020202020204" pitchFamily="34" charset="0"/>
              <a:buChar char="•"/>
            </a:pPr>
            <a:r>
              <a:rPr lang="lt-LT" sz="2400" dirty="0"/>
              <a:t>Supažindinti vertintojus su elektroninėmis </a:t>
            </a:r>
            <a:r>
              <a:rPr lang="lt-LT" sz="2400" dirty="0" err="1"/>
              <a:t>VBE</a:t>
            </a:r>
            <a:r>
              <a:rPr lang="lt-LT" sz="2400" dirty="0"/>
              <a:t> vertinimo sistemomis.</a:t>
            </a:r>
          </a:p>
          <a:p>
            <a:pPr marL="914400" lvl="1" indent="-457200" algn="just">
              <a:lnSpc>
                <a:spcPct val="107000"/>
              </a:lnSpc>
              <a:spcAft>
                <a:spcPts val="800"/>
              </a:spcAft>
              <a:buFont typeface="Arial" panose="020B0604020202020204" pitchFamily="34" charset="0"/>
              <a:buChar char="•"/>
            </a:pPr>
            <a:r>
              <a:rPr lang="lt-LT" sz="2400" dirty="0"/>
              <a:t>Sudaryti galimybes vertintojams praktiškai išbandyti vertinimui reikalingas aplinkas.</a:t>
            </a:r>
          </a:p>
        </p:txBody>
      </p:sp>
    </p:spTree>
    <p:extLst>
      <p:ext uri="{BB962C8B-B14F-4D97-AF65-F5344CB8AC3E}">
        <p14:creationId xmlns:p14="http://schemas.microsoft.com/office/powerpoint/2010/main" val="241901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211015" y="1793776"/>
            <a:ext cx="11215636"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Testo darbų vertinimo proceso organizavimas (1)</a:t>
            </a:r>
            <a:endParaRPr/>
          </a:p>
        </p:txBody>
      </p:sp>
      <p:pic>
        <p:nvPicPr>
          <p:cNvPr id="141" name="Google Shape;141;p11"/>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42" name="Google Shape;142;p11"/>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143" name="Google Shape;143;p11"/>
          <p:cNvSpPr txBox="1"/>
          <p:nvPr/>
        </p:nvSpPr>
        <p:spPr>
          <a:xfrm>
            <a:off x="574431" y="2483852"/>
            <a:ext cx="11043138"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lt-LT" sz="2000" b="1" i="0" u="none" strike="noStrike" cap="none">
                <a:solidFill>
                  <a:srgbClr val="333300"/>
                </a:solidFill>
                <a:latin typeface="Times New Roman"/>
                <a:ea typeface="Times New Roman"/>
                <a:cs typeface="Times New Roman"/>
                <a:sym typeface="Times New Roman"/>
              </a:rPr>
              <a:t>Prieš vertinimą</a:t>
            </a:r>
            <a:r>
              <a:rPr lang="lt-LT" sz="2000" b="0" i="0" u="none" strike="noStrike" cap="none">
                <a:solidFill>
                  <a:srgbClr val="333300"/>
                </a:solidFill>
                <a:latin typeface="Times New Roman"/>
                <a:ea typeface="Times New Roman"/>
                <a:cs typeface="Times New Roman"/>
                <a:sym typeface="Times New Roman"/>
              </a:rPr>
              <a:t>:</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Vyresnieji vertintojai savarankiškai atlieka užduotį.</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Vertinimo komisijos pirmininkas kartu su vyresniaisiais vertintojais atlieka kontrolinį kandidatų atliktų darbų vertinimą (apie 10 proc. darbų).</a:t>
            </a:r>
            <a:endParaRPr sz="2000" b="0" i="0" u="none" strike="noStrike" cap="none">
              <a:solidFill>
                <a:srgbClr val="333300"/>
              </a:solidFill>
              <a:latin typeface="Times New Roman"/>
              <a:ea typeface="Times New Roman"/>
              <a:cs typeface="Times New Roman"/>
              <a:sym typeface="Times New Roman"/>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Atsižvelgiant į kandidatų atsakymus ir sprendimus koreguojama, tikslinama, papildoma vertinimo instrukcija. Suderinus visas korekcijas, vertinimo instrukcija yra patvirtinama ir vertinimo proceso metu ji tampa įstatymu.</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Vyksta vertinimo standartizavimas. Kiekviena vertintojų grupė su vyresniuoju vertintoju vertina savo egzamino užduoties dalį. Aptariami vertinimo niuansai, susitariama, kaip vertinti konkrečius atsakymus.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211015" y="1793776"/>
            <a:ext cx="11215636" cy="788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Testo darbų vertinimo proceso organizavimas (2)</a:t>
            </a:r>
            <a:endParaRPr/>
          </a:p>
        </p:txBody>
      </p:sp>
      <p:pic>
        <p:nvPicPr>
          <p:cNvPr id="149" name="Google Shape;149;p12"/>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50" name="Google Shape;150;p12"/>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151" name="Google Shape;151;p12"/>
          <p:cNvSpPr txBox="1"/>
          <p:nvPr/>
        </p:nvSpPr>
        <p:spPr>
          <a:xfrm>
            <a:off x="574431" y="2483852"/>
            <a:ext cx="11043138" cy="355481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lt-LT" sz="2000" b="1" i="0" u="none" strike="noStrike" cap="none">
                <a:solidFill>
                  <a:srgbClr val="333300"/>
                </a:solidFill>
                <a:latin typeface="Times New Roman"/>
                <a:ea typeface="Times New Roman"/>
                <a:cs typeface="Times New Roman"/>
                <a:sym typeface="Times New Roman"/>
              </a:rPr>
              <a:t>Vertinant:</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Griežtai laikomasi vertinimo instrukcijos ir priimtų susitarimų. Esant neaiškumams, konsultuojamasi su vyresniuoju vertintoju.</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Kiekvienas kandidato darbas vertinamas du kartus. Vertintojai nemato vienas kito įvertinimų.</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Jei dviejų vertintojų to paties darbo įvertinimai skiriasi, sistema paskirsto darbą vyresniajam vertintojui, kuris įvertina darbą trečią kartą.</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Kai visi darbai įvertinti ir sistemoje suskaičiuojama kiekvieno darbo visų dalių (testo ir kiekvienos praktinės užduoties) įvertinimų suma, vyresnieji vertintojai atlieka kontrolinį vertinimą tų darbų, kurių įvertinimas yra ant ribos (pvz., išlaikymo).</a:t>
            </a:r>
            <a:endParaRPr/>
          </a:p>
          <a:p>
            <a:pPr marL="342900" marR="0" lvl="0" indent="-342900" algn="just" rtl="0">
              <a:lnSpc>
                <a:spcPct val="100000"/>
              </a:lnSpc>
              <a:spcBef>
                <a:spcPts val="600"/>
              </a:spcBef>
              <a:spcAft>
                <a:spcPts val="0"/>
              </a:spcAft>
              <a:buClr>
                <a:srgbClr val="000000"/>
              </a:buClr>
              <a:buSzPts val="2000"/>
              <a:buFont typeface="Arial"/>
              <a:buChar char="•"/>
            </a:pPr>
            <a:r>
              <a:rPr lang="lt-LT" sz="2000" b="0" i="0" u="none" strike="noStrike" cap="none">
                <a:solidFill>
                  <a:srgbClr val="333300"/>
                </a:solidFill>
                <a:latin typeface="Times New Roman"/>
                <a:ea typeface="Times New Roman"/>
                <a:cs typeface="Times New Roman"/>
                <a:sym typeface="Times New Roman"/>
              </a:rPr>
              <a:t>Apskaičiuojami galutiniai rezultatai, kurie skelbiami kandidatams.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281350" y="1246300"/>
            <a:ext cx="11766000" cy="788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860"/>
              <a:buNone/>
            </a:pPr>
            <a:r>
              <a:rPr lang="lt-LT" sz="3859"/>
              <a:t>Rekomendacijos mokiniams ir dėstantiems mokytojams</a:t>
            </a:r>
            <a:endParaRPr sz="3859"/>
          </a:p>
        </p:txBody>
      </p:sp>
      <p:pic>
        <p:nvPicPr>
          <p:cNvPr id="157" name="Google Shape;157;p27"/>
          <p:cNvPicPr preferRelativeResize="0"/>
          <p:nvPr/>
        </p:nvPicPr>
        <p:blipFill rotWithShape="1">
          <a:blip r:embed="rId3">
            <a:alphaModFix/>
          </a:blip>
          <a:srcRect/>
          <a:stretch/>
        </p:blipFill>
        <p:spPr>
          <a:xfrm>
            <a:off x="3874770" y="142220"/>
            <a:ext cx="3732245" cy="1155560"/>
          </a:xfrm>
          <a:prstGeom prst="rect">
            <a:avLst/>
          </a:prstGeom>
          <a:noFill/>
          <a:ln>
            <a:noFill/>
          </a:ln>
        </p:spPr>
      </p:pic>
      <p:pic>
        <p:nvPicPr>
          <p:cNvPr id="158" name="Google Shape;158;p27"/>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159" name="Google Shape;159;p27"/>
          <p:cNvSpPr txBox="1"/>
          <p:nvPr/>
        </p:nvSpPr>
        <p:spPr>
          <a:xfrm>
            <a:off x="589875" y="2100500"/>
            <a:ext cx="11012400" cy="4757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lt-LT" sz="1600" b="0" i="0" u="none" strike="noStrike" cap="none">
                <a:solidFill>
                  <a:srgbClr val="000000"/>
                </a:solidFill>
                <a:latin typeface="Times New Roman"/>
                <a:ea typeface="Times New Roman"/>
                <a:cs typeface="Times New Roman"/>
                <a:sym typeface="Times New Roman"/>
              </a:rPr>
              <a:t>Rengiantis egzaminui svarbu atkreipti mokinių dėmesį į šiuos aspektus:</a:t>
            </a:r>
            <a:endParaRPr sz="1200"/>
          </a:p>
          <a:p>
            <a:pPr marL="457200" marR="0" lvl="0" indent="-444500" algn="l" rtl="0">
              <a:lnSpc>
                <a:spcPct val="81000"/>
              </a:lnSpc>
              <a:spcBef>
                <a:spcPts val="800"/>
              </a:spcBef>
              <a:spcAft>
                <a:spcPts val="0"/>
              </a:spcAft>
              <a:buClr>
                <a:srgbClr val="000000"/>
              </a:buClr>
              <a:buSzPts val="1600"/>
              <a:buFont typeface="Courier New"/>
              <a:buChar char="o"/>
            </a:pPr>
            <a:r>
              <a:rPr lang="lt-LT" sz="1600" b="0" i="0" u="none" strike="noStrike" cap="none">
                <a:solidFill>
                  <a:srgbClr val="000000"/>
                </a:solidFill>
                <a:latin typeface="Times New Roman"/>
                <a:ea typeface="Times New Roman"/>
                <a:cs typeface="Times New Roman"/>
                <a:sym typeface="Times New Roman"/>
              </a:rPr>
              <a:t>Atsakant į klausimus reikia vartoti taisyklingą </a:t>
            </a:r>
            <a:r>
              <a:rPr lang="lt-LT" sz="1600" b="1" i="0" u="none" strike="noStrike" cap="none">
                <a:solidFill>
                  <a:srgbClr val="000000"/>
                </a:solidFill>
                <a:latin typeface="Times New Roman"/>
                <a:ea typeface="Times New Roman"/>
                <a:cs typeface="Times New Roman"/>
                <a:sym typeface="Times New Roman"/>
              </a:rPr>
              <a:t>lietuvišką </a:t>
            </a:r>
            <a:r>
              <a:rPr lang="lt-LT" sz="1600" b="0" i="0" u="none" strike="noStrike" cap="none">
                <a:solidFill>
                  <a:srgbClr val="000000"/>
                </a:solidFill>
                <a:latin typeface="Times New Roman"/>
                <a:ea typeface="Times New Roman"/>
                <a:cs typeface="Times New Roman"/>
                <a:sym typeface="Times New Roman"/>
              </a:rPr>
              <a:t>kompiuterijos žodyną, t. y. nevartoti kompiuterinio žargono ir vertalų (pvz., </a:t>
            </a:r>
            <a:r>
              <a:rPr lang="lt-LT" sz="1600" b="0" i="1" u="none" strike="noStrike" cap="none">
                <a:solidFill>
                  <a:srgbClr val="000000"/>
                </a:solidFill>
                <a:latin typeface="Times New Roman"/>
                <a:ea typeface="Times New Roman"/>
                <a:cs typeface="Times New Roman"/>
                <a:sym typeface="Times New Roman"/>
              </a:rPr>
              <a:t>licenzija</a:t>
            </a:r>
            <a:r>
              <a:rPr lang="lt-LT" sz="1600" b="0" i="0" u="none" strike="noStrike" cap="none">
                <a:solidFill>
                  <a:srgbClr val="000000"/>
                </a:solidFill>
                <a:latin typeface="Times New Roman"/>
                <a:ea typeface="Times New Roman"/>
                <a:cs typeface="Times New Roman"/>
                <a:sym typeface="Times New Roman"/>
              </a:rPr>
              <a:t>, </a:t>
            </a:r>
            <a:r>
              <a:rPr lang="lt-LT" sz="1600" b="0" i="1" u="none" strike="noStrike" cap="none">
                <a:solidFill>
                  <a:srgbClr val="000000"/>
                </a:solidFill>
                <a:latin typeface="Times New Roman"/>
                <a:ea typeface="Times New Roman"/>
                <a:cs typeface="Times New Roman"/>
                <a:sym typeface="Times New Roman"/>
              </a:rPr>
              <a:t>linkas</a:t>
            </a:r>
            <a:r>
              <a:rPr lang="lt-LT" sz="1600" b="0" i="0" u="none" strike="noStrike" cap="none">
                <a:solidFill>
                  <a:srgbClr val="000000"/>
                </a:solidFill>
                <a:latin typeface="Times New Roman"/>
                <a:ea typeface="Times New Roman"/>
                <a:cs typeface="Times New Roman"/>
                <a:sym typeface="Times New Roman"/>
              </a:rPr>
              <a:t>, </a:t>
            </a:r>
            <a:r>
              <a:rPr lang="lt-LT" sz="1600" b="0" i="1" u="none" strike="noStrike" cap="none">
                <a:solidFill>
                  <a:srgbClr val="000000"/>
                </a:solidFill>
                <a:latin typeface="Times New Roman"/>
                <a:ea typeface="Times New Roman"/>
                <a:cs typeface="Times New Roman"/>
                <a:sym typeface="Times New Roman"/>
              </a:rPr>
              <a:t>reportinti</a:t>
            </a:r>
            <a:r>
              <a:rPr lang="lt-LT" sz="1600" b="0" i="0" u="none" strike="noStrike" cap="none">
                <a:solidFill>
                  <a:srgbClr val="000000"/>
                </a:solidFill>
                <a:latin typeface="Times New Roman"/>
                <a:ea typeface="Times New Roman"/>
                <a:cs typeface="Times New Roman"/>
                <a:sym typeface="Times New Roman"/>
              </a:rPr>
              <a:t>, </a:t>
            </a:r>
            <a:r>
              <a:rPr lang="lt-LT" sz="1600" b="0" i="1" u="none" strike="noStrike" cap="none">
                <a:solidFill>
                  <a:srgbClr val="000000"/>
                </a:solidFill>
                <a:latin typeface="Times New Roman"/>
                <a:ea typeface="Times New Roman"/>
                <a:cs typeface="Times New Roman"/>
                <a:sym typeface="Times New Roman"/>
              </a:rPr>
              <a:t>firewall, pašėrinti</a:t>
            </a:r>
            <a:r>
              <a:rPr lang="lt-LT" sz="1600" b="0" i="0" u="none" strike="noStrike" cap="none">
                <a:solidFill>
                  <a:srgbClr val="000000"/>
                </a:solidFill>
                <a:latin typeface="Times New Roman"/>
                <a:ea typeface="Times New Roman"/>
                <a:cs typeface="Times New Roman"/>
                <a:sym typeface="Times New Roman"/>
              </a:rPr>
              <a:t> ir kt.).</a:t>
            </a:r>
            <a:endParaRPr sz="1200"/>
          </a:p>
          <a:p>
            <a:pPr marL="457200" marR="0" lvl="0" indent="-444500" algn="l" rtl="0">
              <a:lnSpc>
                <a:spcPct val="81000"/>
              </a:lnSpc>
              <a:spcBef>
                <a:spcPts val="800"/>
              </a:spcBef>
              <a:spcAft>
                <a:spcPts val="0"/>
              </a:spcAft>
              <a:buClr>
                <a:srgbClr val="000000"/>
              </a:buClr>
              <a:buSzPts val="1600"/>
              <a:buFont typeface="Courier New"/>
              <a:buChar char="o"/>
            </a:pPr>
            <a:r>
              <a:rPr lang="lt-LT" sz="1600">
                <a:latin typeface="Times New Roman"/>
                <a:ea typeface="Times New Roman"/>
                <a:cs typeface="Times New Roman"/>
                <a:sym typeface="Times New Roman"/>
              </a:rPr>
              <a:t>Sąvokas vartoti tikslingai. </a:t>
            </a:r>
            <a:r>
              <a:rPr lang="lt-LT" sz="1600" b="0" i="0" u="none" strike="noStrike" cap="none">
                <a:solidFill>
                  <a:srgbClr val="000000"/>
                </a:solidFill>
                <a:latin typeface="Times New Roman"/>
                <a:ea typeface="Times New Roman"/>
                <a:cs typeface="Times New Roman"/>
                <a:sym typeface="Times New Roman"/>
              </a:rPr>
              <a:t>Mokiniai dažnai painioja šias sąvokas: el. valdžios ir el. verslo paslaugos, etiškas ir saugus elgesys tinkle, turtinės ir neturtinės teisės, licencija ir patentas. </a:t>
            </a:r>
            <a:endParaRPr sz="1200"/>
          </a:p>
          <a:p>
            <a:pPr marL="457200" marR="0" lvl="0" indent="-444500" algn="l" rtl="0">
              <a:lnSpc>
                <a:spcPct val="81000"/>
              </a:lnSpc>
              <a:spcBef>
                <a:spcPts val="800"/>
              </a:spcBef>
              <a:spcAft>
                <a:spcPts val="0"/>
              </a:spcAft>
              <a:buClr>
                <a:srgbClr val="000000"/>
              </a:buClr>
              <a:buSzPts val="1600"/>
              <a:buFont typeface="Courier New"/>
              <a:buChar char="o"/>
            </a:pPr>
            <a:r>
              <a:rPr lang="lt-LT" sz="1600" b="0" i="0" u="none" strike="noStrike" cap="none">
                <a:solidFill>
                  <a:srgbClr val="000000"/>
                </a:solidFill>
                <a:latin typeface="Times New Roman"/>
                <a:ea typeface="Times New Roman"/>
                <a:cs typeface="Times New Roman"/>
                <a:sym typeface="Times New Roman"/>
              </a:rPr>
              <a:t>Atidžiai skaityti užduoties nurodymus ir atsakyti tiksliai taip, kaip nurodyta.</a:t>
            </a:r>
            <a:br>
              <a:rPr lang="lt-LT" sz="1600" b="0" i="0" u="none" strike="noStrike" cap="none">
                <a:solidFill>
                  <a:srgbClr val="000000"/>
                </a:solidFill>
                <a:latin typeface="Times New Roman"/>
                <a:ea typeface="Times New Roman"/>
                <a:cs typeface="Times New Roman"/>
                <a:sym typeface="Times New Roman"/>
              </a:rPr>
            </a:br>
            <a:r>
              <a:rPr lang="lt-LT" sz="1600" b="0" i="0" u="none" strike="noStrike" cap="none">
                <a:solidFill>
                  <a:srgbClr val="000000"/>
                </a:solidFill>
                <a:latin typeface="Times New Roman"/>
                <a:ea typeface="Times New Roman"/>
                <a:cs typeface="Times New Roman"/>
                <a:sym typeface="Times New Roman"/>
              </a:rPr>
              <a:t>Pavyzdžiui, 2018 m. IT VBE užduotyje prašoma nurodyti </a:t>
            </a:r>
            <a:r>
              <a:rPr lang="lt-LT" sz="1600" b="1" i="0" u="none" strike="noStrike" cap="none">
                <a:solidFill>
                  <a:srgbClr val="000000"/>
                </a:solidFill>
                <a:latin typeface="Times New Roman"/>
                <a:ea typeface="Times New Roman"/>
                <a:cs typeface="Times New Roman"/>
                <a:sym typeface="Times New Roman"/>
              </a:rPr>
              <a:t>vieną</a:t>
            </a:r>
            <a:r>
              <a:rPr lang="lt-LT" sz="1600" b="0" i="0" u="none" strike="noStrike" cap="none">
                <a:solidFill>
                  <a:srgbClr val="000000"/>
                </a:solidFill>
                <a:latin typeface="Times New Roman"/>
                <a:ea typeface="Times New Roman"/>
                <a:cs typeface="Times New Roman"/>
                <a:sym typeface="Times New Roman"/>
              </a:rPr>
              <a:t> iš paslaugų, teikiamų per el. valdžios vartus. Atsakymo pavyzdys: </a:t>
            </a:r>
            <a:r>
              <a:rPr lang="lt-LT" sz="1600" b="0" i="0" u="none" strike="noStrike" cap="none">
                <a:solidFill>
                  <a:srgbClr val="FF0000"/>
                </a:solidFill>
                <a:latin typeface="Times New Roman"/>
                <a:ea typeface="Times New Roman"/>
                <a:cs typeface="Times New Roman"/>
                <a:sym typeface="Times New Roman"/>
              </a:rPr>
              <a:t>Susipažinimas su valdžia</a:t>
            </a:r>
            <a:r>
              <a:rPr lang="lt-LT" sz="1600" b="0" i="0" u="none" strike="noStrike" cap="none">
                <a:solidFill>
                  <a:srgbClr val="000000"/>
                </a:solidFill>
                <a:latin typeface="Times New Roman"/>
                <a:ea typeface="Times New Roman"/>
                <a:cs typeface="Times New Roman"/>
                <a:sym typeface="Times New Roman"/>
              </a:rPr>
              <a:t>, </a:t>
            </a:r>
            <a:r>
              <a:rPr lang="lt-LT" sz="1600" b="0" i="0" u="none" strike="sngStrike" cap="none">
                <a:solidFill>
                  <a:srgbClr val="000000"/>
                </a:solidFill>
                <a:latin typeface="Times New Roman"/>
                <a:ea typeface="Times New Roman"/>
                <a:cs typeface="Times New Roman"/>
                <a:sym typeface="Times New Roman"/>
              </a:rPr>
              <a:t>darbo ieškojimas, mokesčių apmokestinimas</a:t>
            </a:r>
            <a:r>
              <a:rPr lang="lt-LT" sz="1600" b="0" i="0" u="none" strike="noStrike" cap="none">
                <a:solidFill>
                  <a:srgbClr val="000000"/>
                </a:solidFill>
                <a:latin typeface="Times New Roman"/>
                <a:ea typeface="Times New Roman"/>
                <a:cs typeface="Times New Roman"/>
                <a:sym typeface="Times New Roman"/>
              </a:rPr>
              <a:t>. </a:t>
            </a:r>
            <a:br>
              <a:rPr lang="lt-LT" sz="1600" b="0" i="0" u="none" strike="noStrike" cap="none">
                <a:solidFill>
                  <a:srgbClr val="000000"/>
                </a:solidFill>
                <a:latin typeface="Times New Roman"/>
                <a:ea typeface="Times New Roman"/>
                <a:cs typeface="Times New Roman"/>
                <a:sym typeface="Times New Roman"/>
              </a:rPr>
            </a:br>
            <a:r>
              <a:rPr lang="lt-LT" sz="1600" b="0" i="0" u="none" strike="noStrike" cap="none">
                <a:solidFill>
                  <a:srgbClr val="000000"/>
                </a:solidFill>
                <a:latin typeface="Times New Roman"/>
                <a:ea typeface="Times New Roman"/>
                <a:cs typeface="Times New Roman"/>
                <a:sym typeface="Times New Roman"/>
              </a:rPr>
              <a:t>2019 m. IT VBE pavyzdys: užduotyje prašoma  pateikti elektroninės valdžios teikiamų paslaugų gyventojams </a:t>
            </a:r>
            <a:r>
              <a:rPr lang="lt-LT" sz="1600" b="1" i="0" u="none" strike="noStrike" cap="none">
                <a:solidFill>
                  <a:srgbClr val="000000"/>
                </a:solidFill>
                <a:latin typeface="Times New Roman"/>
                <a:ea typeface="Times New Roman"/>
                <a:cs typeface="Times New Roman"/>
                <a:sym typeface="Times New Roman"/>
              </a:rPr>
              <a:t>du pavyzdžius</a:t>
            </a:r>
            <a:r>
              <a:rPr lang="lt-LT" sz="1600" b="0" i="0" u="none" strike="noStrike" cap="none">
                <a:solidFill>
                  <a:srgbClr val="000000"/>
                </a:solidFill>
                <a:latin typeface="Times New Roman"/>
                <a:ea typeface="Times New Roman"/>
                <a:cs typeface="Times New Roman"/>
                <a:sym typeface="Times New Roman"/>
              </a:rPr>
              <a:t>. Atsakymo pavyzdys: </a:t>
            </a:r>
            <a:r>
              <a:rPr lang="lt-LT" sz="1600" b="0" i="0" u="none" strike="noStrike" cap="none">
                <a:solidFill>
                  <a:srgbClr val="FF0000"/>
                </a:solidFill>
                <a:latin typeface="Times New Roman"/>
                <a:ea typeface="Times New Roman"/>
                <a:cs typeface="Times New Roman"/>
                <a:sym typeface="Times New Roman"/>
              </a:rPr>
              <a:t>Galimybė naudotis el. banko sistema</a:t>
            </a:r>
            <a:r>
              <a:rPr lang="lt-LT" sz="1600" b="0" i="0" u="none" strike="noStrike" cap="none">
                <a:solidFill>
                  <a:srgbClr val="000000"/>
                </a:solidFill>
                <a:latin typeface="Times New Roman"/>
                <a:ea typeface="Times New Roman"/>
                <a:cs typeface="Times New Roman"/>
                <a:sym typeface="Times New Roman"/>
              </a:rPr>
              <a:t>, </a:t>
            </a:r>
            <a:r>
              <a:rPr lang="lt-LT" sz="1600" b="0" i="0" u="none" strike="noStrike" cap="none">
                <a:solidFill>
                  <a:srgbClr val="00B050"/>
                </a:solidFill>
                <a:latin typeface="Times New Roman"/>
                <a:ea typeface="Times New Roman"/>
                <a:cs typeface="Times New Roman"/>
                <a:sym typeface="Times New Roman"/>
              </a:rPr>
              <a:t>pajamų ir GPM deklaravimas, </a:t>
            </a:r>
            <a:r>
              <a:rPr lang="lt-LT" sz="1600" b="0" i="0" u="none" strike="sngStrike" cap="none">
                <a:solidFill>
                  <a:srgbClr val="00B050"/>
                </a:solidFill>
                <a:latin typeface="Times New Roman"/>
                <a:ea typeface="Times New Roman"/>
                <a:cs typeface="Times New Roman"/>
                <a:sym typeface="Times New Roman"/>
              </a:rPr>
              <a:t>galimybė užsiregistruoti pas gydytoją internetu</a:t>
            </a:r>
            <a:r>
              <a:rPr lang="lt-LT" sz="1600" b="0" i="0" u="none" strike="noStrike" cap="none">
                <a:solidFill>
                  <a:srgbClr val="000000"/>
                </a:solidFill>
                <a:latin typeface="Times New Roman"/>
                <a:ea typeface="Times New Roman"/>
                <a:cs typeface="Times New Roman"/>
                <a:sym typeface="Times New Roman"/>
              </a:rPr>
              <a:t>. </a:t>
            </a:r>
            <a:endParaRPr sz="1200"/>
          </a:p>
          <a:p>
            <a:pPr marL="457200" marR="0" lvl="0" indent="-444500" algn="l" rtl="0">
              <a:lnSpc>
                <a:spcPct val="81000"/>
              </a:lnSpc>
              <a:spcBef>
                <a:spcPts val="800"/>
              </a:spcBef>
              <a:spcAft>
                <a:spcPts val="0"/>
              </a:spcAft>
              <a:buClr>
                <a:srgbClr val="000000"/>
              </a:buClr>
              <a:buSzPts val="1600"/>
              <a:buFont typeface="Courier New"/>
              <a:buChar char="o"/>
            </a:pPr>
            <a:r>
              <a:rPr lang="lt-LT" sz="1600">
                <a:latin typeface="Times New Roman"/>
                <a:ea typeface="Times New Roman"/>
                <a:cs typeface="Times New Roman"/>
                <a:sym typeface="Times New Roman"/>
              </a:rPr>
              <a:t>Atsakymus įrašyti į jiems skirtus laukelius. Pavyzdžiui, prašoma pateikti du pavyzdžius ir jiems įrašyti skirti du laukeliai. Vertinimo sistema leidžia už kiekvieną atsakymą įrašyti tik 1 tašką. Jei mokinys įrašo du pavyzdžius į vieną laukelį, kyla sunkumų vertinant.</a:t>
            </a:r>
            <a:endParaRPr sz="1600">
              <a:latin typeface="Times New Roman"/>
              <a:ea typeface="Times New Roman"/>
              <a:cs typeface="Times New Roman"/>
              <a:sym typeface="Times New Roman"/>
            </a:endParaRPr>
          </a:p>
          <a:p>
            <a:pPr marL="457200" marR="0" lvl="0" indent="-444500" algn="l" rtl="0">
              <a:lnSpc>
                <a:spcPct val="81000"/>
              </a:lnSpc>
              <a:spcBef>
                <a:spcPts val="800"/>
              </a:spcBef>
              <a:spcAft>
                <a:spcPts val="0"/>
              </a:spcAft>
              <a:buClr>
                <a:srgbClr val="000000"/>
              </a:buClr>
              <a:buSzPts val="1600"/>
              <a:buFont typeface="Courier New"/>
              <a:buChar char="o"/>
            </a:pPr>
            <a:r>
              <a:rPr lang="lt-LT" sz="1600" b="0" i="0" u="none" strike="noStrike" cap="none">
                <a:solidFill>
                  <a:srgbClr val="000000"/>
                </a:solidFill>
                <a:latin typeface="Times New Roman"/>
                <a:ea typeface="Times New Roman"/>
                <a:cs typeface="Times New Roman"/>
                <a:sym typeface="Times New Roman"/>
              </a:rPr>
              <a:t>Stengtis nedubliuoti informacijos. Neretai atsakymai iš esmės sutampa ar pakartoja sąlygoje pateiktą informaciją. Pavyzdžiui, 2018 m. IT VBE užduotyje buvo prašoma nurodyti </a:t>
            </a:r>
            <a:r>
              <a:rPr lang="lt-LT" sz="1600" b="1" i="0" u="none" strike="noStrike" cap="none">
                <a:solidFill>
                  <a:srgbClr val="000000"/>
                </a:solidFill>
                <a:latin typeface="Times New Roman"/>
                <a:ea typeface="Times New Roman"/>
                <a:cs typeface="Times New Roman"/>
                <a:sym typeface="Times New Roman"/>
              </a:rPr>
              <a:t>du skirtingus </a:t>
            </a:r>
            <a:r>
              <a:rPr lang="lt-LT" sz="1600" b="0" i="0" u="none" strike="noStrike" cap="none">
                <a:solidFill>
                  <a:srgbClr val="000000"/>
                </a:solidFill>
                <a:latin typeface="Times New Roman"/>
                <a:ea typeface="Times New Roman"/>
                <a:cs typeface="Times New Roman"/>
                <a:sym typeface="Times New Roman"/>
              </a:rPr>
              <a:t>būdus ar priemones, kaip galima kompiuterį apsaugoti nuo kompiuterių virusų. Atsakymo pavyzdys: 1. Naudotis tik </a:t>
            </a:r>
            <a:r>
              <a:rPr lang="lt-LT" sz="1600" b="0" i="1" u="none" strike="noStrike" cap="none">
                <a:solidFill>
                  <a:srgbClr val="000000"/>
                </a:solidFill>
                <a:latin typeface="Times New Roman"/>
                <a:ea typeface="Times New Roman"/>
                <a:cs typeface="Times New Roman"/>
                <a:sym typeface="Times New Roman"/>
              </a:rPr>
              <a:t>licenzijuota</a:t>
            </a:r>
            <a:r>
              <a:rPr lang="lt-LT" sz="1600" b="0" i="0" u="none" strike="noStrike" cap="none">
                <a:solidFill>
                  <a:srgbClr val="000000"/>
                </a:solidFill>
                <a:latin typeface="Times New Roman"/>
                <a:ea typeface="Times New Roman"/>
                <a:cs typeface="Times New Roman"/>
                <a:sym typeface="Times New Roman"/>
              </a:rPr>
              <a:t> ir legalia programine įranga, kuri yra įsigyta iš oficialaus platintojo. </a:t>
            </a:r>
            <a:r>
              <a:rPr lang="lt-LT" sz="1600" b="0" i="0" u="none" strike="sngStrike" cap="none">
                <a:solidFill>
                  <a:srgbClr val="000000"/>
                </a:solidFill>
                <a:latin typeface="Times New Roman"/>
                <a:ea typeface="Times New Roman"/>
                <a:cs typeface="Times New Roman"/>
                <a:sym typeface="Times New Roman"/>
              </a:rPr>
              <a:t>2) Vengti programinės įrangos, kuri yra platinama neoficialiuose puslapiuose.</a:t>
            </a:r>
            <a:endParaRPr sz="1200"/>
          </a:p>
          <a:p>
            <a:pPr marL="457200" marR="0" lvl="0" indent="-444500" algn="l" rtl="0">
              <a:lnSpc>
                <a:spcPct val="81000"/>
              </a:lnSpc>
              <a:spcBef>
                <a:spcPts val="800"/>
              </a:spcBef>
              <a:spcAft>
                <a:spcPts val="0"/>
              </a:spcAft>
              <a:buClr>
                <a:srgbClr val="000000"/>
              </a:buClr>
              <a:buSzPts val="1600"/>
              <a:buFont typeface="Courier New"/>
              <a:buChar char="o"/>
            </a:pPr>
            <a:r>
              <a:rPr lang="lt-LT" sz="1600" b="0" i="0" u="none" strike="noStrike" cap="none">
                <a:solidFill>
                  <a:srgbClr val="000000"/>
                </a:solidFill>
                <a:latin typeface="Times New Roman"/>
                <a:ea typeface="Times New Roman"/>
                <a:cs typeface="Times New Roman"/>
                <a:sym typeface="Times New Roman"/>
              </a:rPr>
              <a:t>Stengtis atsakyti tiksliai ir lakoniškai, logiškai dėstyti mintis (pvz.: gali būti </a:t>
            </a:r>
            <a:r>
              <a:rPr lang="lt-LT" sz="1600" b="0" i="1" u="none" strike="noStrike" cap="none">
                <a:solidFill>
                  <a:srgbClr val="000000"/>
                </a:solidFill>
                <a:latin typeface="Times New Roman"/>
                <a:ea typeface="Times New Roman"/>
                <a:cs typeface="Times New Roman"/>
                <a:sym typeface="Times New Roman"/>
              </a:rPr>
              <a:t>pasisavinta</a:t>
            </a:r>
            <a:r>
              <a:rPr lang="lt-LT" sz="1600" b="0" i="0" u="none" strike="noStrike" cap="none">
                <a:solidFill>
                  <a:srgbClr val="000000"/>
                </a:solidFill>
                <a:latin typeface="Times New Roman"/>
                <a:ea typeface="Times New Roman"/>
                <a:cs typeface="Times New Roman"/>
                <a:sym typeface="Times New Roman"/>
              </a:rPr>
              <a:t> jūsų tapatybė, </a:t>
            </a:r>
            <a:r>
              <a:rPr lang="lt-LT" sz="1600" b="0" i="1" u="none" strike="noStrike" cap="none">
                <a:solidFill>
                  <a:srgbClr val="000000"/>
                </a:solidFill>
                <a:latin typeface="Times New Roman"/>
                <a:ea typeface="Times New Roman"/>
                <a:cs typeface="Times New Roman"/>
                <a:sym typeface="Times New Roman"/>
              </a:rPr>
              <a:t>neatidaryti</a:t>
            </a:r>
            <a:r>
              <a:rPr lang="lt-LT" sz="1600" b="0" i="0" u="none" strike="noStrike" cap="none">
                <a:solidFill>
                  <a:srgbClr val="000000"/>
                </a:solidFill>
                <a:latin typeface="Times New Roman"/>
                <a:ea typeface="Times New Roman"/>
                <a:cs typeface="Times New Roman"/>
                <a:sym typeface="Times New Roman"/>
              </a:rPr>
              <a:t> </a:t>
            </a:r>
            <a:r>
              <a:rPr lang="lt-LT" sz="1600" b="0" i="1" u="none" strike="noStrike" cap="none">
                <a:solidFill>
                  <a:srgbClr val="000000"/>
                </a:solidFill>
                <a:latin typeface="Times New Roman"/>
                <a:ea typeface="Times New Roman"/>
                <a:cs typeface="Times New Roman"/>
                <a:sym typeface="Times New Roman"/>
              </a:rPr>
              <a:t>neaiškių</a:t>
            </a:r>
            <a:r>
              <a:rPr lang="lt-LT" sz="1600" b="0" i="0" u="none" strike="noStrike" cap="none">
                <a:solidFill>
                  <a:srgbClr val="000000"/>
                </a:solidFill>
                <a:latin typeface="Times New Roman"/>
                <a:ea typeface="Times New Roman"/>
                <a:cs typeface="Times New Roman"/>
                <a:sym typeface="Times New Roman"/>
              </a:rPr>
              <a:t> nuorodų ir kt.).</a:t>
            </a: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42f4c1f3ab_0_16"/>
          <p:cNvSpPr txBox="1">
            <a:spLocks noGrp="1"/>
          </p:cNvSpPr>
          <p:nvPr>
            <p:ph type="title"/>
          </p:nvPr>
        </p:nvSpPr>
        <p:spPr>
          <a:xfrm>
            <a:off x="281353" y="1246291"/>
            <a:ext cx="11215500" cy="788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00000"/>
              <a:buNone/>
            </a:pPr>
            <a:r>
              <a:rPr lang="lt-LT"/>
              <a:t>Savarankiško darbo užduotis</a:t>
            </a:r>
            <a:endParaRPr/>
          </a:p>
        </p:txBody>
      </p:sp>
      <p:pic>
        <p:nvPicPr>
          <p:cNvPr id="165" name="Google Shape;165;g342f4c1f3ab_0_16"/>
          <p:cNvPicPr preferRelativeResize="0"/>
          <p:nvPr/>
        </p:nvPicPr>
        <p:blipFill rotWithShape="1">
          <a:blip r:embed="rId3">
            <a:alphaModFix/>
          </a:blip>
          <a:srcRect/>
          <a:stretch/>
        </p:blipFill>
        <p:spPr>
          <a:xfrm>
            <a:off x="3874770" y="142220"/>
            <a:ext cx="3732243" cy="1155560"/>
          </a:xfrm>
          <a:prstGeom prst="rect">
            <a:avLst/>
          </a:prstGeom>
          <a:noFill/>
          <a:ln>
            <a:noFill/>
          </a:ln>
        </p:spPr>
      </p:pic>
      <p:pic>
        <p:nvPicPr>
          <p:cNvPr id="166" name="Google Shape;166;g342f4c1f3ab_0_16"/>
          <p:cNvPicPr preferRelativeResize="0"/>
          <p:nvPr/>
        </p:nvPicPr>
        <p:blipFill rotWithShape="1">
          <a:blip r:embed="rId4">
            <a:alphaModFix/>
          </a:blip>
          <a:srcRect/>
          <a:stretch/>
        </p:blipFill>
        <p:spPr>
          <a:xfrm>
            <a:off x="8223288" y="238920"/>
            <a:ext cx="3124162" cy="941810"/>
          </a:xfrm>
          <a:prstGeom prst="rect">
            <a:avLst/>
          </a:prstGeom>
          <a:noFill/>
          <a:ln>
            <a:noFill/>
          </a:ln>
        </p:spPr>
      </p:pic>
      <p:sp>
        <p:nvSpPr>
          <p:cNvPr id="167" name="Google Shape;167;g342f4c1f3ab_0_16"/>
          <p:cNvSpPr txBox="1"/>
          <p:nvPr/>
        </p:nvSpPr>
        <p:spPr>
          <a:xfrm>
            <a:off x="672700" y="2100575"/>
            <a:ext cx="10149000" cy="18840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15000"/>
              </a:lnSpc>
              <a:spcBef>
                <a:spcPts val="800"/>
              </a:spcBef>
              <a:spcAft>
                <a:spcPts val="0"/>
              </a:spcAft>
              <a:buSzPts val="2300"/>
              <a:buFont typeface="Times New Roman"/>
              <a:buChar char="●"/>
            </a:pPr>
            <a:r>
              <a:rPr lang="lt-LT" sz="2300">
                <a:latin typeface="Times New Roman"/>
                <a:ea typeface="Times New Roman"/>
                <a:cs typeface="Times New Roman"/>
                <a:sym typeface="Times New Roman"/>
              </a:rPr>
              <a:t>Iki nurodyto termino prisijunkite prie darbų vertinimo sistemos.</a:t>
            </a:r>
            <a:endParaRPr sz="2300">
              <a:latin typeface="Times New Roman"/>
              <a:ea typeface="Times New Roman"/>
              <a:cs typeface="Times New Roman"/>
              <a:sym typeface="Times New Roman"/>
            </a:endParaRPr>
          </a:p>
          <a:p>
            <a:pPr marL="457200" marR="0" lvl="0" indent="-374650" algn="l" rtl="0">
              <a:lnSpc>
                <a:spcPct val="115000"/>
              </a:lnSpc>
              <a:spcBef>
                <a:spcPts val="0"/>
              </a:spcBef>
              <a:spcAft>
                <a:spcPts val="0"/>
              </a:spcAft>
              <a:buSzPts val="2300"/>
              <a:buFont typeface="Times New Roman"/>
              <a:buChar char="●"/>
            </a:pPr>
            <a:r>
              <a:rPr lang="lt-LT" sz="2300">
                <a:latin typeface="Times New Roman"/>
                <a:ea typeface="Times New Roman"/>
                <a:cs typeface="Times New Roman"/>
                <a:sym typeface="Times New Roman"/>
              </a:rPr>
              <a:t>Patyrinėkite vertinimo sistemos galimybes.</a:t>
            </a:r>
            <a:endParaRPr sz="2300">
              <a:latin typeface="Times New Roman"/>
              <a:ea typeface="Times New Roman"/>
              <a:cs typeface="Times New Roman"/>
              <a:sym typeface="Times New Roman"/>
            </a:endParaRPr>
          </a:p>
          <a:p>
            <a:pPr marL="457200" lvl="0" indent="-374650" algn="just" rtl="0">
              <a:spcBef>
                <a:spcPts val="0"/>
              </a:spcBef>
              <a:spcAft>
                <a:spcPts val="0"/>
              </a:spcAft>
              <a:buSzPts val="2300"/>
              <a:buFont typeface="Times New Roman"/>
              <a:buChar char="●"/>
            </a:pPr>
            <a:r>
              <a:rPr lang="lt-LT" sz="2300">
                <a:solidFill>
                  <a:srgbClr val="333300"/>
                </a:solidFill>
                <a:latin typeface="Times New Roman"/>
                <a:ea typeface="Times New Roman"/>
                <a:cs typeface="Times New Roman"/>
                <a:sym typeface="Times New Roman"/>
              </a:rPr>
              <a:t>Įvertinkite 2024 IT VBE testo užduoties 20 </a:t>
            </a:r>
            <a:r>
              <a:rPr lang="lt-LT" sz="2300">
                <a:latin typeface="Times New Roman"/>
                <a:ea typeface="Times New Roman"/>
                <a:cs typeface="Times New Roman"/>
                <a:sym typeface="Times New Roman"/>
              </a:rPr>
              <a:t>atrinktų kandidatų testo darbų. (Vertinti padės skaičiuoklės failas su pavyzdžiais.)</a:t>
            </a:r>
            <a:endParaRPr sz="23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F2F4500-7D8A-4B63-A93F-BEF044F1D165}"/>
              </a:ext>
            </a:extLst>
          </p:cNvPr>
          <p:cNvSpPr>
            <a:spLocks noGrp="1"/>
          </p:cNvSpPr>
          <p:nvPr>
            <p:ph type="title"/>
          </p:nvPr>
        </p:nvSpPr>
        <p:spPr/>
        <p:txBody>
          <a:bodyPr/>
          <a:lstStyle/>
          <a:p>
            <a:r>
              <a:rPr lang="lt-LT" dirty="0"/>
              <a:t>Informatikos VBE vertinimas. Duomenų tyryba</a:t>
            </a:r>
          </a:p>
        </p:txBody>
      </p:sp>
      <p:sp>
        <p:nvSpPr>
          <p:cNvPr id="3" name="Teksto vietos rezervavimo ženklas 2">
            <a:extLst>
              <a:ext uri="{FF2B5EF4-FFF2-40B4-BE49-F238E27FC236}">
                <a16:creationId xmlns:a16="http://schemas.microsoft.com/office/drawing/2014/main" id="{501833C4-6B8F-46FE-8578-E7CA5A415D88}"/>
              </a:ext>
            </a:extLst>
          </p:cNvPr>
          <p:cNvSpPr>
            <a:spLocks noGrp="1"/>
          </p:cNvSpPr>
          <p:nvPr>
            <p:ph type="body" idx="1"/>
          </p:nvPr>
        </p:nvSpPr>
        <p:spPr>
          <a:xfrm>
            <a:off x="831850" y="5384800"/>
            <a:ext cx="10515600" cy="704850"/>
          </a:xfrm>
        </p:spPr>
        <p:txBody>
          <a:bodyPr>
            <a:normAutofit fontScale="92500" lnSpcReduction="10000"/>
          </a:bodyPr>
          <a:lstStyle/>
          <a:p>
            <a:pPr algn="r"/>
            <a:r>
              <a:rPr lang="lt-LT" sz="2000" dirty="0"/>
              <a:t>Vaidas Raižys</a:t>
            </a:r>
          </a:p>
          <a:p>
            <a:pPr algn="r"/>
            <a:r>
              <a:rPr lang="lt-LT" sz="2000" dirty="0"/>
              <a:t>2025-03-24</a:t>
            </a:r>
          </a:p>
        </p:txBody>
      </p:sp>
      <p:pic>
        <p:nvPicPr>
          <p:cNvPr id="4" name="Paveikslėlis 3">
            <a:extLst>
              <a:ext uri="{FF2B5EF4-FFF2-40B4-BE49-F238E27FC236}">
                <a16:creationId xmlns:a16="http://schemas.microsoft.com/office/drawing/2014/main" id="{09BD8C99-25FE-4D5C-A1C1-055F14DF7959}"/>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E25FFF84-27E6-446C-94BA-BDCFE57F09E0}"/>
              </a:ext>
            </a:extLst>
          </p:cNvPr>
          <p:cNvPicPr>
            <a:picLocks noChangeAspect="1"/>
          </p:cNvPicPr>
          <p:nvPr/>
        </p:nvPicPr>
        <p:blipFill>
          <a:blip r:embed="rId3"/>
          <a:stretch>
            <a:fillRect/>
          </a:stretch>
        </p:blipFill>
        <p:spPr>
          <a:xfrm>
            <a:off x="8223288" y="238920"/>
            <a:ext cx="3124162" cy="941810"/>
          </a:xfrm>
          <a:prstGeom prst="rect">
            <a:avLst/>
          </a:prstGeom>
        </p:spPr>
      </p:pic>
    </p:spTree>
    <p:extLst>
      <p:ext uri="{BB962C8B-B14F-4D97-AF65-F5344CB8AC3E}">
        <p14:creationId xmlns:p14="http://schemas.microsoft.com/office/powerpoint/2010/main" val="308031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7831-70CD-D99E-41C4-F9164634CF9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68808EE-4677-2E78-6947-7AD48EF1FF44}"/>
              </a:ext>
            </a:extLst>
          </p:cNvPr>
          <p:cNvSpPr>
            <a:spLocks noGrp="1"/>
          </p:cNvSpPr>
          <p:nvPr>
            <p:ph type="title"/>
          </p:nvPr>
        </p:nvSpPr>
        <p:spPr/>
        <p:txBody>
          <a:bodyPr>
            <a:normAutofit fontScale="90000"/>
          </a:bodyPr>
          <a:lstStyle/>
          <a:p>
            <a:pPr algn="ctr"/>
            <a:r>
              <a:rPr lang="lt-LT" sz="5400" b="0" dirty="0"/>
              <a:t>Skaitinės informacijos apdorojimas skaičiuokle </a:t>
            </a:r>
            <a:r>
              <a:rPr lang="lt-LT" sz="5400" b="0" i="1" dirty="0"/>
              <a:t>(iki 2024 m.)</a:t>
            </a:r>
            <a:br>
              <a:rPr lang="lt-LT" sz="5400" b="0" i="1" dirty="0"/>
            </a:br>
            <a:r>
              <a:rPr lang="lt-LT" sz="5400" b="0" dirty="0">
                <a:effectLst>
                  <a:outerShdw blurRad="38100" dist="38100" dir="2700000" algn="tl">
                    <a:srgbClr val="000000">
                      <a:alpha val="43137"/>
                    </a:srgbClr>
                  </a:outerShdw>
                </a:effectLst>
              </a:rPr>
              <a:t>vs.</a:t>
            </a:r>
            <a:br>
              <a:rPr lang="lt-LT" sz="5400" b="0" i="1" dirty="0"/>
            </a:br>
            <a:r>
              <a:rPr lang="lt-LT" b="0" dirty="0"/>
              <a:t>Duomenų tyryba </a:t>
            </a:r>
            <a:r>
              <a:rPr lang="lt-LT" b="0" i="1" dirty="0"/>
              <a:t>(nuo 2025 m.)</a:t>
            </a:r>
          </a:p>
        </p:txBody>
      </p:sp>
      <p:pic>
        <p:nvPicPr>
          <p:cNvPr id="4" name="Paveikslėlis 3">
            <a:extLst>
              <a:ext uri="{FF2B5EF4-FFF2-40B4-BE49-F238E27FC236}">
                <a16:creationId xmlns:a16="http://schemas.microsoft.com/office/drawing/2014/main" id="{14AF7FB9-9A8E-05DC-642F-7BEA54EEAF78}"/>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7417D3A3-9839-B71D-F5C2-2A65730E58E8}"/>
              </a:ext>
            </a:extLst>
          </p:cNvPr>
          <p:cNvPicPr>
            <a:picLocks noChangeAspect="1"/>
          </p:cNvPicPr>
          <p:nvPr/>
        </p:nvPicPr>
        <p:blipFill>
          <a:blip r:embed="rId3"/>
          <a:stretch>
            <a:fillRect/>
          </a:stretch>
        </p:blipFill>
        <p:spPr>
          <a:xfrm>
            <a:off x="8223288" y="238920"/>
            <a:ext cx="3124162" cy="941810"/>
          </a:xfrm>
          <a:prstGeom prst="rect">
            <a:avLst/>
          </a:prstGeom>
        </p:spPr>
      </p:pic>
    </p:spTree>
    <p:extLst>
      <p:ext uri="{BB962C8B-B14F-4D97-AF65-F5344CB8AC3E}">
        <p14:creationId xmlns:p14="http://schemas.microsoft.com/office/powerpoint/2010/main" val="2726344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70DAC43-151A-492D-900B-B25FECDBDFE9}"/>
              </a:ext>
            </a:extLst>
          </p:cNvPr>
          <p:cNvSpPr>
            <a:spLocks noGrp="1"/>
          </p:cNvSpPr>
          <p:nvPr>
            <p:ph type="title"/>
          </p:nvPr>
        </p:nvSpPr>
        <p:spPr>
          <a:xfrm>
            <a:off x="778842" y="3206047"/>
            <a:ext cx="6972300" cy="1247949"/>
          </a:xfrm>
        </p:spPr>
        <p:txBody>
          <a:bodyPr>
            <a:normAutofit fontScale="90000"/>
          </a:bodyPr>
          <a:lstStyle/>
          <a:p>
            <a:r>
              <a:rPr lang="lt-LT" sz="4400" b="0" i="1" dirty="0"/>
              <a:t>Kaip buvo iki 2024 m.? </a:t>
            </a:r>
            <a:br>
              <a:rPr lang="lt-LT" sz="4400" b="0" i="1" dirty="0"/>
            </a:br>
            <a:r>
              <a:rPr lang="lt-LT" sz="3100" b="0" i="1" dirty="0"/>
              <a:t>Skaitinės informacijos apdorojimas skaičiuokle 20 </a:t>
            </a:r>
            <a:r>
              <a:rPr lang="lt-LT" sz="3100" b="0" i="1" dirty="0" err="1"/>
              <a:t>tšk</a:t>
            </a:r>
            <a:r>
              <a:rPr lang="lt-LT" sz="3100" b="0" i="1" dirty="0"/>
              <a:t>. (iš 100) – 20</a:t>
            </a:r>
            <a:r>
              <a:rPr lang="en-US" sz="3100" b="0" i="1" dirty="0"/>
              <a:t>% </a:t>
            </a:r>
            <a:r>
              <a:rPr lang="lt-LT" sz="3100" b="0" i="1" dirty="0"/>
              <a:t>IT VBE </a:t>
            </a:r>
            <a:endParaRPr lang="lt-LT" b="0" i="1" dirty="0"/>
          </a:p>
        </p:txBody>
      </p:sp>
      <p:pic>
        <p:nvPicPr>
          <p:cNvPr id="4" name="Paveikslėlis 3">
            <a:extLst>
              <a:ext uri="{FF2B5EF4-FFF2-40B4-BE49-F238E27FC236}">
                <a16:creationId xmlns:a16="http://schemas.microsoft.com/office/drawing/2014/main" id="{F5A6CA65-AF3E-453A-A279-B08360A076BD}"/>
              </a:ext>
            </a:extLst>
          </p:cNvPr>
          <p:cNvPicPr>
            <a:picLocks noChangeAspect="1"/>
          </p:cNvPicPr>
          <p:nvPr/>
        </p:nvPicPr>
        <p:blipFill>
          <a:blip r:embed="rId2"/>
          <a:stretch>
            <a:fillRect/>
          </a:stretch>
        </p:blipFill>
        <p:spPr>
          <a:xfrm>
            <a:off x="3194939" y="0"/>
            <a:ext cx="8678486" cy="1247949"/>
          </a:xfrm>
          <a:prstGeom prst="rect">
            <a:avLst/>
          </a:prstGeom>
        </p:spPr>
      </p:pic>
      <p:pic>
        <p:nvPicPr>
          <p:cNvPr id="6" name="Paveikslėlis 5">
            <a:extLst>
              <a:ext uri="{FF2B5EF4-FFF2-40B4-BE49-F238E27FC236}">
                <a16:creationId xmlns:a16="http://schemas.microsoft.com/office/drawing/2014/main" id="{3E5E6B20-D802-D8FE-05DE-81770F14E933}"/>
              </a:ext>
            </a:extLst>
          </p:cNvPr>
          <p:cNvPicPr>
            <a:picLocks noChangeAspect="1"/>
          </p:cNvPicPr>
          <p:nvPr/>
        </p:nvPicPr>
        <p:blipFill>
          <a:blip r:embed="rId3"/>
          <a:srcRect t="11798"/>
          <a:stretch/>
        </p:blipFill>
        <p:spPr>
          <a:xfrm>
            <a:off x="9046948" y="2240720"/>
            <a:ext cx="2232446" cy="3412597"/>
          </a:xfrm>
          <a:prstGeom prst="rect">
            <a:avLst/>
          </a:prstGeom>
        </p:spPr>
      </p:pic>
      <p:sp>
        <p:nvSpPr>
          <p:cNvPr id="7" name="Ovalas 6">
            <a:extLst>
              <a:ext uri="{FF2B5EF4-FFF2-40B4-BE49-F238E27FC236}">
                <a16:creationId xmlns:a16="http://schemas.microsoft.com/office/drawing/2014/main" id="{E1FA0A77-0B04-8372-2E8B-208BA711E2B4}"/>
              </a:ext>
            </a:extLst>
          </p:cNvPr>
          <p:cNvSpPr/>
          <p:nvPr/>
        </p:nvSpPr>
        <p:spPr>
          <a:xfrm>
            <a:off x="8706537" y="4099494"/>
            <a:ext cx="2794000" cy="57300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ln>
                <a:solidFill>
                  <a:srgbClr val="FF0000"/>
                </a:solidFill>
              </a:ln>
            </a:endParaRPr>
          </a:p>
        </p:txBody>
      </p:sp>
    </p:spTree>
    <p:extLst>
      <p:ext uri="{BB962C8B-B14F-4D97-AF65-F5344CB8AC3E}">
        <p14:creationId xmlns:p14="http://schemas.microsoft.com/office/powerpoint/2010/main" val="22041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9206-24A7-E498-EB81-C70AA457E9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8ADAC04-D71D-BC6E-1947-23259A58A083}"/>
              </a:ext>
            </a:extLst>
          </p:cNvPr>
          <p:cNvSpPr>
            <a:spLocks noGrp="1"/>
          </p:cNvSpPr>
          <p:nvPr>
            <p:ph type="title"/>
          </p:nvPr>
        </p:nvSpPr>
        <p:spPr>
          <a:xfrm>
            <a:off x="507173" y="2629577"/>
            <a:ext cx="5224393" cy="1717136"/>
          </a:xfrm>
        </p:spPr>
        <p:txBody>
          <a:bodyPr>
            <a:normAutofit fontScale="90000"/>
          </a:bodyPr>
          <a:lstStyle/>
          <a:p>
            <a:r>
              <a:rPr lang="lt-LT" sz="4400" b="0" i="1" dirty="0"/>
              <a:t>Kaip buvo iki 2024 m.? </a:t>
            </a:r>
            <a:br>
              <a:rPr lang="lt-LT" sz="4400" b="0" i="1" dirty="0"/>
            </a:br>
            <a:r>
              <a:rPr lang="lt-LT" sz="3100" b="0" i="1" dirty="0"/>
              <a:t>Skaitinės informacijos apdorojimo skaičiuokle </a:t>
            </a:r>
            <a:br>
              <a:rPr lang="lt-LT" sz="3100" b="0" i="1" dirty="0"/>
            </a:br>
            <a:r>
              <a:rPr lang="lt-LT" sz="3100" b="0" i="1" dirty="0"/>
              <a:t>užduoties sandara</a:t>
            </a:r>
            <a:endParaRPr lang="lt-LT" b="0" i="1" dirty="0"/>
          </a:p>
        </p:txBody>
      </p:sp>
      <p:pic>
        <p:nvPicPr>
          <p:cNvPr id="4" name="Paveikslėlis 3">
            <a:extLst>
              <a:ext uri="{FF2B5EF4-FFF2-40B4-BE49-F238E27FC236}">
                <a16:creationId xmlns:a16="http://schemas.microsoft.com/office/drawing/2014/main" id="{9ECA61EC-2738-7B6F-8A7F-0FD80130F168}"/>
              </a:ext>
            </a:extLst>
          </p:cNvPr>
          <p:cNvPicPr>
            <a:picLocks noChangeAspect="1"/>
          </p:cNvPicPr>
          <p:nvPr/>
        </p:nvPicPr>
        <p:blipFill>
          <a:blip r:embed="rId2"/>
          <a:stretch>
            <a:fillRect/>
          </a:stretch>
        </p:blipFill>
        <p:spPr>
          <a:xfrm>
            <a:off x="3194939" y="0"/>
            <a:ext cx="8678486" cy="1247949"/>
          </a:xfrm>
          <a:prstGeom prst="rect">
            <a:avLst/>
          </a:prstGeom>
        </p:spPr>
      </p:pic>
      <p:pic>
        <p:nvPicPr>
          <p:cNvPr id="5" name="Paveikslėlis 4">
            <a:extLst>
              <a:ext uri="{FF2B5EF4-FFF2-40B4-BE49-F238E27FC236}">
                <a16:creationId xmlns:a16="http://schemas.microsoft.com/office/drawing/2014/main" id="{58969C02-E0C7-C207-CB5F-B6B1482818AD}"/>
              </a:ext>
            </a:extLst>
          </p:cNvPr>
          <p:cNvPicPr>
            <a:picLocks noChangeAspect="1"/>
          </p:cNvPicPr>
          <p:nvPr/>
        </p:nvPicPr>
        <p:blipFill>
          <a:blip r:embed="rId3"/>
          <a:stretch>
            <a:fillRect/>
          </a:stretch>
        </p:blipFill>
        <p:spPr>
          <a:xfrm>
            <a:off x="5817562" y="1889466"/>
            <a:ext cx="4972744" cy="857370"/>
          </a:xfrm>
          <a:prstGeom prst="rect">
            <a:avLst/>
          </a:prstGeom>
        </p:spPr>
      </p:pic>
      <p:pic>
        <p:nvPicPr>
          <p:cNvPr id="9" name="Paveikslėlis 8">
            <a:extLst>
              <a:ext uri="{FF2B5EF4-FFF2-40B4-BE49-F238E27FC236}">
                <a16:creationId xmlns:a16="http://schemas.microsoft.com/office/drawing/2014/main" id="{3F4DA457-D962-5280-8780-728BFC1376FF}"/>
              </a:ext>
            </a:extLst>
          </p:cNvPr>
          <p:cNvPicPr>
            <a:picLocks noChangeAspect="1"/>
          </p:cNvPicPr>
          <p:nvPr/>
        </p:nvPicPr>
        <p:blipFill>
          <a:blip r:embed="rId4"/>
          <a:stretch>
            <a:fillRect/>
          </a:stretch>
        </p:blipFill>
        <p:spPr>
          <a:xfrm>
            <a:off x="5846967" y="2817186"/>
            <a:ext cx="4963218" cy="581106"/>
          </a:xfrm>
          <a:prstGeom prst="rect">
            <a:avLst/>
          </a:prstGeom>
        </p:spPr>
      </p:pic>
      <p:pic>
        <p:nvPicPr>
          <p:cNvPr id="11" name="Paveikslėlis 10">
            <a:extLst>
              <a:ext uri="{FF2B5EF4-FFF2-40B4-BE49-F238E27FC236}">
                <a16:creationId xmlns:a16="http://schemas.microsoft.com/office/drawing/2014/main" id="{BBCDBA01-4D42-C020-5513-E00505606BBF}"/>
              </a:ext>
            </a:extLst>
          </p:cNvPr>
          <p:cNvPicPr>
            <a:picLocks noChangeAspect="1"/>
          </p:cNvPicPr>
          <p:nvPr/>
        </p:nvPicPr>
        <p:blipFill>
          <a:blip r:embed="rId5"/>
          <a:stretch>
            <a:fillRect/>
          </a:stretch>
        </p:blipFill>
        <p:spPr>
          <a:xfrm>
            <a:off x="5838266" y="3488145"/>
            <a:ext cx="5010849" cy="390580"/>
          </a:xfrm>
          <a:prstGeom prst="rect">
            <a:avLst/>
          </a:prstGeom>
        </p:spPr>
      </p:pic>
      <p:pic>
        <p:nvPicPr>
          <p:cNvPr id="13" name="Paveikslėlis 12">
            <a:extLst>
              <a:ext uri="{FF2B5EF4-FFF2-40B4-BE49-F238E27FC236}">
                <a16:creationId xmlns:a16="http://schemas.microsoft.com/office/drawing/2014/main" id="{D9FF2CC7-774C-A484-1A15-753DF89E0011}"/>
              </a:ext>
            </a:extLst>
          </p:cNvPr>
          <p:cNvPicPr>
            <a:picLocks noChangeAspect="1"/>
          </p:cNvPicPr>
          <p:nvPr/>
        </p:nvPicPr>
        <p:blipFill>
          <a:blip r:embed="rId6"/>
          <a:stretch>
            <a:fillRect/>
          </a:stretch>
        </p:blipFill>
        <p:spPr>
          <a:xfrm>
            <a:off x="5865808" y="4015588"/>
            <a:ext cx="4982270" cy="390580"/>
          </a:xfrm>
          <a:prstGeom prst="rect">
            <a:avLst/>
          </a:prstGeom>
        </p:spPr>
      </p:pic>
      <p:pic>
        <p:nvPicPr>
          <p:cNvPr id="15" name="Paveikslėlis 14">
            <a:extLst>
              <a:ext uri="{FF2B5EF4-FFF2-40B4-BE49-F238E27FC236}">
                <a16:creationId xmlns:a16="http://schemas.microsoft.com/office/drawing/2014/main" id="{FF88B8AC-1FC5-FCA1-492F-77B32D43ED7E}"/>
              </a:ext>
            </a:extLst>
          </p:cNvPr>
          <p:cNvPicPr>
            <a:picLocks noChangeAspect="1"/>
          </p:cNvPicPr>
          <p:nvPr/>
        </p:nvPicPr>
        <p:blipFill>
          <a:blip r:embed="rId7"/>
          <a:stretch>
            <a:fillRect/>
          </a:stretch>
        </p:blipFill>
        <p:spPr>
          <a:xfrm>
            <a:off x="5861045" y="4543031"/>
            <a:ext cx="5001323" cy="400106"/>
          </a:xfrm>
          <a:prstGeom prst="rect">
            <a:avLst/>
          </a:prstGeom>
        </p:spPr>
      </p:pic>
    </p:spTree>
    <p:extLst>
      <p:ext uri="{BB962C8B-B14F-4D97-AF65-F5344CB8AC3E}">
        <p14:creationId xmlns:p14="http://schemas.microsoft.com/office/powerpoint/2010/main" val="45380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D297-4E01-1228-DAB1-47F2ED9DB41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66B6EBD-5A01-A453-C5FB-DDE4A37D80F0}"/>
              </a:ext>
            </a:extLst>
          </p:cNvPr>
          <p:cNvSpPr>
            <a:spLocks noGrp="1"/>
          </p:cNvSpPr>
          <p:nvPr>
            <p:ph type="title"/>
          </p:nvPr>
        </p:nvSpPr>
        <p:spPr>
          <a:xfrm>
            <a:off x="389413" y="2629577"/>
            <a:ext cx="5010849" cy="1717136"/>
          </a:xfrm>
        </p:spPr>
        <p:txBody>
          <a:bodyPr>
            <a:normAutofit fontScale="90000"/>
          </a:bodyPr>
          <a:lstStyle/>
          <a:p>
            <a:r>
              <a:rPr lang="lt-LT" sz="4400" b="0" i="1" dirty="0"/>
              <a:t>Kaip sekėsi iki 2024 m.? </a:t>
            </a:r>
            <a:br>
              <a:rPr lang="lt-LT" sz="4400" b="0" i="1" dirty="0"/>
            </a:br>
            <a:r>
              <a:rPr lang="lt-LT" sz="3100" b="0" i="1" dirty="0"/>
              <a:t>Skaitinės informacijos apdorojimo skaičiuokle </a:t>
            </a:r>
            <a:br>
              <a:rPr lang="lt-LT" sz="3100" b="0" i="1" dirty="0"/>
            </a:br>
            <a:r>
              <a:rPr lang="lt-LT" sz="3100" b="0" i="1" dirty="0"/>
              <a:t>užduoties sudėtingumas</a:t>
            </a:r>
            <a:endParaRPr lang="lt-LT" b="0" i="1" dirty="0"/>
          </a:p>
        </p:txBody>
      </p:sp>
      <p:pic>
        <p:nvPicPr>
          <p:cNvPr id="4" name="Paveikslėlis 3">
            <a:extLst>
              <a:ext uri="{FF2B5EF4-FFF2-40B4-BE49-F238E27FC236}">
                <a16:creationId xmlns:a16="http://schemas.microsoft.com/office/drawing/2014/main" id="{48000F82-0E37-8BFA-AB81-9B599B6B95EE}"/>
              </a:ext>
            </a:extLst>
          </p:cNvPr>
          <p:cNvPicPr>
            <a:picLocks noChangeAspect="1"/>
          </p:cNvPicPr>
          <p:nvPr/>
        </p:nvPicPr>
        <p:blipFill>
          <a:blip r:embed="rId2"/>
          <a:stretch>
            <a:fillRect/>
          </a:stretch>
        </p:blipFill>
        <p:spPr>
          <a:xfrm>
            <a:off x="3194939" y="0"/>
            <a:ext cx="8678486" cy="1247949"/>
          </a:xfrm>
          <a:prstGeom prst="rect">
            <a:avLst/>
          </a:prstGeom>
        </p:spPr>
      </p:pic>
      <p:pic>
        <p:nvPicPr>
          <p:cNvPr id="5" name="Paveikslėlis 4">
            <a:extLst>
              <a:ext uri="{FF2B5EF4-FFF2-40B4-BE49-F238E27FC236}">
                <a16:creationId xmlns:a16="http://schemas.microsoft.com/office/drawing/2014/main" id="{7867F7C0-E16F-EBC6-E923-D971B4AF4F14}"/>
              </a:ext>
            </a:extLst>
          </p:cNvPr>
          <p:cNvPicPr>
            <a:picLocks noChangeAspect="1"/>
          </p:cNvPicPr>
          <p:nvPr/>
        </p:nvPicPr>
        <p:blipFill>
          <a:blip r:embed="rId3"/>
          <a:stretch>
            <a:fillRect/>
          </a:stretch>
        </p:blipFill>
        <p:spPr>
          <a:xfrm>
            <a:off x="5638660" y="1889466"/>
            <a:ext cx="4972744" cy="857370"/>
          </a:xfrm>
          <a:prstGeom prst="rect">
            <a:avLst/>
          </a:prstGeom>
        </p:spPr>
      </p:pic>
      <p:pic>
        <p:nvPicPr>
          <p:cNvPr id="9" name="Paveikslėlis 8">
            <a:extLst>
              <a:ext uri="{FF2B5EF4-FFF2-40B4-BE49-F238E27FC236}">
                <a16:creationId xmlns:a16="http://schemas.microsoft.com/office/drawing/2014/main" id="{D05F176A-C835-4831-CFCE-798242A7692F}"/>
              </a:ext>
            </a:extLst>
          </p:cNvPr>
          <p:cNvPicPr>
            <a:picLocks noChangeAspect="1"/>
          </p:cNvPicPr>
          <p:nvPr/>
        </p:nvPicPr>
        <p:blipFill>
          <a:blip r:embed="rId4"/>
          <a:stretch>
            <a:fillRect/>
          </a:stretch>
        </p:blipFill>
        <p:spPr>
          <a:xfrm>
            <a:off x="5661439" y="2817186"/>
            <a:ext cx="4963218" cy="581106"/>
          </a:xfrm>
          <a:prstGeom prst="rect">
            <a:avLst/>
          </a:prstGeom>
        </p:spPr>
      </p:pic>
      <p:pic>
        <p:nvPicPr>
          <p:cNvPr id="11" name="Paveikslėlis 10">
            <a:extLst>
              <a:ext uri="{FF2B5EF4-FFF2-40B4-BE49-F238E27FC236}">
                <a16:creationId xmlns:a16="http://schemas.microsoft.com/office/drawing/2014/main" id="{1DB55243-323D-A761-0B8C-9955937A58F7}"/>
              </a:ext>
            </a:extLst>
          </p:cNvPr>
          <p:cNvPicPr>
            <a:picLocks noChangeAspect="1"/>
          </p:cNvPicPr>
          <p:nvPr/>
        </p:nvPicPr>
        <p:blipFill>
          <a:blip r:embed="rId5"/>
          <a:stretch>
            <a:fillRect/>
          </a:stretch>
        </p:blipFill>
        <p:spPr>
          <a:xfrm>
            <a:off x="5646111" y="3488145"/>
            <a:ext cx="5010849" cy="390580"/>
          </a:xfrm>
          <a:prstGeom prst="rect">
            <a:avLst/>
          </a:prstGeom>
        </p:spPr>
      </p:pic>
      <p:pic>
        <p:nvPicPr>
          <p:cNvPr id="13" name="Paveikslėlis 12">
            <a:extLst>
              <a:ext uri="{FF2B5EF4-FFF2-40B4-BE49-F238E27FC236}">
                <a16:creationId xmlns:a16="http://schemas.microsoft.com/office/drawing/2014/main" id="{F7D78BB1-784B-8173-2741-7FF5FFDD8A8B}"/>
              </a:ext>
            </a:extLst>
          </p:cNvPr>
          <p:cNvPicPr>
            <a:picLocks noChangeAspect="1"/>
          </p:cNvPicPr>
          <p:nvPr/>
        </p:nvPicPr>
        <p:blipFill>
          <a:blip r:embed="rId6"/>
          <a:stretch>
            <a:fillRect/>
          </a:stretch>
        </p:blipFill>
        <p:spPr>
          <a:xfrm>
            <a:off x="5686906" y="4015588"/>
            <a:ext cx="4982270" cy="390580"/>
          </a:xfrm>
          <a:prstGeom prst="rect">
            <a:avLst/>
          </a:prstGeom>
        </p:spPr>
      </p:pic>
      <p:pic>
        <p:nvPicPr>
          <p:cNvPr id="15" name="Paveikslėlis 14">
            <a:extLst>
              <a:ext uri="{FF2B5EF4-FFF2-40B4-BE49-F238E27FC236}">
                <a16:creationId xmlns:a16="http://schemas.microsoft.com/office/drawing/2014/main" id="{5A66245C-B689-76AE-A408-20E869D381C5}"/>
              </a:ext>
            </a:extLst>
          </p:cNvPr>
          <p:cNvPicPr>
            <a:picLocks noChangeAspect="1"/>
          </p:cNvPicPr>
          <p:nvPr/>
        </p:nvPicPr>
        <p:blipFill>
          <a:blip r:embed="rId7"/>
          <a:stretch>
            <a:fillRect/>
          </a:stretch>
        </p:blipFill>
        <p:spPr>
          <a:xfrm>
            <a:off x="5675517" y="4543031"/>
            <a:ext cx="5001323" cy="400106"/>
          </a:xfrm>
          <a:prstGeom prst="rect">
            <a:avLst/>
          </a:prstGeom>
        </p:spPr>
      </p:pic>
      <p:pic>
        <p:nvPicPr>
          <p:cNvPr id="17" name="Paveikslėlis 16">
            <a:extLst>
              <a:ext uri="{FF2B5EF4-FFF2-40B4-BE49-F238E27FC236}">
                <a16:creationId xmlns:a16="http://schemas.microsoft.com/office/drawing/2014/main" id="{DB041AB3-0C81-B85A-B798-3657FAF641F4}"/>
              </a:ext>
            </a:extLst>
          </p:cNvPr>
          <p:cNvPicPr>
            <a:picLocks noChangeAspect="1"/>
          </p:cNvPicPr>
          <p:nvPr/>
        </p:nvPicPr>
        <p:blipFill>
          <a:blip r:embed="rId8"/>
          <a:stretch>
            <a:fillRect/>
          </a:stretch>
        </p:blipFill>
        <p:spPr>
          <a:xfrm>
            <a:off x="10689054" y="1875526"/>
            <a:ext cx="1438476" cy="866896"/>
          </a:xfrm>
          <a:prstGeom prst="rect">
            <a:avLst/>
          </a:prstGeom>
        </p:spPr>
      </p:pic>
      <p:sp>
        <p:nvSpPr>
          <p:cNvPr id="6" name="TextBox 5">
            <a:extLst>
              <a:ext uri="{FF2B5EF4-FFF2-40B4-BE49-F238E27FC236}">
                <a16:creationId xmlns:a16="http://schemas.microsoft.com/office/drawing/2014/main" id="{B2152855-4533-17D2-CCE0-DA3AB6002E16}"/>
              </a:ext>
            </a:extLst>
          </p:cNvPr>
          <p:cNvSpPr txBox="1"/>
          <p:nvPr/>
        </p:nvSpPr>
        <p:spPr>
          <a:xfrm>
            <a:off x="10934834" y="1377071"/>
            <a:ext cx="1192696" cy="461665"/>
          </a:xfrm>
          <a:prstGeom prst="rect">
            <a:avLst/>
          </a:prstGeom>
          <a:noFill/>
        </p:spPr>
        <p:txBody>
          <a:bodyPr wrap="square">
            <a:spAutoFit/>
          </a:bodyPr>
          <a:lstStyle/>
          <a:p>
            <a:r>
              <a:rPr lang="lt-LT" sz="2400" i="1" dirty="0">
                <a:solidFill>
                  <a:srgbClr val="2E6B2B"/>
                </a:solidFill>
                <a:latin typeface="+mj-lt"/>
                <a:ea typeface="+mj-ea"/>
                <a:cs typeface="+mj-cs"/>
              </a:rPr>
              <a:t>2024 m.</a:t>
            </a:r>
          </a:p>
        </p:txBody>
      </p:sp>
      <p:pic>
        <p:nvPicPr>
          <p:cNvPr id="8" name="Paveikslėlis 7">
            <a:extLst>
              <a:ext uri="{FF2B5EF4-FFF2-40B4-BE49-F238E27FC236}">
                <a16:creationId xmlns:a16="http://schemas.microsoft.com/office/drawing/2014/main" id="{8CFB6DFF-98CF-6FCA-6320-826548D22CBD}"/>
              </a:ext>
            </a:extLst>
          </p:cNvPr>
          <p:cNvPicPr>
            <a:picLocks noChangeAspect="1"/>
          </p:cNvPicPr>
          <p:nvPr/>
        </p:nvPicPr>
        <p:blipFill>
          <a:blip r:embed="rId9"/>
          <a:srcRect t="69853"/>
          <a:stretch/>
        </p:blipFill>
        <p:spPr>
          <a:xfrm>
            <a:off x="10715558" y="4022214"/>
            <a:ext cx="1467055" cy="390580"/>
          </a:xfrm>
          <a:prstGeom prst="rect">
            <a:avLst/>
          </a:prstGeom>
        </p:spPr>
      </p:pic>
      <p:pic>
        <p:nvPicPr>
          <p:cNvPr id="16" name="Paveikslėlis 15">
            <a:extLst>
              <a:ext uri="{FF2B5EF4-FFF2-40B4-BE49-F238E27FC236}">
                <a16:creationId xmlns:a16="http://schemas.microsoft.com/office/drawing/2014/main" id="{0F65B1F3-434C-2C6E-C95B-E69B86A035C6}"/>
              </a:ext>
            </a:extLst>
          </p:cNvPr>
          <p:cNvPicPr>
            <a:picLocks noChangeAspect="1"/>
          </p:cNvPicPr>
          <p:nvPr/>
        </p:nvPicPr>
        <p:blipFill>
          <a:blip r:embed="rId9"/>
          <a:srcRect b="52744"/>
          <a:stretch/>
        </p:blipFill>
        <p:spPr>
          <a:xfrm>
            <a:off x="10705067" y="2803509"/>
            <a:ext cx="1467055" cy="612239"/>
          </a:xfrm>
          <a:prstGeom prst="rect">
            <a:avLst/>
          </a:prstGeom>
        </p:spPr>
      </p:pic>
      <p:pic>
        <p:nvPicPr>
          <p:cNvPr id="19" name="Paveikslėlis 18">
            <a:extLst>
              <a:ext uri="{FF2B5EF4-FFF2-40B4-BE49-F238E27FC236}">
                <a16:creationId xmlns:a16="http://schemas.microsoft.com/office/drawing/2014/main" id="{726F009A-6D89-FA30-5320-D125B8A882B9}"/>
              </a:ext>
            </a:extLst>
          </p:cNvPr>
          <p:cNvPicPr>
            <a:picLocks noChangeAspect="1"/>
          </p:cNvPicPr>
          <p:nvPr/>
        </p:nvPicPr>
        <p:blipFill>
          <a:blip r:embed="rId10"/>
          <a:stretch>
            <a:fillRect/>
          </a:stretch>
        </p:blipFill>
        <p:spPr>
          <a:xfrm>
            <a:off x="10689054" y="3491458"/>
            <a:ext cx="1467055" cy="390580"/>
          </a:xfrm>
          <a:prstGeom prst="rect">
            <a:avLst/>
          </a:prstGeom>
        </p:spPr>
      </p:pic>
      <p:pic>
        <p:nvPicPr>
          <p:cNvPr id="21" name="Paveikslėlis 20">
            <a:extLst>
              <a:ext uri="{FF2B5EF4-FFF2-40B4-BE49-F238E27FC236}">
                <a16:creationId xmlns:a16="http://schemas.microsoft.com/office/drawing/2014/main" id="{2CE267A5-E964-1444-70E6-6BEE7335C7CE}"/>
              </a:ext>
            </a:extLst>
          </p:cNvPr>
          <p:cNvPicPr>
            <a:picLocks noChangeAspect="1"/>
          </p:cNvPicPr>
          <p:nvPr/>
        </p:nvPicPr>
        <p:blipFill>
          <a:blip r:embed="rId11"/>
          <a:stretch>
            <a:fillRect/>
          </a:stretch>
        </p:blipFill>
        <p:spPr>
          <a:xfrm>
            <a:off x="10730885" y="4552557"/>
            <a:ext cx="1438476" cy="381053"/>
          </a:xfrm>
          <a:prstGeom prst="rect">
            <a:avLst/>
          </a:prstGeom>
        </p:spPr>
      </p:pic>
    </p:spTree>
    <p:extLst>
      <p:ext uri="{BB962C8B-B14F-4D97-AF65-F5344CB8AC3E}">
        <p14:creationId xmlns:p14="http://schemas.microsoft.com/office/powerpoint/2010/main" val="301691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A051-9106-9419-C59B-C5329FFE8B9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80614B6-A65B-0711-5DDD-544605D9170A}"/>
              </a:ext>
            </a:extLst>
          </p:cNvPr>
          <p:cNvSpPr>
            <a:spLocks noGrp="1"/>
          </p:cNvSpPr>
          <p:nvPr>
            <p:ph type="title"/>
          </p:nvPr>
        </p:nvSpPr>
        <p:spPr>
          <a:xfrm>
            <a:off x="389413" y="2629577"/>
            <a:ext cx="5010849" cy="1717136"/>
          </a:xfrm>
        </p:spPr>
        <p:txBody>
          <a:bodyPr>
            <a:normAutofit fontScale="90000"/>
          </a:bodyPr>
          <a:lstStyle/>
          <a:p>
            <a:r>
              <a:rPr lang="lt-LT" sz="4400" b="0" i="1" dirty="0"/>
              <a:t>Kaip sekėsi iki 2024 m.? </a:t>
            </a:r>
            <a:br>
              <a:rPr lang="lt-LT" sz="4400" b="0" i="1" dirty="0"/>
            </a:br>
            <a:r>
              <a:rPr lang="lt-LT" sz="3100" b="0" i="1" dirty="0"/>
              <a:t>Skaitinės informacijos apdorojimo skaičiuokle </a:t>
            </a:r>
            <a:br>
              <a:rPr lang="lt-LT" sz="3100" b="0" i="1" dirty="0"/>
            </a:br>
            <a:r>
              <a:rPr lang="lt-LT" sz="3100" b="0" i="1" dirty="0"/>
              <a:t>užduoties sudėtingumas</a:t>
            </a:r>
            <a:endParaRPr lang="lt-LT" b="0" i="1" dirty="0"/>
          </a:p>
        </p:txBody>
      </p:sp>
      <p:pic>
        <p:nvPicPr>
          <p:cNvPr id="4" name="Paveikslėlis 3">
            <a:extLst>
              <a:ext uri="{FF2B5EF4-FFF2-40B4-BE49-F238E27FC236}">
                <a16:creationId xmlns:a16="http://schemas.microsoft.com/office/drawing/2014/main" id="{A3F31A18-5C82-E0CA-7E16-4EC7263A751B}"/>
              </a:ext>
            </a:extLst>
          </p:cNvPr>
          <p:cNvPicPr>
            <a:picLocks noChangeAspect="1"/>
          </p:cNvPicPr>
          <p:nvPr/>
        </p:nvPicPr>
        <p:blipFill>
          <a:blip r:embed="rId2"/>
          <a:stretch>
            <a:fillRect/>
          </a:stretch>
        </p:blipFill>
        <p:spPr>
          <a:xfrm>
            <a:off x="3194939" y="0"/>
            <a:ext cx="8678486" cy="1247949"/>
          </a:xfrm>
          <a:prstGeom prst="rect">
            <a:avLst/>
          </a:prstGeom>
        </p:spPr>
      </p:pic>
      <p:sp>
        <p:nvSpPr>
          <p:cNvPr id="6" name="TextBox 5">
            <a:extLst>
              <a:ext uri="{FF2B5EF4-FFF2-40B4-BE49-F238E27FC236}">
                <a16:creationId xmlns:a16="http://schemas.microsoft.com/office/drawing/2014/main" id="{A982839B-0A09-37E6-61F8-3439A518F0B8}"/>
              </a:ext>
            </a:extLst>
          </p:cNvPr>
          <p:cNvSpPr txBox="1"/>
          <p:nvPr/>
        </p:nvSpPr>
        <p:spPr>
          <a:xfrm>
            <a:off x="9072903" y="1562602"/>
            <a:ext cx="1192696" cy="461665"/>
          </a:xfrm>
          <a:prstGeom prst="rect">
            <a:avLst/>
          </a:prstGeom>
          <a:noFill/>
        </p:spPr>
        <p:txBody>
          <a:bodyPr wrap="square">
            <a:spAutoFit/>
          </a:bodyPr>
          <a:lstStyle/>
          <a:p>
            <a:r>
              <a:rPr lang="lt-LT" sz="2400" i="1" dirty="0">
                <a:solidFill>
                  <a:srgbClr val="2E6B2B"/>
                </a:solidFill>
                <a:latin typeface="+mj-lt"/>
                <a:ea typeface="+mj-ea"/>
                <a:cs typeface="+mj-cs"/>
              </a:rPr>
              <a:t>2024 m.</a:t>
            </a:r>
          </a:p>
        </p:txBody>
      </p:sp>
      <p:pic>
        <p:nvPicPr>
          <p:cNvPr id="25" name="Paveikslėlis 24">
            <a:extLst>
              <a:ext uri="{FF2B5EF4-FFF2-40B4-BE49-F238E27FC236}">
                <a16:creationId xmlns:a16="http://schemas.microsoft.com/office/drawing/2014/main" id="{E17DD90B-338A-6D28-E1B3-FB3E2714C1F8}"/>
              </a:ext>
            </a:extLst>
          </p:cNvPr>
          <p:cNvPicPr>
            <a:picLocks noChangeAspect="1"/>
          </p:cNvPicPr>
          <p:nvPr/>
        </p:nvPicPr>
        <p:blipFill>
          <a:blip r:embed="rId3"/>
          <a:stretch>
            <a:fillRect/>
          </a:stretch>
        </p:blipFill>
        <p:spPr>
          <a:xfrm>
            <a:off x="7147327" y="2184236"/>
            <a:ext cx="4286848" cy="2162477"/>
          </a:xfrm>
          <a:prstGeom prst="rect">
            <a:avLst/>
          </a:prstGeom>
        </p:spPr>
      </p:pic>
      <p:pic>
        <p:nvPicPr>
          <p:cNvPr id="7" name="Paveikslėlis 6">
            <a:extLst>
              <a:ext uri="{FF2B5EF4-FFF2-40B4-BE49-F238E27FC236}">
                <a16:creationId xmlns:a16="http://schemas.microsoft.com/office/drawing/2014/main" id="{4A269EB3-4FE5-F697-FF9E-ABC2CCA76B86}"/>
              </a:ext>
            </a:extLst>
          </p:cNvPr>
          <p:cNvPicPr>
            <a:picLocks noChangeAspect="1"/>
          </p:cNvPicPr>
          <p:nvPr/>
        </p:nvPicPr>
        <p:blipFill>
          <a:blip r:embed="rId4"/>
          <a:stretch>
            <a:fillRect/>
          </a:stretch>
        </p:blipFill>
        <p:spPr>
          <a:xfrm>
            <a:off x="7166379" y="4423294"/>
            <a:ext cx="4267796" cy="476316"/>
          </a:xfrm>
          <a:prstGeom prst="rect">
            <a:avLst/>
          </a:prstGeom>
        </p:spPr>
      </p:pic>
    </p:spTree>
    <p:extLst>
      <p:ext uri="{BB962C8B-B14F-4D97-AF65-F5344CB8AC3E}">
        <p14:creationId xmlns:p14="http://schemas.microsoft.com/office/powerpoint/2010/main" val="95769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6F06-5306-34A8-49B5-45AC3F94C19D}"/>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6C0D82E6-0938-BDC9-5C11-C7DF81BEC48A}"/>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97EF94A2-E509-0297-AE9B-7AB3B2152C94}"/>
              </a:ext>
            </a:extLst>
          </p:cNvPr>
          <p:cNvPicPr>
            <a:picLocks noChangeAspect="1"/>
          </p:cNvPicPr>
          <p:nvPr/>
        </p:nvPicPr>
        <p:blipFill>
          <a:blip r:embed="rId3"/>
          <a:stretch>
            <a:fillRect/>
          </a:stretch>
        </p:blipFill>
        <p:spPr>
          <a:xfrm>
            <a:off x="8223288" y="238920"/>
            <a:ext cx="3124162" cy="941810"/>
          </a:xfrm>
          <a:prstGeom prst="rect">
            <a:avLst/>
          </a:prstGeom>
        </p:spPr>
      </p:pic>
      <p:sp>
        <p:nvSpPr>
          <p:cNvPr id="6" name="Pavadinimas 4">
            <a:extLst>
              <a:ext uri="{FF2B5EF4-FFF2-40B4-BE49-F238E27FC236}">
                <a16:creationId xmlns:a16="http://schemas.microsoft.com/office/drawing/2014/main" id="{C4FBCC84-B8AE-09B5-5D14-DBFEF52E225D}"/>
              </a:ext>
            </a:extLst>
          </p:cNvPr>
          <p:cNvSpPr>
            <a:spLocks noGrp="1"/>
          </p:cNvSpPr>
          <p:nvPr>
            <p:ph type="title"/>
          </p:nvPr>
        </p:nvSpPr>
        <p:spPr>
          <a:xfrm>
            <a:off x="519573" y="1373690"/>
            <a:ext cx="10515600" cy="941810"/>
          </a:xfrm>
        </p:spPr>
        <p:txBody>
          <a:bodyPr anchor="ctr">
            <a:normAutofit/>
          </a:bodyPr>
          <a:lstStyle/>
          <a:p>
            <a:r>
              <a:rPr lang="lt-LT" sz="4800" dirty="0"/>
              <a:t>Informacija apie I dalies mokymus</a:t>
            </a:r>
          </a:p>
        </p:txBody>
      </p:sp>
      <p:sp>
        <p:nvSpPr>
          <p:cNvPr id="7" name="Turinio vietos rezervavimo ženklas 1">
            <a:extLst>
              <a:ext uri="{FF2B5EF4-FFF2-40B4-BE49-F238E27FC236}">
                <a16:creationId xmlns:a16="http://schemas.microsoft.com/office/drawing/2014/main" id="{13100744-12D6-7723-AA6E-8802C0349699}"/>
              </a:ext>
            </a:extLst>
          </p:cNvPr>
          <p:cNvSpPr txBox="1">
            <a:spLocks/>
          </p:cNvSpPr>
          <p:nvPr/>
        </p:nvSpPr>
        <p:spPr>
          <a:xfrm>
            <a:off x="519573" y="2639998"/>
            <a:ext cx="5221319" cy="37462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F633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lt-LT" dirty="0"/>
              <a:t>Trukmė: 16 akad. valandų (teorija – 8 valandos, praktika – 8 valandos).</a:t>
            </a:r>
          </a:p>
          <a:p>
            <a:r>
              <a:rPr lang="lt-LT" dirty="0"/>
              <a:t>3 grupės. Kiekviena grupė turės 16 akad. valandų mokymus:</a:t>
            </a:r>
          </a:p>
          <a:p>
            <a:pPr marL="342900" indent="-342900">
              <a:buFont typeface="Arial" panose="020B0604020202020204" pitchFamily="34" charset="0"/>
              <a:buChar char="•"/>
            </a:pPr>
            <a:r>
              <a:rPr lang="lt-LT" sz="2000" dirty="0">
                <a:solidFill>
                  <a:schemeClr val="bg1">
                    <a:lumMod val="50000"/>
                  </a:schemeClr>
                </a:solidFill>
              </a:rPr>
              <a:t>Klausimų (ir struktūrinių klausimų) atsakymų vertinimas – Ieva Ratkevičienė</a:t>
            </a:r>
          </a:p>
          <a:p>
            <a:pPr marL="342900" indent="-342900">
              <a:buFont typeface="Arial" panose="020B0604020202020204" pitchFamily="34" charset="0"/>
              <a:buChar char="•"/>
            </a:pPr>
            <a:r>
              <a:rPr lang="lt-LT" sz="2000" dirty="0">
                <a:solidFill>
                  <a:schemeClr val="bg1">
                    <a:lumMod val="50000"/>
                  </a:schemeClr>
                </a:solidFill>
              </a:rPr>
              <a:t>duomenų </a:t>
            </a:r>
            <a:r>
              <a:rPr lang="lt-LT" sz="2000" dirty="0" err="1">
                <a:solidFill>
                  <a:schemeClr val="bg1">
                    <a:lumMod val="50000"/>
                  </a:schemeClr>
                </a:solidFill>
              </a:rPr>
              <a:t>tyrybos</a:t>
            </a:r>
            <a:r>
              <a:rPr lang="lt-LT" sz="2000" dirty="0">
                <a:solidFill>
                  <a:schemeClr val="bg1">
                    <a:lumMod val="50000"/>
                  </a:schemeClr>
                </a:solidFill>
              </a:rPr>
              <a:t> praktinė užduotis ir jos vertinimas – Vaidas Raižys</a:t>
            </a:r>
          </a:p>
          <a:p>
            <a:pPr marL="342900" indent="-342900">
              <a:buFont typeface="Arial" panose="020B0604020202020204" pitchFamily="34" charset="0"/>
              <a:buChar char="•"/>
            </a:pPr>
            <a:r>
              <a:rPr lang="lt-LT" sz="2000" dirty="0">
                <a:solidFill>
                  <a:schemeClr val="bg1">
                    <a:lumMod val="50000"/>
                  </a:schemeClr>
                </a:solidFill>
              </a:rPr>
              <a:t>programavimo praktinė užduotis ir jos vertinimas – Renata Burbaitė</a:t>
            </a:r>
          </a:p>
        </p:txBody>
      </p:sp>
      <p:pic>
        <p:nvPicPr>
          <p:cNvPr id="10" name="Paveikslėlis 9">
            <a:extLst>
              <a:ext uri="{FF2B5EF4-FFF2-40B4-BE49-F238E27FC236}">
                <a16:creationId xmlns:a16="http://schemas.microsoft.com/office/drawing/2014/main" id="{A92E4525-AE7A-2D95-5B32-E8732E53062B}"/>
              </a:ext>
            </a:extLst>
          </p:cNvPr>
          <p:cNvPicPr>
            <a:picLocks noChangeAspect="1"/>
          </p:cNvPicPr>
          <p:nvPr/>
        </p:nvPicPr>
        <p:blipFill>
          <a:blip r:embed="rId4"/>
          <a:stretch>
            <a:fillRect/>
          </a:stretch>
        </p:blipFill>
        <p:spPr>
          <a:xfrm>
            <a:off x="5740892" y="2932812"/>
            <a:ext cx="6315075" cy="2645615"/>
          </a:xfrm>
          <a:prstGeom prst="rect">
            <a:avLst/>
          </a:prstGeom>
        </p:spPr>
      </p:pic>
    </p:spTree>
    <p:extLst>
      <p:ext uri="{BB962C8B-B14F-4D97-AF65-F5344CB8AC3E}">
        <p14:creationId xmlns:p14="http://schemas.microsoft.com/office/powerpoint/2010/main" val="277099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4BDB-5F6C-A82A-AEC0-D4DAA82813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77128E0-0150-9595-7D38-C627893E5C9F}"/>
              </a:ext>
            </a:extLst>
          </p:cNvPr>
          <p:cNvSpPr>
            <a:spLocks noGrp="1"/>
          </p:cNvSpPr>
          <p:nvPr>
            <p:ph type="title"/>
          </p:nvPr>
        </p:nvSpPr>
        <p:spPr>
          <a:xfrm>
            <a:off x="560306" y="2793973"/>
            <a:ext cx="3349085" cy="1717136"/>
          </a:xfrm>
        </p:spPr>
        <p:txBody>
          <a:bodyPr>
            <a:normAutofit fontScale="90000"/>
          </a:bodyPr>
          <a:lstStyle/>
          <a:p>
            <a:r>
              <a:rPr lang="lt-LT" sz="3600" b="0" i="1" dirty="0"/>
              <a:t>DT užduoties vertė nuo 2025 m.? </a:t>
            </a:r>
            <a:br>
              <a:rPr lang="lt-LT" sz="4400" b="0" i="1" dirty="0"/>
            </a:br>
            <a:endParaRPr lang="lt-LT" b="0" i="1" dirty="0"/>
          </a:p>
        </p:txBody>
      </p:sp>
      <p:pic>
        <p:nvPicPr>
          <p:cNvPr id="4" name="Paveikslėlis 3">
            <a:extLst>
              <a:ext uri="{FF2B5EF4-FFF2-40B4-BE49-F238E27FC236}">
                <a16:creationId xmlns:a16="http://schemas.microsoft.com/office/drawing/2014/main" id="{42E17480-62CD-D39B-AF9A-9F94CD7F93A5}"/>
              </a:ext>
            </a:extLst>
          </p:cNvPr>
          <p:cNvPicPr>
            <a:picLocks noChangeAspect="1"/>
          </p:cNvPicPr>
          <p:nvPr/>
        </p:nvPicPr>
        <p:blipFill>
          <a:blip r:embed="rId2"/>
          <a:stretch>
            <a:fillRect/>
          </a:stretch>
        </p:blipFill>
        <p:spPr>
          <a:xfrm>
            <a:off x="3194939" y="0"/>
            <a:ext cx="8678486" cy="1247949"/>
          </a:xfrm>
          <a:prstGeom prst="rect">
            <a:avLst/>
          </a:prstGeom>
        </p:spPr>
      </p:pic>
      <p:sp>
        <p:nvSpPr>
          <p:cNvPr id="8" name="TextBox 7">
            <a:extLst>
              <a:ext uri="{FF2B5EF4-FFF2-40B4-BE49-F238E27FC236}">
                <a16:creationId xmlns:a16="http://schemas.microsoft.com/office/drawing/2014/main" id="{8FEF2514-927F-CD5E-6C22-DFB94FC177D7}"/>
              </a:ext>
            </a:extLst>
          </p:cNvPr>
          <p:cNvSpPr txBox="1"/>
          <p:nvPr/>
        </p:nvSpPr>
        <p:spPr>
          <a:xfrm>
            <a:off x="6786903" y="1165037"/>
            <a:ext cx="3814836" cy="461665"/>
          </a:xfrm>
          <a:prstGeom prst="rect">
            <a:avLst/>
          </a:prstGeom>
          <a:noFill/>
        </p:spPr>
        <p:txBody>
          <a:bodyPr wrap="square">
            <a:spAutoFit/>
          </a:bodyPr>
          <a:lstStyle/>
          <a:p>
            <a:r>
              <a:rPr lang="lt-LT" sz="2400" i="1" dirty="0">
                <a:solidFill>
                  <a:srgbClr val="2E6B2B"/>
                </a:solidFill>
                <a:latin typeface="+mj-lt"/>
                <a:ea typeface="+mj-ea"/>
                <a:cs typeface="+mj-cs"/>
              </a:rPr>
              <a:t>Informatikos VBE 1 dalis</a:t>
            </a:r>
          </a:p>
        </p:txBody>
      </p:sp>
      <p:graphicFrame>
        <p:nvGraphicFramePr>
          <p:cNvPr id="10" name="Lentelė 9">
            <a:extLst>
              <a:ext uri="{FF2B5EF4-FFF2-40B4-BE49-F238E27FC236}">
                <a16:creationId xmlns:a16="http://schemas.microsoft.com/office/drawing/2014/main" id="{8BF1AB50-05C2-B8AB-9DF5-76EB159C0711}"/>
              </a:ext>
            </a:extLst>
          </p:cNvPr>
          <p:cNvGraphicFramePr>
            <a:graphicFrameLocks noGrp="1"/>
          </p:cNvGraphicFramePr>
          <p:nvPr/>
        </p:nvGraphicFramePr>
        <p:xfrm>
          <a:off x="4286157" y="1651152"/>
          <a:ext cx="7680554" cy="5080235"/>
        </p:xfrm>
        <a:graphic>
          <a:graphicData uri="http://schemas.openxmlformats.org/drawingml/2006/table">
            <a:tbl>
              <a:tblPr firstRow="1" firstCol="1" bandRow="1">
                <a:tableStyleId>{5C22544A-7EE6-4342-B048-85BDC9FD1C3A}</a:tableStyleId>
              </a:tblPr>
              <a:tblGrid>
                <a:gridCol w="2934008">
                  <a:extLst>
                    <a:ext uri="{9D8B030D-6E8A-4147-A177-3AD203B41FA5}">
                      <a16:colId xmlns:a16="http://schemas.microsoft.com/office/drawing/2014/main" val="2126143075"/>
                    </a:ext>
                  </a:extLst>
                </a:gridCol>
                <a:gridCol w="621714">
                  <a:extLst>
                    <a:ext uri="{9D8B030D-6E8A-4147-A177-3AD203B41FA5}">
                      <a16:colId xmlns:a16="http://schemas.microsoft.com/office/drawing/2014/main" val="575776134"/>
                    </a:ext>
                  </a:extLst>
                </a:gridCol>
                <a:gridCol w="621714">
                  <a:extLst>
                    <a:ext uri="{9D8B030D-6E8A-4147-A177-3AD203B41FA5}">
                      <a16:colId xmlns:a16="http://schemas.microsoft.com/office/drawing/2014/main" val="2277997313"/>
                    </a:ext>
                  </a:extLst>
                </a:gridCol>
                <a:gridCol w="621714">
                  <a:extLst>
                    <a:ext uri="{9D8B030D-6E8A-4147-A177-3AD203B41FA5}">
                      <a16:colId xmlns:a16="http://schemas.microsoft.com/office/drawing/2014/main" val="4230215582"/>
                    </a:ext>
                  </a:extLst>
                </a:gridCol>
                <a:gridCol w="621714">
                  <a:extLst>
                    <a:ext uri="{9D8B030D-6E8A-4147-A177-3AD203B41FA5}">
                      <a16:colId xmlns:a16="http://schemas.microsoft.com/office/drawing/2014/main" val="527526615"/>
                    </a:ext>
                  </a:extLst>
                </a:gridCol>
                <a:gridCol w="621714">
                  <a:extLst>
                    <a:ext uri="{9D8B030D-6E8A-4147-A177-3AD203B41FA5}">
                      <a16:colId xmlns:a16="http://schemas.microsoft.com/office/drawing/2014/main" val="2463617614"/>
                    </a:ext>
                  </a:extLst>
                </a:gridCol>
                <a:gridCol w="621714">
                  <a:extLst>
                    <a:ext uri="{9D8B030D-6E8A-4147-A177-3AD203B41FA5}">
                      <a16:colId xmlns:a16="http://schemas.microsoft.com/office/drawing/2014/main" val="85402337"/>
                    </a:ext>
                  </a:extLst>
                </a:gridCol>
                <a:gridCol w="1016262">
                  <a:extLst>
                    <a:ext uri="{9D8B030D-6E8A-4147-A177-3AD203B41FA5}">
                      <a16:colId xmlns:a16="http://schemas.microsoft.com/office/drawing/2014/main" val="487215119"/>
                    </a:ext>
                  </a:extLst>
                </a:gridCol>
              </a:tblGrid>
              <a:tr h="239718">
                <a:tc rowSpan="2">
                  <a:txBody>
                    <a:bodyPr/>
                    <a:lstStyle/>
                    <a:p>
                      <a:pPr algn="ctr"/>
                      <a:r>
                        <a:rPr lang="lt-LT" sz="1200">
                          <a:effectLst/>
                        </a:rPr>
                        <a:t>Mokymo(si) turinio sritys</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gridSpan="6">
                  <a:txBody>
                    <a:bodyPr/>
                    <a:lstStyle/>
                    <a:p>
                      <a:pPr algn="ctr"/>
                      <a:r>
                        <a:rPr lang="lt-LT" sz="1200">
                          <a:effectLst/>
                        </a:rPr>
                        <a:t>Pasiekimų sritys</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rowSpan="2">
                  <a:txBody>
                    <a:bodyPr/>
                    <a:lstStyle/>
                    <a:p>
                      <a:pPr algn="ctr"/>
                      <a:r>
                        <a:rPr lang="lt-LT" sz="1400">
                          <a:effectLst/>
                        </a:rPr>
                        <a:t>Užduoties taškai procentais</a:t>
                      </a:r>
                      <a:endParaRPr lang="lt-LT" sz="1400">
                        <a:effectLst/>
                        <a:latin typeface="Times New Roman" panose="02020603050405020304" pitchFamily="18" charset="0"/>
                        <a:ea typeface="Times New Roman" panose="02020603050405020304" pitchFamily="18" charset="0"/>
                      </a:endParaRPr>
                    </a:p>
                  </a:txBody>
                  <a:tcPr marL="35544" marR="35544" marT="17460" marB="17460" anchor="ctr"/>
                </a:tc>
                <a:extLst>
                  <a:ext uri="{0D108BD9-81ED-4DB2-BD59-A6C34878D82A}">
                    <a16:rowId xmlns:a16="http://schemas.microsoft.com/office/drawing/2014/main" val="1425673898"/>
                  </a:ext>
                </a:extLst>
              </a:tr>
              <a:tr h="1714461">
                <a:tc vMerge="1">
                  <a:txBody>
                    <a:bodyPr/>
                    <a:lstStyle/>
                    <a:p>
                      <a:endParaRPr lang="lt-LT"/>
                    </a:p>
                  </a:txBody>
                  <a:tcPr/>
                </a:tc>
                <a:tc>
                  <a:txBody>
                    <a:bodyPr/>
                    <a:lstStyle/>
                    <a:p>
                      <a:r>
                        <a:rPr lang="lt-LT" sz="1400" dirty="0">
                          <a:effectLst/>
                        </a:rPr>
                        <a:t>Skaitmeninio turinio kūrimas (A)</a:t>
                      </a:r>
                      <a:endParaRPr lang="lt-LT" sz="1400" dirty="0">
                        <a:effectLst/>
                        <a:latin typeface="Times New Roman" panose="02020603050405020304" pitchFamily="18" charset="0"/>
                        <a:ea typeface="Times New Roman" panose="02020603050405020304" pitchFamily="18" charset="0"/>
                      </a:endParaRPr>
                    </a:p>
                  </a:txBody>
                  <a:tcPr marL="35544" marR="35544" marT="35544" marB="53004" vert="vert270" anchor="ctr"/>
                </a:tc>
                <a:tc>
                  <a:txBody>
                    <a:bodyPr/>
                    <a:lstStyle/>
                    <a:p>
                      <a:r>
                        <a:rPr lang="lt-LT" sz="1400" dirty="0">
                          <a:effectLst/>
                        </a:rPr>
                        <a:t>Algoritmai ir programavimas (B)</a:t>
                      </a:r>
                      <a:endParaRPr lang="lt-LT" sz="1400" dirty="0">
                        <a:effectLst/>
                        <a:latin typeface="Times New Roman" panose="02020603050405020304" pitchFamily="18" charset="0"/>
                        <a:ea typeface="Times New Roman" panose="02020603050405020304" pitchFamily="18" charset="0"/>
                      </a:endParaRPr>
                    </a:p>
                  </a:txBody>
                  <a:tcPr marL="35544" marR="35544" marT="35544" marB="53004" vert="vert270" anchor="ctr"/>
                </a:tc>
                <a:tc>
                  <a:txBody>
                    <a:bodyPr/>
                    <a:lstStyle/>
                    <a:p>
                      <a:r>
                        <a:rPr lang="lt-LT" sz="1400" dirty="0">
                          <a:effectLst/>
                        </a:rPr>
                        <a:t>Duomenų tyryba ir informacija (C)</a:t>
                      </a:r>
                      <a:endParaRPr lang="lt-LT" sz="1400" dirty="0">
                        <a:effectLst/>
                        <a:latin typeface="Times New Roman" panose="02020603050405020304" pitchFamily="18" charset="0"/>
                        <a:ea typeface="Times New Roman" panose="02020603050405020304" pitchFamily="18" charset="0"/>
                      </a:endParaRPr>
                    </a:p>
                  </a:txBody>
                  <a:tcPr marL="35544" marR="35544" marT="35544" marB="53004" vert="vert270" anchor="ctr"/>
                </a:tc>
                <a:tc>
                  <a:txBody>
                    <a:bodyPr/>
                    <a:lstStyle/>
                    <a:p>
                      <a:r>
                        <a:rPr lang="lt-LT" sz="1400" dirty="0">
                          <a:effectLst/>
                        </a:rPr>
                        <a:t>Technologinių problemų sprendimas (D)</a:t>
                      </a:r>
                      <a:endParaRPr lang="lt-LT" sz="1400" dirty="0">
                        <a:effectLst/>
                        <a:latin typeface="Times New Roman" panose="02020603050405020304" pitchFamily="18" charset="0"/>
                        <a:ea typeface="Times New Roman" panose="02020603050405020304" pitchFamily="18" charset="0"/>
                      </a:endParaRPr>
                    </a:p>
                  </a:txBody>
                  <a:tcPr marL="35544" marR="35544" marT="35544" marB="53004" vert="vert270" anchor="ctr"/>
                </a:tc>
                <a:tc>
                  <a:txBody>
                    <a:bodyPr/>
                    <a:lstStyle/>
                    <a:p>
                      <a:r>
                        <a:rPr lang="lt-LT" sz="1400" dirty="0">
                          <a:effectLst/>
                        </a:rPr>
                        <a:t>Virtualioji komunikacija ir bendradarbiavimas (E)</a:t>
                      </a:r>
                      <a:endParaRPr lang="lt-LT" sz="1400" dirty="0">
                        <a:effectLst/>
                        <a:latin typeface="Times New Roman" panose="02020603050405020304" pitchFamily="18" charset="0"/>
                        <a:ea typeface="Times New Roman" panose="02020603050405020304" pitchFamily="18" charset="0"/>
                      </a:endParaRPr>
                    </a:p>
                  </a:txBody>
                  <a:tcPr marL="35544" marR="35544" marT="35544" marB="53004" vert="vert270" anchor="ctr"/>
                </a:tc>
                <a:tc>
                  <a:txBody>
                    <a:bodyPr/>
                    <a:lstStyle/>
                    <a:p>
                      <a:r>
                        <a:rPr lang="lt-LT" sz="1400" dirty="0">
                          <a:effectLst/>
                        </a:rPr>
                        <a:t>Saugus elgesys (F)</a:t>
                      </a:r>
                      <a:endParaRPr lang="lt-LT" sz="1400" dirty="0">
                        <a:effectLst/>
                        <a:latin typeface="Times New Roman" panose="02020603050405020304" pitchFamily="18" charset="0"/>
                        <a:ea typeface="Times New Roman" panose="02020603050405020304" pitchFamily="18" charset="0"/>
                      </a:endParaRPr>
                    </a:p>
                  </a:txBody>
                  <a:tcPr marL="35544" marR="35544" marT="35544" marB="53004" vert="vert270" anchor="ctr"/>
                </a:tc>
                <a:tc vMerge="1">
                  <a:txBody>
                    <a:bodyPr/>
                    <a:lstStyle/>
                    <a:p>
                      <a:endParaRPr lang="lt-LT"/>
                    </a:p>
                  </a:txBody>
                  <a:tcPr/>
                </a:tc>
                <a:extLst>
                  <a:ext uri="{0D108BD9-81ED-4DB2-BD59-A6C34878D82A}">
                    <a16:rowId xmlns:a16="http://schemas.microsoft.com/office/drawing/2014/main" val="3644045122"/>
                  </a:ext>
                </a:extLst>
              </a:tr>
              <a:tr h="441002">
                <a:tc>
                  <a:txBody>
                    <a:bodyPr/>
                    <a:lstStyle/>
                    <a:p>
                      <a:r>
                        <a:rPr lang="lt-LT" sz="1200" dirty="0">
                          <a:effectLst/>
                        </a:rPr>
                        <a:t>Skaitmeninio turinio kūrimo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17</a:t>
                      </a:r>
                    </a:p>
                  </a:txBody>
                  <a:tcPr marL="35544" marR="35544" marT="17460" marB="17460" anchor="ctr"/>
                </a:tc>
                <a:extLst>
                  <a:ext uri="{0D108BD9-81ED-4DB2-BD59-A6C34878D82A}">
                    <a16:rowId xmlns:a16="http://schemas.microsoft.com/office/drawing/2014/main" val="1141763942"/>
                  </a:ext>
                </a:extLst>
              </a:tr>
              <a:tr h="441002">
                <a:tc>
                  <a:txBody>
                    <a:bodyPr/>
                    <a:lstStyle/>
                    <a:p>
                      <a:r>
                        <a:rPr lang="lt-LT" sz="1200" dirty="0">
                          <a:effectLst/>
                        </a:rPr>
                        <a:t>Algoritmų ir programavimo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25</a:t>
                      </a:r>
                    </a:p>
                  </a:txBody>
                  <a:tcPr marL="35544" marR="35544" marT="17460" marB="17460" anchor="ctr"/>
                </a:tc>
                <a:extLst>
                  <a:ext uri="{0D108BD9-81ED-4DB2-BD59-A6C34878D82A}">
                    <a16:rowId xmlns:a16="http://schemas.microsoft.com/office/drawing/2014/main" val="2720780616"/>
                  </a:ext>
                </a:extLst>
              </a:tr>
              <a:tr h="441002">
                <a:tc>
                  <a:txBody>
                    <a:bodyPr/>
                    <a:lstStyle/>
                    <a:p>
                      <a:r>
                        <a:rPr lang="lt-LT" sz="1200" dirty="0">
                          <a:effectLst/>
                        </a:rPr>
                        <a:t>Duomenų </a:t>
                      </a:r>
                      <a:r>
                        <a:rPr lang="lt-LT" sz="1200" dirty="0" err="1">
                          <a:effectLst/>
                        </a:rPr>
                        <a:t>tyrybos</a:t>
                      </a:r>
                      <a:r>
                        <a:rPr lang="lt-LT" sz="1200" dirty="0">
                          <a:effectLst/>
                        </a:rPr>
                        <a:t> ir informacijos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18</a:t>
                      </a:r>
                    </a:p>
                  </a:txBody>
                  <a:tcPr marL="35544" marR="35544" marT="17460" marB="17460" anchor="ctr"/>
                </a:tc>
                <a:extLst>
                  <a:ext uri="{0D108BD9-81ED-4DB2-BD59-A6C34878D82A}">
                    <a16:rowId xmlns:a16="http://schemas.microsoft.com/office/drawing/2014/main" val="4250583954"/>
                  </a:ext>
                </a:extLst>
              </a:tr>
              <a:tr h="441002">
                <a:tc>
                  <a:txBody>
                    <a:bodyPr/>
                    <a:lstStyle/>
                    <a:p>
                      <a:r>
                        <a:rPr lang="lt-LT" sz="1200" dirty="0">
                          <a:effectLst/>
                        </a:rPr>
                        <a:t>Technologinių problemų sprendimo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20</a:t>
                      </a:r>
                    </a:p>
                  </a:txBody>
                  <a:tcPr marL="35544" marR="35544" marT="17460" marB="17460" anchor="ctr"/>
                </a:tc>
                <a:extLst>
                  <a:ext uri="{0D108BD9-81ED-4DB2-BD59-A6C34878D82A}">
                    <a16:rowId xmlns:a16="http://schemas.microsoft.com/office/drawing/2014/main" val="3343929826"/>
                  </a:ext>
                </a:extLst>
              </a:tr>
              <a:tr h="642286">
                <a:tc>
                  <a:txBody>
                    <a:bodyPr/>
                    <a:lstStyle/>
                    <a:p>
                      <a:r>
                        <a:rPr lang="lt-LT" sz="1200" dirty="0">
                          <a:effectLst/>
                        </a:rPr>
                        <a:t>Virtualiosios komunikacijos ir bendradarbiavimo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10</a:t>
                      </a:r>
                    </a:p>
                  </a:txBody>
                  <a:tcPr marL="35544" marR="35544" marT="17460" marB="17460" anchor="ctr"/>
                </a:tc>
                <a:extLst>
                  <a:ext uri="{0D108BD9-81ED-4DB2-BD59-A6C34878D82A}">
                    <a16:rowId xmlns:a16="http://schemas.microsoft.com/office/drawing/2014/main" val="2447580076"/>
                  </a:ext>
                </a:extLst>
              </a:tr>
              <a:tr h="441002">
                <a:tc>
                  <a:txBody>
                    <a:bodyPr/>
                    <a:lstStyle/>
                    <a:p>
                      <a:r>
                        <a:rPr lang="lt-LT" sz="1200" dirty="0">
                          <a:effectLst/>
                        </a:rPr>
                        <a:t>Saugaus elgesio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algn="ctr"/>
                      <a:r>
                        <a:rPr lang="lt-LT" sz="1200">
                          <a:effectLst/>
                        </a:rPr>
                        <a:t> </a:t>
                      </a:r>
                      <a:endParaRPr lang="lt-LT" sz="120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10</a:t>
                      </a:r>
                    </a:p>
                  </a:txBody>
                  <a:tcPr marL="35544" marR="35544" marT="17460" marB="17460" anchor="ctr"/>
                </a:tc>
                <a:extLst>
                  <a:ext uri="{0D108BD9-81ED-4DB2-BD59-A6C34878D82A}">
                    <a16:rowId xmlns:a16="http://schemas.microsoft.com/office/drawing/2014/main" val="3146154538"/>
                  </a:ext>
                </a:extLst>
              </a:tr>
              <a:tr h="239718">
                <a:tc>
                  <a:txBody>
                    <a:bodyPr/>
                    <a:lstStyle/>
                    <a:p>
                      <a:r>
                        <a:rPr lang="lt-LT" sz="1200" dirty="0">
                          <a:effectLst/>
                        </a:rPr>
                        <a:t>Iš viso taškų procentais</a:t>
                      </a:r>
                      <a:endParaRPr lang="lt-LT" sz="1200" dirty="0">
                        <a:effectLst/>
                        <a:latin typeface="Times New Roman" panose="02020603050405020304" pitchFamily="18" charset="0"/>
                        <a:ea typeface="Times New Roman" panose="02020603050405020304" pitchFamily="18" charset="0"/>
                      </a:endParaRP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17</a:t>
                      </a: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25</a:t>
                      </a: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18</a:t>
                      </a: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20</a:t>
                      </a: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10</a:t>
                      </a: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10</a:t>
                      </a:r>
                    </a:p>
                  </a:txBody>
                  <a:tcPr marL="35544" marR="35544" marT="17460" marB="1746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100</a:t>
                      </a:r>
                    </a:p>
                  </a:txBody>
                  <a:tcPr marL="35544" marR="35544" marT="17460" marB="17460" anchor="ctr"/>
                </a:tc>
                <a:extLst>
                  <a:ext uri="{0D108BD9-81ED-4DB2-BD59-A6C34878D82A}">
                    <a16:rowId xmlns:a16="http://schemas.microsoft.com/office/drawing/2014/main" val="1279885697"/>
                  </a:ext>
                </a:extLst>
              </a:tr>
            </a:tbl>
          </a:graphicData>
        </a:graphic>
      </p:graphicFrame>
      <p:sp>
        <p:nvSpPr>
          <p:cNvPr id="11" name="Ovalas 10">
            <a:extLst>
              <a:ext uri="{FF2B5EF4-FFF2-40B4-BE49-F238E27FC236}">
                <a16:creationId xmlns:a16="http://schemas.microsoft.com/office/drawing/2014/main" id="{5925729A-E9F5-5E65-7668-2D63FD906BA8}"/>
              </a:ext>
            </a:extLst>
          </p:cNvPr>
          <p:cNvSpPr/>
          <p:nvPr/>
        </p:nvSpPr>
        <p:spPr>
          <a:xfrm>
            <a:off x="3856381" y="4273826"/>
            <a:ext cx="8090449" cy="90114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ln>
                <a:solidFill>
                  <a:srgbClr val="FF0000"/>
                </a:solidFill>
              </a:ln>
            </a:endParaRPr>
          </a:p>
        </p:txBody>
      </p:sp>
    </p:spTree>
    <p:extLst>
      <p:ext uri="{BB962C8B-B14F-4D97-AF65-F5344CB8AC3E}">
        <p14:creationId xmlns:p14="http://schemas.microsoft.com/office/powerpoint/2010/main" val="38503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95E27-3D61-0AF1-E146-3B5C6E8DF86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94FE584-B495-3229-64E5-53404A410629}"/>
              </a:ext>
            </a:extLst>
          </p:cNvPr>
          <p:cNvSpPr>
            <a:spLocks noGrp="1"/>
          </p:cNvSpPr>
          <p:nvPr>
            <p:ph type="title"/>
          </p:nvPr>
        </p:nvSpPr>
        <p:spPr>
          <a:xfrm>
            <a:off x="560306" y="2793973"/>
            <a:ext cx="3349085" cy="1717136"/>
          </a:xfrm>
        </p:spPr>
        <p:txBody>
          <a:bodyPr>
            <a:normAutofit fontScale="90000"/>
          </a:bodyPr>
          <a:lstStyle/>
          <a:p>
            <a:r>
              <a:rPr lang="lt-LT" sz="3600" b="0" i="1" dirty="0"/>
              <a:t>DT užduoties vertė nuo 2025 m.? </a:t>
            </a:r>
            <a:br>
              <a:rPr lang="lt-LT" sz="4400" b="0" i="1" dirty="0"/>
            </a:br>
            <a:endParaRPr lang="lt-LT" b="0" i="1" dirty="0"/>
          </a:p>
        </p:txBody>
      </p:sp>
      <p:pic>
        <p:nvPicPr>
          <p:cNvPr id="4" name="Paveikslėlis 3">
            <a:extLst>
              <a:ext uri="{FF2B5EF4-FFF2-40B4-BE49-F238E27FC236}">
                <a16:creationId xmlns:a16="http://schemas.microsoft.com/office/drawing/2014/main" id="{C9605C4A-3548-881B-9D09-A265326FF0E6}"/>
              </a:ext>
            </a:extLst>
          </p:cNvPr>
          <p:cNvPicPr>
            <a:picLocks noChangeAspect="1"/>
          </p:cNvPicPr>
          <p:nvPr/>
        </p:nvPicPr>
        <p:blipFill>
          <a:blip r:embed="rId2"/>
          <a:stretch>
            <a:fillRect/>
          </a:stretch>
        </p:blipFill>
        <p:spPr>
          <a:xfrm>
            <a:off x="3194939" y="0"/>
            <a:ext cx="8678486" cy="1247949"/>
          </a:xfrm>
          <a:prstGeom prst="rect">
            <a:avLst/>
          </a:prstGeom>
        </p:spPr>
      </p:pic>
      <p:sp>
        <p:nvSpPr>
          <p:cNvPr id="8" name="TextBox 7">
            <a:extLst>
              <a:ext uri="{FF2B5EF4-FFF2-40B4-BE49-F238E27FC236}">
                <a16:creationId xmlns:a16="http://schemas.microsoft.com/office/drawing/2014/main" id="{8CF3DEA3-A889-3C7A-17F1-E8A6826B3427}"/>
              </a:ext>
            </a:extLst>
          </p:cNvPr>
          <p:cNvSpPr txBox="1"/>
          <p:nvPr/>
        </p:nvSpPr>
        <p:spPr>
          <a:xfrm>
            <a:off x="6786903" y="1165037"/>
            <a:ext cx="3814836" cy="461665"/>
          </a:xfrm>
          <a:prstGeom prst="rect">
            <a:avLst/>
          </a:prstGeom>
          <a:noFill/>
        </p:spPr>
        <p:txBody>
          <a:bodyPr wrap="square">
            <a:spAutoFit/>
          </a:bodyPr>
          <a:lstStyle/>
          <a:p>
            <a:r>
              <a:rPr lang="lt-LT" sz="2400" i="1" dirty="0">
                <a:solidFill>
                  <a:srgbClr val="2E6B2B"/>
                </a:solidFill>
                <a:latin typeface="+mj-lt"/>
                <a:ea typeface="+mj-ea"/>
                <a:cs typeface="+mj-cs"/>
              </a:rPr>
              <a:t>Informatikos VBE 2 dalis</a:t>
            </a:r>
          </a:p>
        </p:txBody>
      </p:sp>
      <p:graphicFrame>
        <p:nvGraphicFramePr>
          <p:cNvPr id="3" name="Lentelė 2">
            <a:extLst>
              <a:ext uri="{FF2B5EF4-FFF2-40B4-BE49-F238E27FC236}">
                <a16:creationId xmlns:a16="http://schemas.microsoft.com/office/drawing/2014/main" id="{2F70F57E-C466-6B0B-9368-A5D711443A2E}"/>
              </a:ext>
            </a:extLst>
          </p:cNvPr>
          <p:cNvGraphicFramePr>
            <a:graphicFrameLocks noGrp="1"/>
          </p:cNvGraphicFramePr>
          <p:nvPr/>
        </p:nvGraphicFramePr>
        <p:xfrm>
          <a:off x="4075042" y="1626701"/>
          <a:ext cx="7593495" cy="5055748"/>
        </p:xfrm>
        <a:graphic>
          <a:graphicData uri="http://schemas.openxmlformats.org/drawingml/2006/table">
            <a:tbl>
              <a:tblPr firstRow="1" firstCol="1" bandRow="1">
                <a:tableStyleId>{5C22544A-7EE6-4342-B048-85BDC9FD1C3A}</a:tableStyleId>
              </a:tblPr>
              <a:tblGrid>
                <a:gridCol w="2579270">
                  <a:extLst>
                    <a:ext uri="{9D8B030D-6E8A-4147-A177-3AD203B41FA5}">
                      <a16:colId xmlns:a16="http://schemas.microsoft.com/office/drawing/2014/main" val="1100989895"/>
                    </a:ext>
                  </a:extLst>
                </a:gridCol>
                <a:gridCol w="703926">
                  <a:extLst>
                    <a:ext uri="{9D8B030D-6E8A-4147-A177-3AD203B41FA5}">
                      <a16:colId xmlns:a16="http://schemas.microsoft.com/office/drawing/2014/main" val="2546373606"/>
                    </a:ext>
                  </a:extLst>
                </a:gridCol>
                <a:gridCol w="703926">
                  <a:extLst>
                    <a:ext uri="{9D8B030D-6E8A-4147-A177-3AD203B41FA5}">
                      <a16:colId xmlns:a16="http://schemas.microsoft.com/office/drawing/2014/main" val="2381536712"/>
                    </a:ext>
                  </a:extLst>
                </a:gridCol>
                <a:gridCol w="623324">
                  <a:extLst>
                    <a:ext uri="{9D8B030D-6E8A-4147-A177-3AD203B41FA5}">
                      <a16:colId xmlns:a16="http://schemas.microsoft.com/office/drawing/2014/main" val="2022903737"/>
                    </a:ext>
                  </a:extLst>
                </a:gridCol>
                <a:gridCol w="690876">
                  <a:extLst>
                    <a:ext uri="{9D8B030D-6E8A-4147-A177-3AD203B41FA5}">
                      <a16:colId xmlns:a16="http://schemas.microsoft.com/office/drawing/2014/main" val="3095768067"/>
                    </a:ext>
                  </a:extLst>
                </a:gridCol>
                <a:gridCol w="690876">
                  <a:extLst>
                    <a:ext uri="{9D8B030D-6E8A-4147-A177-3AD203B41FA5}">
                      <a16:colId xmlns:a16="http://schemas.microsoft.com/office/drawing/2014/main" val="1181245746"/>
                    </a:ext>
                  </a:extLst>
                </a:gridCol>
                <a:gridCol w="604133">
                  <a:extLst>
                    <a:ext uri="{9D8B030D-6E8A-4147-A177-3AD203B41FA5}">
                      <a16:colId xmlns:a16="http://schemas.microsoft.com/office/drawing/2014/main" val="2189382063"/>
                    </a:ext>
                  </a:extLst>
                </a:gridCol>
                <a:gridCol w="997164">
                  <a:extLst>
                    <a:ext uri="{9D8B030D-6E8A-4147-A177-3AD203B41FA5}">
                      <a16:colId xmlns:a16="http://schemas.microsoft.com/office/drawing/2014/main" val="586712517"/>
                    </a:ext>
                  </a:extLst>
                </a:gridCol>
              </a:tblGrid>
              <a:tr h="200728">
                <a:tc rowSpan="2">
                  <a:txBody>
                    <a:bodyPr/>
                    <a:lstStyle/>
                    <a:p>
                      <a:pPr algn="ctr" fontAlgn="base" hangingPunct="0"/>
                      <a:r>
                        <a:rPr lang="lt-LT" sz="1100">
                          <a:effectLst/>
                        </a:rPr>
                        <a:t>Mokymo(si) turinio sritys</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gridSpan="6">
                  <a:txBody>
                    <a:bodyPr/>
                    <a:lstStyle/>
                    <a:p>
                      <a:pPr algn="ctr" fontAlgn="base" hangingPunct="0"/>
                      <a:r>
                        <a:rPr lang="lt-LT" sz="1100">
                          <a:effectLst/>
                        </a:rPr>
                        <a:t>Pasiekimų sritys</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rowSpan="2">
                  <a:txBody>
                    <a:bodyPr/>
                    <a:lstStyle/>
                    <a:p>
                      <a:pPr algn="ctr" fontAlgn="base" hangingPunct="0"/>
                      <a:r>
                        <a:rPr lang="lt-LT" sz="1200">
                          <a:effectLst/>
                        </a:rPr>
                        <a:t>Užduoties taškai procentais</a:t>
                      </a:r>
                      <a:endParaRPr lang="lt-LT" sz="120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3158136442"/>
                  </a:ext>
                </a:extLst>
              </a:tr>
              <a:tr h="1800982">
                <a:tc vMerge="1">
                  <a:txBody>
                    <a:bodyPr/>
                    <a:lstStyle/>
                    <a:p>
                      <a:endParaRPr lang="lt-LT"/>
                    </a:p>
                  </a:txBody>
                  <a:tcPr/>
                </a:tc>
                <a:tc>
                  <a:txBody>
                    <a:bodyPr/>
                    <a:lstStyle/>
                    <a:p>
                      <a:pPr fontAlgn="base" hangingPunct="0"/>
                      <a:r>
                        <a:rPr lang="lt-LT" sz="1200" dirty="0">
                          <a:effectLst/>
                        </a:rPr>
                        <a:t>Skaitmeninio turinio kūrimas (A)</a:t>
                      </a:r>
                      <a:endParaRPr lang="lt-LT" sz="1200" dirty="0">
                        <a:effectLst/>
                        <a:latin typeface="Times New Roman" panose="02020603050405020304" pitchFamily="18" charset="0"/>
                        <a:ea typeface="Times New Roman" panose="02020603050405020304" pitchFamily="18" charset="0"/>
                      </a:endParaRPr>
                    </a:p>
                  </a:txBody>
                  <a:tcPr marL="16941" marR="16941" marT="34486" marB="34486" vert="vert270" anchor="ctr"/>
                </a:tc>
                <a:tc>
                  <a:txBody>
                    <a:bodyPr/>
                    <a:lstStyle/>
                    <a:p>
                      <a:pPr fontAlgn="base" hangingPunct="0"/>
                      <a:r>
                        <a:rPr lang="lt-LT" sz="1200" dirty="0">
                          <a:effectLst/>
                        </a:rPr>
                        <a:t>Algoritmai ir programavimas (B)</a:t>
                      </a:r>
                      <a:endParaRPr lang="lt-LT" sz="1200" dirty="0">
                        <a:effectLst/>
                        <a:latin typeface="Times New Roman" panose="02020603050405020304" pitchFamily="18" charset="0"/>
                        <a:ea typeface="Times New Roman" panose="02020603050405020304" pitchFamily="18" charset="0"/>
                      </a:endParaRPr>
                    </a:p>
                  </a:txBody>
                  <a:tcPr marL="16941" marR="16941" marT="34486" marB="34486" vert="vert270" anchor="ctr"/>
                </a:tc>
                <a:tc>
                  <a:txBody>
                    <a:bodyPr/>
                    <a:lstStyle/>
                    <a:p>
                      <a:pPr fontAlgn="base" hangingPunct="0"/>
                      <a:r>
                        <a:rPr lang="lt-LT" sz="1200" dirty="0">
                          <a:effectLst/>
                        </a:rPr>
                        <a:t>Duomenų tyryba ir informacija (C)</a:t>
                      </a:r>
                      <a:endParaRPr lang="lt-LT" sz="1200" dirty="0">
                        <a:effectLst/>
                        <a:latin typeface="Times New Roman" panose="02020603050405020304" pitchFamily="18" charset="0"/>
                        <a:ea typeface="Times New Roman" panose="02020603050405020304" pitchFamily="18" charset="0"/>
                      </a:endParaRPr>
                    </a:p>
                  </a:txBody>
                  <a:tcPr marL="16941" marR="16941" marT="34486" marB="34486" vert="vert270" anchor="ctr"/>
                </a:tc>
                <a:tc>
                  <a:txBody>
                    <a:bodyPr/>
                    <a:lstStyle/>
                    <a:p>
                      <a:pPr fontAlgn="base" hangingPunct="0"/>
                      <a:r>
                        <a:rPr lang="lt-LT" sz="1200" dirty="0">
                          <a:effectLst/>
                        </a:rPr>
                        <a:t>Technologinių problemų sprendimas (D)</a:t>
                      </a:r>
                      <a:endParaRPr lang="lt-LT" sz="1200" dirty="0">
                        <a:effectLst/>
                        <a:latin typeface="Times New Roman" panose="02020603050405020304" pitchFamily="18" charset="0"/>
                        <a:ea typeface="Times New Roman" panose="02020603050405020304" pitchFamily="18" charset="0"/>
                      </a:endParaRPr>
                    </a:p>
                  </a:txBody>
                  <a:tcPr marL="16941" marR="16941" marT="34486" marB="34486" vert="vert270" anchor="ctr"/>
                </a:tc>
                <a:tc>
                  <a:txBody>
                    <a:bodyPr/>
                    <a:lstStyle/>
                    <a:p>
                      <a:pPr fontAlgn="base" hangingPunct="0"/>
                      <a:r>
                        <a:rPr lang="lt-LT" sz="1200" dirty="0">
                          <a:effectLst/>
                        </a:rPr>
                        <a:t>Virtualioji komunikacija ir bendradarbiavimas (E)</a:t>
                      </a:r>
                      <a:endParaRPr lang="lt-LT" sz="1200" dirty="0">
                        <a:effectLst/>
                        <a:latin typeface="Times New Roman" panose="02020603050405020304" pitchFamily="18" charset="0"/>
                        <a:ea typeface="Times New Roman" panose="02020603050405020304" pitchFamily="18" charset="0"/>
                      </a:endParaRPr>
                    </a:p>
                  </a:txBody>
                  <a:tcPr marL="16941" marR="16941" marT="34486" marB="34486" vert="vert270" anchor="ctr"/>
                </a:tc>
                <a:tc>
                  <a:txBody>
                    <a:bodyPr/>
                    <a:lstStyle/>
                    <a:p>
                      <a:pPr fontAlgn="base" hangingPunct="0"/>
                      <a:r>
                        <a:rPr lang="lt-LT" sz="1200" dirty="0">
                          <a:effectLst/>
                        </a:rPr>
                        <a:t>Saugus elgesys (F)</a:t>
                      </a:r>
                      <a:endParaRPr lang="lt-LT" sz="1200" dirty="0">
                        <a:effectLst/>
                        <a:latin typeface="Times New Roman" panose="02020603050405020304" pitchFamily="18" charset="0"/>
                        <a:ea typeface="Times New Roman" panose="02020603050405020304" pitchFamily="18" charset="0"/>
                      </a:endParaRPr>
                    </a:p>
                  </a:txBody>
                  <a:tcPr marL="16941" marR="16941" marT="34486" marB="34486" vert="vert270" anchor="ctr"/>
                </a:tc>
                <a:tc vMerge="1">
                  <a:txBody>
                    <a:bodyPr/>
                    <a:lstStyle/>
                    <a:p>
                      <a:endParaRPr lang="lt-LT"/>
                    </a:p>
                  </a:txBody>
                  <a:tcPr/>
                </a:tc>
                <a:extLst>
                  <a:ext uri="{0D108BD9-81ED-4DB2-BD59-A6C34878D82A}">
                    <a16:rowId xmlns:a16="http://schemas.microsoft.com/office/drawing/2014/main" val="538512049"/>
                  </a:ext>
                </a:extLst>
              </a:tr>
              <a:tr h="401457">
                <a:tc>
                  <a:txBody>
                    <a:bodyPr/>
                    <a:lstStyle/>
                    <a:p>
                      <a:pPr fontAlgn="base" hangingPunct="0"/>
                      <a:r>
                        <a:rPr lang="lt-LT" sz="1200" dirty="0">
                          <a:effectLst/>
                        </a:rPr>
                        <a:t>Skaitmeninio turinio kūrimo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600" dirty="0">
                          <a:effectLst/>
                        </a:rPr>
                        <a:t>8</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2742260699"/>
                  </a:ext>
                </a:extLst>
              </a:tr>
              <a:tr h="401457">
                <a:tc>
                  <a:txBody>
                    <a:bodyPr/>
                    <a:lstStyle/>
                    <a:p>
                      <a:pPr fontAlgn="base" hangingPunct="0"/>
                      <a:r>
                        <a:rPr lang="lt-LT" sz="1200" dirty="0">
                          <a:effectLst/>
                        </a:rPr>
                        <a:t>Algoritmų ir programavimo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600" dirty="0">
                          <a:effectLst/>
                        </a:rPr>
                        <a:t>54</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848219981"/>
                  </a:ext>
                </a:extLst>
              </a:tr>
              <a:tr h="602185">
                <a:tc>
                  <a:txBody>
                    <a:bodyPr/>
                    <a:lstStyle/>
                    <a:p>
                      <a:pPr fontAlgn="base" hangingPunct="0"/>
                      <a:r>
                        <a:rPr lang="lt-LT" sz="1200" dirty="0">
                          <a:effectLst/>
                        </a:rPr>
                        <a:t>Duomenų </a:t>
                      </a:r>
                      <a:r>
                        <a:rPr lang="lt-LT" sz="1200" dirty="0" err="1">
                          <a:effectLst/>
                        </a:rPr>
                        <a:t>tyrybos</a:t>
                      </a:r>
                      <a:r>
                        <a:rPr lang="lt-LT" sz="1200" dirty="0">
                          <a:effectLst/>
                        </a:rPr>
                        <a:t> ir informacijos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600" dirty="0">
                          <a:effectLst/>
                        </a:rPr>
                        <a:t>30</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1989360415"/>
                  </a:ext>
                </a:extLst>
              </a:tr>
              <a:tr h="401457">
                <a:tc>
                  <a:txBody>
                    <a:bodyPr/>
                    <a:lstStyle/>
                    <a:p>
                      <a:pPr fontAlgn="base" hangingPunct="0"/>
                      <a:r>
                        <a:rPr lang="lt-LT" sz="1200" dirty="0">
                          <a:effectLst/>
                        </a:rPr>
                        <a:t>Technologinių problemų sprendimo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600" dirty="0">
                          <a:effectLst/>
                        </a:rPr>
                        <a:t>–</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1922082339"/>
                  </a:ext>
                </a:extLst>
              </a:tr>
              <a:tr h="602185">
                <a:tc>
                  <a:txBody>
                    <a:bodyPr/>
                    <a:lstStyle/>
                    <a:p>
                      <a:pPr fontAlgn="base" hangingPunct="0"/>
                      <a:r>
                        <a:rPr lang="lt-LT" sz="1200" dirty="0">
                          <a:effectLst/>
                        </a:rPr>
                        <a:t>Virtualiosios komunikacijos ir bendradarbiavimo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dirty="0">
                          <a:effectLst/>
                        </a:rPr>
                        <a:t> </a:t>
                      </a:r>
                      <a:endParaRPr lang="lt-LT" sz="11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100">
                          <a:effectLst/>
                        </a:rPr>
                        <a:t> </a:t>
                      </a:r>
                      <a:endParaRPr lang="lt-LT" sz="110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algn="ctr" fontAlgn="base" hangingPunct="0"/>
                      <a:r>
                        <a:rPr lang="lt-LT" sz="1600" dirty="0">
                          <a:effectLst/>
                        </a:rPr>
                        <a:t>–</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1495109702"/>
                  </a:ext>
                </a:extLst>
              </a:tr>
              <a:tr h="401457">
                <a:tc>
                  <a:txBody>
                    <a:bodyPr/>
                    <a:lstStyle/>
                    <a:p>
                      <a:pPr fontAlgn="base" hangingPunct="0"/>
                      <a:r>
                        <a:rPr lang="lt-LT" sz="1200" dirty="0">
                          <a:effectLst/>
                        </a:rPr>
                        <a:t>Saugaus elgesio mokymo(</a:t>
                      </a:r>
                      <a:r>
                        <a:rPr lang="lt-LT" sz="1200" dirty="0" err="1">
                          <a:effectLst/>
                        </a:rPr>
                        <a:t>si</a:t>
                      </a:r>
                      <a:r>
                        <a:rPr lang="lt-LT" sz="1200" dirty="0">
                          <a:effectLst/>
                        </a:rPr>
                        <a:t>) turinys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marL="0" algn="ctr" defTabSz="914400" rtl="0" eaLnBrk="1" fontAlgn="base" latinLnBrk="0" hangingPunct="0"/>
                      <a:r>
                        <a:rPr lang="lt-LT" sz="1600" kern="1200">
                          <a:solidFill>
                            <a:schemeClr val="dk1"/>
                          </a:solidFill>
                          <a:effectLst/>
                          <a:latin typeface="+mn-lt"/>
                          <a:ea typeface="+mn-ea"/>
                          <a:cs typeface="+mn-cs"/>
                        </a:rPr>
                        <a:t> </a:t>
                      </a:r>
                    </a:p>
                  </a:txBody>
                  <a:tcPr marL="65343" marR="65343" marT="0" marB="0" anchor="ctr"/>
                </a:tc>
                <a:tc>
                  <a:txBody>
                    <a:bodyPr/>
                    <a:lstStyle/>
                    <a:p>
                      <a:pPr marL="0" algn="ctr" defTabSz="914400" rtl="0" eaLnBrk="1" fontAlgn="base" latinLnBrk="0" hangingPunct="0"/>
                      <a:r>
                        <a:rPr lang="lt-LT" sz="1600" kern="1200">
                          <a:solidFill>
                            <a:schemeClr val="dk1"/>
                          </a:solidFill>
                          <a:effectLst/>
                          <a:latin typeface="+mn-lt"/>
                          <a:ea typeface="+mn-ea"/>
                          <a:cs typeface="+mn-cs"/>
                        </a:rPr>
                        <a:t> </a:t>
                      </a:r>
                    </a:p>
                  </a:txBody>
                  <a:tcPr marL="65343" marR="65343" marT="0" marB="0" anchor="ctr"/>
                </a:tc>
                <a:tc>
                  <a:txBody>
                    <a:bodyPr/>
                    <a:lstStyle/>
                    <a:p>
                      <a:pPr marL="0" algn="ctr" defTabSz="914400" rtl="0" eaLnBrk="1" fontAlgn="base" latinLnBrk="0" hangingPunct="0"/>
                      <a:r>
                        <a:rPr lang="lt-LT" sz="1600" kern="1200">
                          <a:solidFill>
                            <a:schemeClr val="dk1"/>
                          </a:solidFill>
                          <a:effectLst/>
                          <a:latin typeface="+mn-lt"/>
                          <a:ea typeface="+mn-ea"/>
                          <a:cs typeface="+mn-cs"/>
                        </a:rPr>
                        <a:t> </a:t>
                      </a:r>
                    </a:p>
                  </a:txBody>
                  <a:tcPr marL="65343" marR="65343" marT="0" marB="0" anchor="ctr"/>
                </a:tc>
                <a:tc>
                  <a:txBody>
                    <a:bodyPr/>
                    <a:lstStyle/>
                    <a:p>
                      <a:pPr marL="0" algn="ctr" defTabSz="914400" rtl="0" eaLnBrk="1" fontAlgn="base" latinLnBrk="0" hangingPunct="0"/>
                      <a:r>
                        <a:rPr lang="lt-LT" sz="1600" kern="1200">
                          <a:solidFill>
                            <a:schemeClr val="dk1"/>
                          </a:solidFill>
                          <a:effectLst/>
                          <a:latin typeface="+mn-lt"/>
                          <a:ea typeface="+mn-ea"/>
                          <a:cs typeface="+mn-cs"/>
                        </a:rPr>
                        <a:t> </a:t>
                      </a:r>
                    </a:p>
                  </a:txBody>
                  <a:tcPr marL="65343" marR="65343" marT="0" marB="0" anchor="ctr"/>
                </a:tc>
                <a:tc>
                  <a:txBody>
                    <a:bodyPr/>
                    <a:lstStyle/>
                    <a:p>
                      <a:pPr marL="0" algn="ctr" defTabSz="914400" rtl="0" eaLnBrk="1" fontAlgn="base" latinLnBrk="0" hangingPunct="0"/>
                      <a:r>
                        <a:rPr lang="lt-LT" sz="1600" kern="1200">
                          <a:solidFill>
                            <a:schemeClr val="dk1"/>
                          </a:solidFill>
                          <a:effectLst/>
                          <a:latin typeface="+mn-lt"/>
                          <a:ea typeface="+mn-ea"/>
                          <a:cs typeface="+mn-cs"/>
                        </a:rPr>
                        <a:t> </a:t>
                      </a:r>
                    </a:p>
                  </a:txBody>
                  <a:tcPr marL="65343" marR="65343" marT="0" marB="0" anchor="ctr"/>
                </a:tc>
                <a:tc>
                  <a:txBody>
                    <a:bodyPr/>
                    <a:lstStyle/>
                    <a:p>
                      <a:pPr marL="0" algn="ctr" defTabSz="914400" rtl="0" eaLnBrk="1" fontAlgn="base" latinLnBrk="0" hangingPunct="0"/>
                      <a:r>
                        <a:rPr lang="lt-LT" sz="1600" kern="1200">
                          <a:solidFill>
                            <a:schemeClr val="dk1"/>
                          </a:solidFill>
                          <a:effectLst/>
                          <a:latin typeface="+mn-lt"/>
                          <a:ea typeface="+mn-ea"/>
                          <a:cs typeface="+mn-cs"/>
                        </a:rPr>
                        <a:t> </a:t>
                      </a:r>
                    </a:p>
                  </a:txBody>
                  <a:tcPr marL="65343" marR="65343" marT="0" marB="0" anchor="ctr"/>
                </a:tc>
                <a:tc>
                  <a:txBody>
                    <a:bodyPr/>
                    <a:lstStyle/>
                    <a:p>
                      <a:pPr algn="ctr" fontAlgn="base" hangingPunct="0"/>
                      <a:r>
                        <a:rPr lang="lt-LT" sz="1600" dirty="0">
                          <a:effectLst/>
                        </a:rPr>
                        <a:t>8</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848873728"/>
                  </a:ext>
                </a:extLst>
              </a:tr>
              <a:tr h="200728">
                <a:tc>
                  <a:txBody>
                    <a:bodyPr/>
                    <a:lstStyle/>
                    <a:p>
                      <a:pPr fontAlgn="base" hangingPunct="0"/>
                      <a:r>
                        <a:rPr lang="lt-LT" sz="1200" dirty="0">
                          <a:effectLst/>
                        </a:rPr>
                        <a:t>Iš viso taškų procentais</a:t>
                      </a:r>
                      <a:endParaRPr lang="lt-LT" sz="1200" dirty="0">
                        <a:effectLst/>
                        <a:latin typeface="Times New Roman" panose="02020603050405020304" pitchFamily="18" charset="0"/>
                        <a:ea typeface="Times New Roman" panose="02020603050405020304" pitchFamily="18" charset="0"/>
                      </a:endParaRPr>
                    </a:p>
                  </a:txBody>
                  <a:tcPr marL="65343" marR="65343" marT="0" marB="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8</a:t>
                      </a:r>
                    </a:p>
                  </a:txBody>
                  <a:tcPr marL="65343" marR="65343" marT="0" marB="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54</a:t>
                      </a:r>
                    </a:p>
                  </a:txBody>
                  <a:tcPr marL="65343" marR="65343" marT="0" marB="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30</a:t>
                      </a:r>
                    </a:p>
                  </a:txBody>
                  <a:tcPr marL="65343" marR="65343" marT="0" marB="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a:t>
                      </a:r>
                    </a:p>
                  </a:txBody>
                  <a:tcPr marL="65343" marR="65343" marT="0" marB="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a:t>
                      </a:r>
                    </a:p>
                  </a:txBody>
                  <a:tcPr marL="65343" marR="65343" marT="0" marB="0" anchor="ctr"/>
                </a:tc>
                <a:tc>
                  <a:txBody>
                    <a:bodyPr/>
                    <a:lstStyle/>
                    <a:p>
                      <a:pPr marL="0" algn="ctr" defTabSz="914400" rtl="0" eaLnBrk="1" fontAlgn="base" latinLnBrk="0" hangingPunct="0"/>
                      <a:r>
                        <a:rPr lang="lt-LT" sz="1600" kern="1200" dirty="0">
                          <a:solidFill>
                            <a:schemeClr val="dk1"/>
                          </a:solidFill>
                          <a:effectLst/>
                          <a:latin typeface="+mn-lt"/>
                          <a:ea typeface="+mn-ea"/>
                          <a:cs typeface="+mn-cs"/>
                        </a:rPr>
                        <a:t>8</a:t>
                      </a:r>
                    </a:p>
                  </a:txBody>
                  <a:tcPr marL="65343" marR="65343" marT="0" marB="0" anchor="ctr"/>
                </a:tc>
                <a:tc>
                  <a:txBody>
                    <a:bodyPr/>
                    <a:lstStyle/>
                    <a:p>
                      <a:pPr algn="ctr" fontAlgn="base" hangingPunct="0"/>
                      <a:r>
                        <a:rPr lang="lt-LT" sz="1600" dirty="0">
                          <a:effectLst/>
                        </a:rPr>
                        <a:t>100</a:t>
                      </a:r>
                      <a:endParaRPr lang="lt-LT" sz="1600" dirty="0">
                        <a:effectLst/>
                        <a:latin typeface="Times New Roman" panose="02020603050405020304" pitchFamily="18" charset="0"/>
                        <a:ea typeface="Times New Roman" panose="02020603050405020304" pitchFamily="18" charset="0"/>
                      </a:endParaRPr>
                    </a:p>
                  </a:txBody>
                  <a:tcPr marL="65343" marR="65343" marT="0" marB="0" anchor="ctr"/>
                </a:tc>
                <a:extLst>
                  <a:ext uri="{0D108BD9-81ED-4DB2-BD59-A6C34878D82A}">
                    <a16:rowId xmlns:a16="http://schemas.microsoft.com/office/drawing/2014/main" val="1332360553"/>
                  </a:ext>
                </a:extLst>
              </a:tr>
            </a:tbl>
          </a:graphicData>
        </a:graphic>
      </p:graphicFrame>
      <p:sp>
        <p:nvSpPr>
          <p:cNvPr id="9" name="Ovalas 8">
            <a:extLst>
              <a:ext uri="{FF2B5EF4-FFF2-40B4-BE49-F238E27FC236}">
                <a16:creationId xmlns:a16="http://schemas.microsoft.com/office/drawing/2014/main" id="{2BBFDC5A-F19E-3059-9826-EBEA21F881D6}"/>
              </a:ext>
            </a:extLst>
          </p:cNvPr>
          <p:cNvSpPr/>
          <p:nvPr/>
        </p:nvSpPr>
        <p:spPr>
          <a:xfrm>
            <a:off x="3743739" y="4273826"/>
            <a:ext cx="8090449" cy="90114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ln>
                <a:solidFill>
                  <a:srgbClr val="FF0000"/>
                </a:solidFill>
              </a:ln>
            </a:endParaRPr>
          </a:p>
        </p:txBody>
      </p:sp>
    </p:spTree>
    <p:extLst>
      <p:ext uri="{BB962C8B-B14F-4D97-AF65-F5344CB8AC3E}">
        <p14:creationId xmlns:p14="http://schemas.microsoft.com/office/powerpoint/2010/main" val="32177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BA0CF04C-EB43-4690-AB7C-16D38D7B9DCC}"/>
              </a:ext>
            </a:extLst>
          </p:cNvPr>
          <p:cNvPicPr>
            <a:picLocks noChangeAspect="1"/>
          </p:cNvPicPr>
          <p:nvPr/>
        </p:nvPicPr>
        <p:blipFill>
          <a:blip r:embed="rId2"/>
          <a:stretch>
            <a:fillRect/>
          </a:stretch>
        </p:blipFill>
        <p:spPr>
          <a:xfrm>
            <a:off x="3194940" y="0"/>
            <a:ext cx="8678486" cy="1247949"/>
          </a:xfrm>
          <a:prstGeom prst="rect">
            <a:avLst/>
          </a:prstGeom>
        </p:spPr>
      </p:pic>
      <p:sp>
        <p:nvSpPr>
          <p:cNvPr id="5" name="Stačiakampis 4">
            <a:extLst>
              <a:ext uri="{FF2B5EF4-FFF2-40B4-BE49-F238E27FC236}">
                <a16:creationId xmlns:a16="http://schemas.microsoft.com/office/drawing/2014/main" id="{B698290B-2398-4BAA-8E18-F516C54161A5}"/>
              </a:ext>
            </a:extLst>
          </p:cNvPr>
          <p:cNvSpPr/>
          <p:nvPr/>
        </p:nvSpPr>
        <p:spPr>
          <a:xfrm>
            <a:off x="1357745" y="2413338"/>
            <a:ext cx="9023927" cy="3108543"/>
          </a:xfrm>
          <a:prstGeom prst="rect">
            <a:avLst/>
          </a:prstGeom>
        </p:spPr>
        <p:txBody>
          <a:bodyPr wrap="square">
            <a:spAutoFit/>
          </a:bodyPr>
          <a:lstStyle/>
          <a:p>
            <a:r>
              <a:rPr lang="lt-LT" sz="2800" b="1" dirty="0"/>
              <a:t>Duomenų tyrybos praktinė užduotis.</a:t>
            </a:r>
          </a:p>
          <a:p>
            <a:r>
              <a:rPr lang="lt-LT" sz="2400" i="1" dirty="0"/>
              <a:t> Atliekant šią užduotį kompiuteriu, reikia (jei nenurodyta kitaip) pagal pateiktą sąlygą laikantis nurodymų atlikti pateiktų duomenų tyrybos veiksmus (pavyzdžiui, skaičiuoti, rikiuoti, atrinkti, grupuoti, pavaizduoti, analizuoti ir pan.) ir pateikti išvadas. </a:t>
            </a:r>
          </a:p>
          <a:p>
            <a:r>
              <a:rPr lang="lt-LT" sz="2400" i="1" dirty="0"/>
              <a:t>Kiekvienas teisingai atliktas veiksmas vertinamas 1–5 taškais. </a:t>
            </a:r>
          </a:p>
          <a:p>
            <a:endParaRPr lang="lt-LT" sz="2400" b="1" dirty="0">
              <a:effectLst>
                <a:outerShdw blurRad="38100" dist="38100" dir="2700000" algn="tl">
                  <a:srgbClr val="000000">
                    <a:alpha val="43137"/>
                  </a:srgbClr>
                </a:outerShdw>
              </a:effectLst>
            </a:endParaRPr>
          </a:p>
          <a:p>
            <a:r>
              <a:rPr lang="lt-LT" sz="2400" b="1" dirty="0">
                <a:effectLst>
                  <a:outerShdw blurRad="38100" dist="38100" dir="2700000" algn="tl">
                    <a:srgbClr val="000000">
                      <a:alpha val="43137"/>
                    </a:srgbClr>
                  </a:outerShdw>
                </a:effectLst>
              </a:rPr>
              <a:t>Duomenų tyrybos užduočiai atlikti naudojama skaičiuoklė. </a:t>
            </a:r>
          </a:p>
        </p:txBody>
      </p:sp>
      <p:sp>
        <p:nvSpPr>
          <p:cNvPr id="6" name="Pavadinimas 1">
            <a:extLst>
              <a:ext uri="{FF2B5EF4-FFF2-40B4-BE49-F238E27FC236}">
                <a16:creationId xmlns:a16="http://schemas.microsoft.com/office/drawing/2014/main" id="{50AAF780-F7C3-4FB7-996E-F72A3BE279B7}"/>
              </a:ext>
            </a:extLst>
          </p:cNvPr>
          <p:cNvSpPr>
            <a:spLocks noGrp="1"/>
          </p:cNvSpPr>
          <p:nvPr>
            <p:ph type="title"/>
          </p:nvPr>
        </p:nvSpPr>
        <p:spPr>
          <a:xfrm>
            <a:off x="646546" y="1484280"/>
            <a:ext cx="9966036" cy="692727"/>
          </a:xfrm>
        </p:spPr>
        <p:txBody>
          <a:bodyPr>
            <a:noAutofit/>
          </a:bodyPr>
          <a:lstStyle/>
          <a:p>
            <a:r>
              <a:rPr lang="lt-LT" sz="2600" b="0" i="1" dirty="0"/>
              <a:t>INFORMATIKOS VALSTYBINIŲ BRANDOS EGZAMINŲ UŽDUOČIŲ APRAŠAS </a:t>
            </a:r>
          </a:p>
        </p:txBody>
      </p:sp>
    </p:spTree>
    <p:extLst>
      <p:ext uri="{BB962C8B-B14F-4D97-AF65-F5344CB8AC3E}">
        <p14:creationId xmlns:p14="http://schemas.microsoft.com/office/powerpoint/2010/main" val="709795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BA0CF04C-EB43-4690-AB7C-16D38D7B9DCC}"/>
              </a:ext>
            </a:extLst>
          </p:cNvPr>
          <p:cNvPicPr>
            <a:picLocks noChangeAspect="1"/>
          </p:cNvPicPr>
          <p:nvPr/>
        </p:nvPicPr>
        <p:blipFill>
          <a:blip r:embed="rId2"/>
          <a:stretch>
            <a:fillRect/>
          </a:stretch>
        </p:blipFill>
        <p:spPr>
          <a:xfrm>
            <a:off x="3194940" y="0"/>
            <a:ext cx="8678486" cy="1247949"/>
          </a:xfrm>
          <a:prstGeom prst="rect">
            <a:avLst/>
          </a:prstGeom>
        </p:spPr>
      </p:pic>
      <p:sp>
        <p:nvSpPr>
          <p:cNvPr id="6" name="Pavadinimas 1">
            <a:extLst>
              <a:ext uri="{FF2B5EF4-FFF2-40B4-BE49-F238E27FC236}">
                <a16:creationId xmlns:a16="http://schemas.microsoft.com/office/drawing/2014/main" id="{50AAF780-F7C3-4FB7-996E-F72A3BE279B7}"/>
              </a:ext>
            </a:extLst>
          </p:cNvPr>
          <p:cNvSpPr>
            <a:spLocks noGrp="1"/>
          </p:cNvSpPr>
          <p:nvPr>
            <p:ph type="title"/>
          </p:nvPr>
        </p:nvSpPr>
        <p:spPr>
          <a:xfrm>
            <a:off x="2641600" y="1366114"/>
            <a:ext cx="6908799" cy="692727"/>
          </a:xfrm>
        </p:spPr>
        <p:txBody>
          <a:bodyPr>
            <a:noAutofit/>
          </a:bodyPr>
          <a:lstStyle/>
          <a:p>
            <a:pPr algn="ctr"/>
            <a:r>
              <a:rPr lang="lt-LT" sz="3200" dirty="0"/>
              <a:t>INFORMATIKOS VBE UŽDUOTIS</a:t>
            </a:r>
          </a:p>
        </p:txBody>
      </p:sp>
      <p:sp>
        <p:nvSpPr>
          <p:cNvPr id="2" name="Stačiakampis 1">
            <a:extLst>
              <a:ext uri="{FF2B5EF4-FFF2-40B4-BE49-F238E27FC236}">
                <a16:creationId xmlns:a16="http://schemas.microsoft.com/office/drawing/2014/main" id="{F3FE8688-9965-4975-8C17-FCAB2394DAEA}"/>
              </a:ext>
            </a:extLst>
          </p:cNvPr>
          <p:cNvSpPr/>
          <p:nvPr/>
        </p:nvSpPr>
        <p:spPr>
          <a:xfrm>
            <a:off x="1066881" y="2177007"/>
            <a:ext cx="10806545" cy="923330"/>
          </a:xfrm>
          <a:prstGeom prst="rect">
            <a:avLst/>
          </a:prstGeom>
        </p:spPr>
        <p:txBody>
          <a:bodyPr wrap="square">
            <a:spAutoFit/>
          </a:bodyPr>
          <a:lstStyle/>
          <a:p>
            <a:r>
              <a:rPr lang="lt-LT" dirty="0">
                <a:latin typeface="Times New Roman" panose="02020603050405020304" pitchFamily="18" charset="0"/>
                <a:ea typeface="Times New Roman" panose="02020603050405020304" pitchFamily="18" charset="0"/>
              </a:rPr>
              <a:t>Užduotis rengiama remiantis Programos </a:t>
            </a:r>
            <a:r>
              <a:rPr lang="lt-LT" b="1" i="1" dirty="0">
                <a:latin typeface="Times New Roman" panose="02020603050405020304" pitchFamily="18" charset="0"/>
                <a:ea typeface="Times New Roman" panose="02020603050405020304" pitchFamily="18" charset="0"/>
              </a:rPr>
              <a:t>IV gimnazijos klasės mokymo(si) turiniu</a:t>
            </a:r>
            <a:r>
              <a:rPr lang="lt-LT" dirty="0">
                <a:latin typeface="Times New Roman" panose="02020603050405020304" pitchFamily="18" charset="0"/>
                <a:ea typeface="Times New Roman" panose="02020603050405020304" pitchFamily="18" charset="0"/>
              </a:rPr>
              <a:t>. </a:t>
            </a:r>
            <a:r>
              <a:rPr lang="lt-LT" b="1" i="1" dirty="0">
                <a:latin typeface="Times New Roman" panose="02020603050405020304" pitchFamily="18" charset="0"/>
                <a:ea typeface="Times New Roman" panose="02020603050405020304" pitchFamily="18" charset="0"/>
              </a:rPr>
              <a:t>Pagrindinio ugdymo  </a:t>
            </a:r>
            <a:r>
              <a:rPr lang="lt-LT" dirty="0">
                <a:latin typeface="Times New Roman" panose="02020603050405020304" pitchFamily="18" charset="0"/>
                <a:ea typeface="Times New Roman" panose="02020603050405020304" pitchFamily="18" charset="0"/>
              </a:rPr>
              <a:t>programos ir </a:t>
            </a:r>
            <a:r>
              <a:rPr lang="lt-LT" b="1" i="1" dirty="0">
                <a:latin typeface="Times New Roman" panose="02020603050405020304" pitchFamily="18" charset="0"/>
                <a:ea typeface="Times New Roman" panose="02020603050405020304" pitchFamily="18" charset="0"/>
              </a:rPr>
              <a:t>III gimnazijos klasės </a:t>
            </a:r>
            <a:r>
              <a:rPr lang="lt-LT" dirty="0">
                <a:latin typeface="Times New Roman" panose="02020603050405020304" pitchFamily="18" charset="0"/>
                <a:ea typeface="Times New Roman" panose="02020603050405020304" pitchFamily="18" charset="0"/>
              </a:rPr>
              <a:t>mokymo(si) turinys į užduotį įtraukiamas tik tiek, kiek būtina užduotims, parengtoms pagal IV gimnazijos klasės mokymo(si) turinį, atlikti. </a:t>
            </a:r>
            <a:endParaRPr lang="lt-LT" dirty="0"/>
          </a:p>
        </p:txBody>
      </p:sp>
      <p:sp>
        <p:nvSpPr>
          <p:cNvPr id="3" name="Stačiakampis 2">
            <a:extLst>
              <a:ext uri="{FF2B5EF4-FFF2-40B4-BE49-F238E27FC236}">
                <a16:creationId xmlns:a16="http://schemas.microsoft.com/office/drawing/2014/main" id="{5FCF2A63-7F0D-4BE2-9980-14587B21A059}"/>
              </a:ext>
            </a:extLst>
          </p:cNvPr>
          <p:cNvSpPr/>
          <p:nvPr/>
        </p:nvSpPr>
        <p:spPr>
          <a:xfrm>
            <a:off x="431875" y="3263510"/>
            <a:ext cx="4899739" cy="369332"/>
          </a:xfrm>
          <a:prstGeom prst="rect">
            <a:avLst/>
          </a:prstGeom>
        </p:spPr>
        <p:txBody>
          <a:bodyPr wrap="none">
            <a:spAutoFit/>
          </a:bodyPr>
          <a:lstStyle/>
          <a:p>
            <a:pPr indent="457200" algn="just">
              <a:spcAft>
                <a:spcPts val="0"/>
              </a:spcAft>
            </a:pPr>
            <a:r>
              <a:rPr lang="lt-LT" b="1" i="1" dirty="0">
                <a:latin typeface="Times New Roman" panose="02020603050405020304" pitchFamily="18" charset="0"/>
                <a:ea typeface="Times New Roman" panose="02020603050405020304" pitchFamily="18" charset="0"/>
              </a:rPr>
              <a:t>31. Mokymo(si) turinys. IV gimnazijos klasė.</a:t>
            </a:r>
            <a:endParaRPr lang="lt-LT" dirty="0">
              <a:latin typeface="Times New Roman" panose="02020603050405020304" pitchFamily="18" charset="0"/>
              <a:ea typeface="Times New Roman" panose="02020603050405020304" pitchFamily="18" charset="0"/>
            </a:endParaRPr>
          </a:p>
        </p:txBody>
      </p:sp>
      <p:sp>
        <p:nvSpPr>
          <p:cNvPr id="7" name="Stačiakampis 6">
            <a:extLst>
              <a:ext uri="{FF2B5EF4-FFF2-40B4-BE49-F238E27FC236}">
                <a16:creationId xmlns:a16="http://schemas.microsoft.com/office/drawing/2014/main" id="{B71EF51F-4D11-4590-A5A7-AFE2842C5930}"/>
              </a:ext>
            </a:extLst>
          </p:cNvPr>
          <p:cNvSpPr/>
          <p:nvPr/>
        </p:nvSpPr>
        <p:spPr>
          <a:xfrm>
            <a:off x="905164" y="3645160"/>
            <a:ext cx="10575636" cy="1754326"/>
          </a:xfrm>
          <a:prstGeom prst="rect">
            <a:avLst/>
          </a:prstGeom>
        </p:spPr>
        <p:txBody>
          <a:bodyPr wrap="square">
            <a:spAutoFit/>
          </a:bodyPr>
          <a:lstStyle/>
          <a:p>
            <a:pPr indent="457200" algn="just">
              <a:spcAft>
                <a:spcPts val="0"/>
              </a:spcAft>
            </a:pPr>
            <a:r>
              <a:rPr lang="lt-LT" b="1" dirty="0">
                <a:latin typeface="Times New Roman" panose="02020603050405020304" pitchFamily="18" charset="0"/>
                <a:ea typeface="Times New Roman" panose="02020603050405020304" pitchFamily="18" charset="0"/>
              </a:rPr>
              <a:t>31.3. Duomenų tyrybos ir informacijos mokymo(si) turinys.</a:t>
            </a:r>
          </a:p>
          <a:p>
            <a:pPr indent="457200" algn="just">
              <a:spcAft>
                <a:spcPts val="0"/>
              </a:spcAft>
            </a:pPr>
            <a:r>
              <a:rPr lang="lt-LT" dirty="0">
                <a:latin typeface="Times New Roman" panose="02020603050405020304" pitchFamily="18" charset="0"/>
                <a:ea typeface="Times New Roman" panose="02020603050405020304" pitchFamily="18" charset="0"/>
              </a:rPr>
              <a:t>31.3.1. Informacijos (rezultatų) pateikimas. Mokomasi pateikti duomenis suvestinėmis lentelėmis, juos </a:t>
            </a:r>
            <a:r>
              <a:rPr lang="lt-LT" u="sng" dirty="0">
                <a:latin typeface="Times New Roman" panose="02020603050405020304" pitchFamily="18" charset="0"/>
                <a:ea typeface="Times New Roman" panose="02020603050405020304" pitchFamily="18" charset="0"/>
              </a:rPr>
              <a:t>rikiuoti ir atrinkti pagal kelis kriterijus</a:t>
            </a:r>
            <a:r>
              <a:rPr lang="lt-LT" dirty="0">
                <a:latin typeface="Times New Roman" panose="02020603050405020304" pitchFamily="18" charset="0"/>
                <a:ea typeface="Times New Roman" panose="02020603050405020304" pitchFamily="18" charset="0"/>
              </a:rPr>
              <a:t>, grupuoti, skaičiuoti tarpines sumas, formuoti ataskaitas. Prisimenamos </a:t>
            </a:r>
            <a:r>
              <a:rPr lang="lt-LT" u="sng" dirty="0">
                <a:latin typeface="Times New Roman" panose="02020603050405020304" pitchFamily="18" charset="0"/>
                <a:ea typeface="Times New Roman" panose="02020603050405020304" pitchFamily="18" charset="0"/>
              </a:rPr>
              <a:t>anksčiau</a:t>
            </a:r>
            <a:r>
              <a:rPr lang="lt-LT" dirty="0">
                <a:latin typeface="Times New Roman" panose="02020603050405020304" pitchFamily="18" charset="0"/>
                <a:ea typeface="Times New Roman" panose="02020603050405020304" pitchFamily="18" charset="0"/>
              </a:rPr>
              <a:t> išmoktos </a:t>
            </a:r>
            <a:r>
              <a:rPr lang="lt-LT" u="sng" dirty="0">
                <a:latin typeface="Times New Roman" panose="02020603050405020304" pitchFamily="18" charset="0"/>
                <a:ea typeface="Times New Roman" panose="02020603050405020304" pitchFamily="18" charset="0"/>
              </a:rPr>
              <a:t>duomenų </a:t>
            </a:r>
            <a:r>
              <a:rPr lang="lt-LT" u="sng" dirty="0" err="1">
                <a:latin typeface="Times New Roman" panose="02020603050405020304" pitchFamily="18" charset="0"/>
                <a:ea typeface="Times New Roman" panose="02020603050405020304" pitchFamily="18" charset="0"/>
              </a:rPr>
              <a:t>tyrybai</a:t>
            </a:r>
            <a:r>
              <a:rPr lang="lt-LT" u="sng" dirty="0">
                <a:latin typeface="Times New Roman" panose="02020603050405020304" pitchFamily="18" charset="0"/>
                <a:ea typeface="Times New Roman" panose="02020603050405020304" pitchFamily="18" charset="0"/>
              </a:rPr>
              <a:t> naudotos funkcijos</a:t>
            </a:r>
            <a:r>
              <a:rPr lang="lt-LT" dirty="0">
                <a:latin typeface="Times New Roman" panose="02020603050405020304" pitchFamily="18" charset="0"/>
                <a:ea typeface="Times New Roman" panose="02020603050405020304" pitchFamily="18" charset="0"/>
              </a:rPr>
              <a:t>, </a:t>
            </a:r>
            <a:r>
              <a:rPr lang="lt-LT" u="sng" dirty="0">
                <a:latin typeface="Times New Roman" panose="02020603050405020304" pitchFamily="18" charset="0"/>
                <a:ea typeface="Times New Roman" panose="02020603050405020304" pitchFamily="18" charset="0"/>
              </a:rPr>
              <a:t>diagramų braižymas </a:t>
            </a:r>
            <a:r>
              <a:rPr lang="lt-LT" dirty="0">
                <a:latin typeface="Times New Roman" panose="02020603050405020304" pitchFamily="18" charset="0"/>
                <a:ea typeface="Times New Roman" panose="02020603050405020304" pitchFamily="18" charset="0"/>
              </a:rPr>
              <a:t>(linijinės, stulpelinės, skritulinės, juostinės, histogramos, stačiakampės, sklaidos, kombinuotosios). Mokomasi apdoroti </a:t>
            </a:r>
            <a:r>
              <a:rPr lang="lt-LT" u="sng" dirty="0">
                <a:latin typeface="Times New Roman" panose="02020603050405020304" pitchFamily="18" charset="0"/>
                <a:ea typeface="Times New Roman" panose="02020603050405020304" pitchFamily="18" charset="0"/>
              </a:rPr>
              <a:t>tekstinę informaciją </a:t>
            </a:r>
            <a:r>
              <a:rPr lang="lt-LT" dirty="0">
                <a:latin typeface="Times New Roman" panose="02020603050405020304" pitchFamily="18" charset="0"/>
                <a:ea typeface="Times New Roman" panose="02020603050405020304" pitchFamily="18" charset="0"/>
              </a:rPr>
              <a:t>naudojant darbui su tekstu skirtas </a:t>
            </a:r>
            <a:r>
              <a:rPr lang="lt-LT" u="sng" dirty="0">
                <a:latin typeface="Times New Roman" panose="02020603050405020304" pitchFamily="18" charset="0"/>
                <a:ea typeface="Times New Roman" panose="02020603050405020304" pitchFamily="18" charset="0"/>
              </a:rPr>
              <a:t>funkcijas</a:t>
            </a:r>
            <a:r>
              <a:rPr lang="lt-LT" dirty="0">
                <a:latin typeface="Times New Roman" panose="02020603050405020304" pitchFamily="18" charset="0"/>
                <a:ea typeface="Times New Roman" panose="02020603050405020304" pitchFamily="18" charset="0"/>
              </a:rPr>
              <a:t>. Aptariami galimi sprendimai, formuluojamos išvados.</a:t>
            </a:r>
          </a:p>
        </p:txBody>
      </p:sp>
    </p:spTree>
    <p:extLst>
      <p:ext uri="{BB962C8B-B14F-4D97-AF65-F5344CB8AC3E}">
        <p14:creationId xmlns:p14="http://schemas.microsoft.com/office/powerpoint/2010/main" val="1933417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BA0CF04C-EB43-4690-AB7C-16D38D7B9DCC}"/>
              </a:ext>
            </a:extLst>
          </p:cNvPr>
          <p:cNvPicPr>
            <a:picLocks noChangeAspect="1"/>
          </p:cNvPicPr>
          <p:nvPr/>
        </p:nvPicPr>
        <p:blipFill>
          <a:blip r:embed="rId2"/>
          <a:stretch>
            <a:fillRect/>
          </a:stretch>
        </p:blipFill>
        <p:spPr>
          <a:xfrm>
            <a:off x="3194940" y="0"/>
            <a:ext cx="8678486" cy="1247949"/>
          </a:xfrm>
          <a:prstGeom prst="rect">
            <a:avLst/>
          </a:prstGeom>
        </p:spPr>
      </p:pic>
      <p:sp>
        <p:nvSpPr>
          <p:cNvPr id="6" name="Pavadinimas 1">
            <a:extLst>
              <a:ext uri="{FF2B5EF4-FFF2-40B4-BE49-F238E27FC236}">
                <a16:creationId xmlns:a16="http://schemas.microsoft.com/office/drawing/2014/main" id="{50AAF780-F7C3-4FB7-996E-F72A3BE279B7}"/>
              </a:ext>
            </a:extLst>
          </p:cNvPr>
          <p:cNvSpPr>
            <a:spLocks noGrp="1"/>
          </p:cNvSpPr>
          <p:nvPr>
            <p:ph type="title"/>
          </p:nvPr>
        </p:nvSpPr>
        <p:spPr>
          <a:xfrm>
            <a:off x="2641600" y="1366114"/>
            <a:ext cx="6908799" cy="692727"/>
          </a:xfrm>
        </p:spPr>
        <p:txBody>
          <a:bodyPr>
            <a:noAutofit/>
          </a:bodyPr>
          <a:lstStyle/>
          <a:p>
            <a:pPr algn="ctr"/>
            <a:r>
              <a:rPr lang="lt-LT" sz="3200" dirty="0"/>
              <a:t>INFORMATIKOS BENDROJI PROGRAMA</a:t>
            </a:r>
          </a:p>
        </p:txBody>
      </p:sp>
      <p:sp>
        <p:nvSpPr>
          <p:cNvPr id="2" name="Stačiakampis 1">
            <a:extLst>
              <a:ext uri="{FF2B5EF4-FFF2-40B4-BE49-F238E27FC236}">
                <a16:creationId xmlns:a16="http://schemas.microsoft.com/office/drawing/2014/main" id="{F3FE8688-9965-4975-8C17-FCAB2394DAEA}"/>
              </a:ext>
            </a:extLst>
          </p:cNvPr>
          <p:cNvSpPr/>
          <p:nvPr/>
        </p:nvSpPr>
        <p:spPr>
          <a:xfrm>
            <a:off x="1066881" y="2177007"/>
            <a:ext cx="10806545" cy="923330"/>
          </a:xfrm>
          <a:prstGeom prst="rect">
            <a:avLst/>
          </a:prstGeom>
        </p:spPr>
        <p:txBody>
          <a:bodyPr wrap="square">
            <a:spAutoFit/>
          </a:bodyPr>
          <a:lstStyle/>
          <a:p>
            <a:r>
              <a:rPr lang="lt-LT" dirty="0">
                <a:latin typeface="Times New Roman" panose="02020603050405020304" pitchFamily="18" charset="0"/>
                <a:ea typeface="Times New Roman" panose="02020603050405020304" pitchFamily="18" charset="0"/>
              </a:rPr>
              <a:t>Užduotis rengiama remiantis Programos </a:t>
            </a:r>
            <a:r>
              <a:rPr lang="lt-LT" b="1" i="1" dirty="0">
                <a:latin typeface="Times New Roman" panose="02020603050405020304" pitchFamily="18" charset="0"/>
                <a:ea typeface="Times New Roman" panose="02020603050405020304" pitchFamily="18" charset="0"/>
              </a:rPr>
              <a:t>IV gimnazijos klasės mokymo(si) turiniu</a:t>
            </a:r>
            <a:r>
              <a:rPr lang="lt-LT" dirty="0">
                <a:latin typeface="Times New Roman" panose="02020603050405020304" pitchFamily="18" charset="0"/>
                <a:ea typeface="Times New Roman" panose="02020603050405020304" pitchFamily="18" charset="0"/>
              </a:rPr>
              <a:t>. </a:t>
            </a:r>
            <a:r>
              <a:rPr lang="lt-LT" b="1" i="1" dirty="0">
                <a:latin typeface="Times New Roman" panose="02020603050405020304" pitchFamily="18" charset="0"/>
                <a:ea typeface="Times New Roman" panose="02020603050405020304" pitchFamily="18" charset="0"/>
              </a:rPr>
              <a:t>Pagrindinio ugdymo  </a:t>
            </a:r>
            <a:r>
              <a:rPr lang="lt-LT" dirty="0">
                <a:latin typeface="Times New Roman" panose="02020603050405020304" pitchFamily="18" charset="0"/>
                <a:ea typeface="Times New Roman" panose="02020603050405020304" pitchFamily="18" charset="0"/>
              </a:rPr>
              <a:t>programos ir </a:t>
            </a:r>
            <a:r>
              <a:rPr lang="lt-LT" b="1" i="1" dirty="0">
                <a:latin typeface="Times New Roman" panose="02020603050405020304" pitchFamily="18" charset="0"/>
                <a:ea typeface="Times New Roman" panose="02020603050405020304" pitchFamily="18" charset="0"/>
              </a:rPr>
              <a:t>III gimnazijos klasės </a:t>
            </a:r>
            <a:r>
              <a:rPr lang="lt-LT" dirty="0">
                <a:latin typeface="Times New Roman" panose="02020603050405020304" pitchFamily="18" charset="0"/>
                <a:ea typeface="Times New Roman" panose="02020603050405020304" pitchFamily="18" charset="0"/>
              </a:rPr>
              <a:t>mokymo(si) turinys į užduotį įtraukiamas tik tiek, kiek būtina užduotims, parengtoms pagal IV gimnazijos klasės mokymo(si) turinį, atlikti. </a:t>
            </a:r>
            <a:endParaRPr lang="lt-LT" dirty="0"/>
          </a:p>
        </p:txBody>
      </p:sp>
      <p:sp>
        <p:nvSpPr>
          <p:cNvPr id="3" name="Stačiakampis 2">
            <a:extLst>
              <a:ext uri="{FF2B5EF4-FFF2-40B4-BE49-F238E27FC236}">
                <a16:creationId xmlns:a16="http://schemas.microsoft.com/office/drawing/2014/main" id="{5FCF2A63-7F0D-4BE2-9980-14587B21A059}"/>
              </a:ext>
            </a:extLst>
          </p:cNvPr>
          <p:cNvSpPr/>
          <p:nvPr/>
        </p:nvSpPr>
        <p:spPr>
          <a:xfrm>
            <a:off x="431875" y="3263510"/>
            <a:ext cx="4899739" cy="369332"/>
          </a:xfrm>
          <a:prstGeom prst="rect">
            <a:avLst/>
          </a:prstGeom>
        </p:spPr>
        <p:txBody>
          <a:bodyPr wrap="none">
            <a:spAutoFit/>
          </a:bodyPr>
          <a:lstStyle/>
          <a:p>
            <a:pPr indent="457200" algn="just">
              <a:spcAft>
                <a:spcPts val="0"/>
              </a:spcAft>
            </a:pPr>
            <a:r>
              <a:rPr lang="lt-LT" b="1" i="1" dirty="0">
                <a:latin typeface="Times New Roman" panose="02020603050405020304" pitchFamily="18" charset="0"/>
                <a:ea typeface="Times New Roman" panose="02020603050405020304" pitchFamily="18" charset="0"/>
              </a:rPr>
              <a:t>30. Mokymo(si) turinys. III gimnazijos klasė.</a:t>
            </a:r>
            <a:endParaRPr lang="lt-LT" dirty="0">
              <a:latin typeface="Times New Roman" panose="02020603050405020304" pitchFamily="18" charset="0"/>
              <a:ea typeface="Times New Roman" panose="02020603050405020304" pitchFamily="18" charset="0"/>
            </a:endParaRPr>
          </a:p>
        </p:txBody>
      </p:sp>
      <p:sp>
        <p:nvSpPr>
          <p:cNvPr id="7" name="Stačiakampis 6">
            <a:extLst>
              <a:ext uri="{FF2B5EF4-FFF2-40B4-BE49-F238E27FC236}">
                <a16:creationId xmlns:a16="http://schemas.microsoft.com/office/drawing/2014/main" id="{B71EF51F-4D11-4590-A5A7-AFE2842C5930}"/>
              </a:ext>
            </a:extLst>
          </p:cNvPr>
          <p:cNvSpPr/>
          <p:nvPr/>
        </p:nvSpPr>
        <p:spPr>
          <a:xfrm>
            <a:off x="905164" y="3645160"/>
            <a:ext cx="10575636" cy="2308324"/>
          </a:xfrm>
          <a:prstGeom prst="rect">
            <a:avLst/>
          </a:prstGeom>
        </p:spPr>
        <p:txBody>
          <a:bodyPr wrap="square">
            <a:spAutoFit/>
          </a:bodyPr>
          <a:lstStyle/>
          <a:p>
            <a:pPr indent="457200" algn="just">
              <a:spcAft>
                <a:spcPts val="0"/>
              </a:spcAft>
            </a:pPr>
            <a:r>
              <a:rPr lang="lt-LT" b="1" dirty="0">
                <a:latin typeface="Times New Roman" panose="02020603050405020304" pitchFamily="18" charset="0"/>
                <a:ea typeface="Times New Roman" panose="02020603050405020304" pitchFamily="18" charset="0"/>
              </a:rPr>
              <a:t>30.3. Duomenų tyrybos ir informacijos mokymo(si) turinys.</a:t>
            </a:r>
          </a:p>
          <a:p>
            <a:pPr indent="457200" algn="just">
              <a:spcAft>
                <a:spcPts val="0"/>
              </a:spcAft>
            </a:pPr>
            <a:r>
              <a:rPr lang="lt-LT" dirty="0">
                <a:latin typeface="Times New Roman" panose="02020603050405020304" pitchFamily="18" charset="0"/>
              </a:rPr>
              <a:t>....................................................................</a:t>
            </a:r>
          </a:p>
          <a:p>
            <a:pPr indent="457200" algn="just">
              <a:spcAft>
                <a:spcPts val="0"/>
              </a:spcAft>
            </a:pPr>
            <a:r>
              <a:rPr lang="lt-LT" dirty="0">
                <a:latin typeface="Times New Roman" panose="02020603050405020304" pitchFamily="18" charset="0"/>
                <a:ea typeface="Times New Roman" panose="02020603050405020304" pitchFamily="18" charset="0"/>
              </a:rPr>
              <a:t>30.3.2. ............. </a:t>
            </a:r>
            <a:r>
              <a:rPr lang="lt-LT" dirty="0"/>
              <a:t>Duomenys apdorojami skaičiuokle naudojant kai kurias statistines, matematines, logines, datos ir laiko, peržvalgų ir nuorodų funkcijas (pavyzdžiui, apvalinimo, apvalinimo iki mažesniojo, apvalinimo iki didesniojo, netuščių langelių skaičiavimo, sąlyginio sumavimo, sąlyginio langelių skaičiavimo, sąlyginio vidurkio, </a:t>
            </a:r>
            <a:r>
              <a:rPr lang="lt-LT" dirty="0" err="1"/>
              <a:t>variantinės</a:t>
            </a:r>
            <a:r>
              <a:rPr lang="lt-LT" dirty="0"/>
              <a:t> sąlygos, loginio IR, loginio ARBA, </a:t>
            </a:r>
            <a:r>
              <a:rPr lang="lt-LT" dirty="0" err="1"/>
              <a:t>variantinės</a:t>
            </a:r>
            <a:r>
              <a:rPr lang="lt-LT" dirty="0"/>
              <a:t> sąlygos sumavimo, </a:t>
            </a:r>
            <a:r>
              <a:rPr lang="lt-LT" dirty="0" err="1"/>
              <a:t>variantinės</a:t>
            </a:r>
            <a:r>
              <a:rPr lang="lt-LT" dirty="0"/>
              <a:t> sąlygos vidurkio </a:t>
            </a:r>
            <a:r>
              <a:rPr lang="lt-LT" dirty="0" err="1"/>
              <a:t>variantinės</a:t>
            </a:r>
            <a:r>
              <a:rPr lang="lt-LT" dirty="0"/>
              <a:t> sąlygos langelių skaičiavimo, </a:t>
            </a:r>
            <a:r>
              <a:rPr lang="lt-LT" dirty="0" err="1"/>
              <a:t>variantinės</a:t>
            </a:r>
            <a:r>
              <a:rPr lang="lt-LT" dirty="0"/>
              <a:t> sąlygos minimumo (maksimumo), datos (metų, mėnesio, dienos, šiandienos), vertikaliosios paieškos), sujungimo operatorių &amp;. ...........</a:t>
            </a:r>
            <a:endParaRPr lang="lt-LT"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1773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BA0CF04C-EB43-4690-AB7C-16D38D7B9DCC}"/>
              </a:ext>
            </a:extLst>
          </p:cNvPr>
          <p:cNvPicPr>
            <a:picLocks noChangeAspect="1"/>
          </p:cNvPicPr>
          <p:nvPr/>
        </p:nvPicPr>
        <p:blipFill>
          <a:blip r:embed="rId2"/>
          <a:stretch>
            <a:fillRect/>
          </a:stretch>
        </p:blipFill>
        <p:spPr>
          <a:xfrm>
            <a:off x="3194940" y="0"/>
            <a:ext cx="8678486" cy="1247949"/>
          </a:xfrm>
          <a:prstGeom prst="rect">
            <a:avLst/>
          </a:prstGeom>
        </p:spPr>
      </p:pic>
      <p:sp>
        <p:nvSpPr>
          <p:cNvPr id="6" name="Pavadinimas 1">
            <a:extLst>
              <a:ext uri="{FF2B5EF4-FFF2-40B4-BE49-F238E27FC236}">
                <a16:creationId xmlns:a16="http://schemas.microsoft.com/office/drawing/2014/main" id="{50AAF780-F7C3-4FB7-996E-F72A3BE279B7}"/>
              </a:ext>
            </a:extLst>
          </p:cNvPr>
          <p:cNvSpPr>
            <a:spLocks noGrp="1"/>
          </p:cNvSpPr>
          <p:nvPr>
            <p:ph type="title"/>
          </p:nvPr>
        </p:nvSpPr>
        <p:spPr>
          <a:xfrm>
            <a:off x="1524000" y="1366114"/>
            <a:ext cx="9365673" cy="692727"/>
          </a:xfrm>
        </p:spPr>
        <p:txBody>
          <a:bodyPr>
            <a:noAutofit/>
          </a:bodyPr>
          <a:lstStyle/>
          <a:p>
            <a:pPr algn="ctr"/>
            <a:r>
              <a:rPr lang="lt-LT" sz="3200" dirty="0"/>
              <a:t>PAVYZDINĖS INFORMATIKOS VBE UŽDUOTYS</a:t>
            </a:r>
          </a:p>
        </p:txBody>
      </p:sp>
      <p:graphicFrame>
        <p:nvGraphicFramePr>
          <p:cNvPr id="5" name="Lentelė 4">
            <a:extLst>
              <a:ext uri="{FF2B5EF4-FFF2-40B4-BE49-F238E27FC236}">
                <a16:creationId xmlns:a16="http://schemas.microsoft.com/office/drawing/2014/main" id="{CA85C9BF-21B8-43EE-835A-C8E85FB1A491}"/>
              </a:ext>
            </a:extLst>
          </p:cNvPr>
          <p:cNvGraphicFramePr>
            <a:graphicFrameLocks noGrp="1"/>
          </p:cNvGraphicFramePr>
          <p:nvPr/>
        </p:nvGraphicFramePr>
        <p:xfrm>
          <a:off x="905594" y="3210505"/>
          <a:ext cx="10529366" cy="1432560"/>
        </p:xfrm>
        <a:graphic>
          <a:graphicData uri="http://schemas.openxmlformats.org/drawingml/2006/table">
            <a:tbl>
              <a:tblPr firstRow="1" bandRow="1">
                <a:tableStyleId>{5C22544A-7EE6-4342-B048-85BDC9FD1C3A}</a:tableStyleId>
              </a:tblPr>
              <a:tblGrid>
                <a:gridCol w="1076643">
                  <a:extLst>
                    <a:ext uri="{9D8B030D-6E8A-4147-A177-3AD203B41FA5}">
                      <a16:colId xmlns:a16="http://schemas.microsoft.com/office/drawing/2014/main" val="2339603696"/>
                    </a:ext>
                  </a:extLst>
                </a:gridCol>
                <a:gridCol w="861314">
                  <a:extLst>
                    <a:ext uri="{9D8B030D-6E8A-4147-A177-3AD203B41FA5}">
                      <a16:colId xmlns:a16="http://schemas.microsoft.com/office/drawing/2014/main" val="4100856751"/>
                    </a:ext>
                  </a:extLst>
                </a:gridCol>
                <a:gridCol w="2897095">
                  <a:extLst>
                    <a:ext uri="{9D8B030D-6E8A-4147-A177-3AD203B41FA5}">
                      <a16:colId xmlns:a16="http://schemas.microsoft.com/office/drawing/2014/main" val="4145700688"/>
                    </a:ext>
                  </a:extLst>
                </a:gridCol>
                <a:gridCol w="1177008">
                  <a:extLst>
                    <a:ext uri="{9D8B030D-6E8A-4147-A177-3AD203B41FA5}">
                      <a16:colId xmlns:a16="http://schemas.microsoft.com/office/drawing/2014/main" val="4213371548"/>
                    </a:ext>
                  </a:extLst>
                </a:gridCol>
                <a:gridCol w="1219200">
                  <a:extLst>
                    <a:ext uri="{9D8B030D-6E8A-4147-A177-3AD203B41FA5}">
                      <a16:colId xmlns:a16="http://schemas.microsoft.com/office/drawing/2014/main" val="680601485"/>
                    </a:ext>
                  </a:extLst>
                </a:gridCol>
                <a:gridCol w="1562199">
                  <a:extLst>
                    <a:ext uri="{9D8B030D-6E8A-4147-A177-3AD203B41FA5}">
                      <a16:colId xmlns:a16="http://schemas.microsoft.com/office/drawing/2014/main" val="4158902152"/>
                    </a:ext>
                  </a:extLst>
                </a:gridCol>
                <a:gridCol w="1735907">
                  <a:extLst>
                    <a:ext uri="{9D8B030D-6E8A-4147-A177-3AD203B41FA5}">
                      <a16:colId xmlns:a16="http://schemas.microsoft.com/office/drawing/2014/main" val="3342850226"/>
                    </a:ext>
                  </a:extLst>
                </a:gridCol>
              </a:tblGrid>
              <a:tr h="382250">
                <a:tc>
                  <a:txBody>
                    <a:bodyPr/>
                    <a:lstStyle/>
                    <a:p>
                      <a:pPr algn="ctr"/>
                      <a:endParaRPr lang="lt-LT" dirty="0"/>
                    </a:p>
                  </a:txBody>
                  <a:tcPr anchor="ctr"/>
                </a:tc>
                <a:tc>
                  <a:txBody>
                    <a:bodyPr/>
                    <a:lstStyle/>
                    <a:p>
                      <a:pPr algn="ctr"/>
                      <a:r>
                        <a:rPr lang="lt-LT" dirty="0"/>
                        <a:t>Taškai </a:t>
                      </a:r>
                    </a:p>
                  </a:txBody>
                  <a:tcPr anchor="ctr"/>
                </a:tc>
                <a:tc>
                  <a:txBody>
                    <a:bodyPr/>
                    <a:lstStyle/>
                    <a:p>
                      <a:pPr algn="ctr"/>
                      <a:r>
                        <a:rPr lang="lt-LT" dirty="0"/>
                        <a:t>Skaičiavimai, formulės, funkcijos</a:t>
                      </a:r>
                    </a:p>
                  </a:txBody>
                  <a:tcPr anchor="ctr"/>
                </a:tc>
                <a:tc>
                  <a:txBody>
                    <a:bodyPr/>
                    <a:lstStyle/>
                    <a:p>
                      <a:pPr algn="ctr"/>
                      <a:r>
                        <a:rPr lang="lt-LT" dirty="0"/>
                        <a:t>Atranka</a:t>
                      </a:r>
                    </a:p>
                  </a:txBody>
                  <a:tcPr anchor="ctr"/>
                </a:tc>
                <a:tc>
                  <a:txBody>
                    <a:bodyPr/>
                    <a:lstStyle/>
                    <a:p>
                      <a:pPr algn="ctr"/>
                      <a:r>
                        <a:rPr lang="lt-LT" dirty="0"/>
                        <a:t>Rikiavimas</a:t>
                      </a:r>
                    </a:p>
                  </a:txBody>
                  <a:tcPr anchor="ctr"/>
                </a:tc>
                <a:tc>
                  <a:txBody>
                    <a:bodyPr/>
                    <a:lstStyle/>
                    <a:p>
                      <a:pPr algn="ctr"/>
                      <a:r>
                        <a:rPr lang="lt-LT" dirty="0"/>
                        <a:t>Diagrama</a:t>
                      </a:r>
                    </a:p>
                  </a:txBody>
                  <a:tcPr anchor="ctr"/>
                </a:tc>
                <a:tc>
                  <a:txBody>
                    <a:bodyPr/>
                    <a:lstStyle/>
                    <a:p>
                      <a:pPr algn="ctr"/>
                      <a:r>
                        <a:rPr lang="lt-LT" dirty="0"/>
                        <a:t>Išvada </a:t>
                      </a:r>
                    </a:p>
                  </a:txBody>
                  <a:tcPr anchor="ctr"/>
                </a:tc>
                <a:extLst>
                  <a:ext uri="{0D108BD9-81ED-4DB2-BD59-A6C34878D82A}">
                    <a16:rowId xmlns:a16="http://schemas.microsoft.com/office/drawing/2014/main" val="2298456334"/>
                  </a:ext>
                </a:extLst>
              </a:tr>
              <a:tr h="3822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000" i="1" kern="1200" dirty="0">
                          <a:solidFill>
                            <a:srgbClr val="2E6B2B"/>
                          </a:solidFill>
                          <a:latin typeface="+mn-lt"/>
                          <a:ea typeface="+mn-ea"/>
                          <a:cs typeface="+mn-cs"/>
                        </a:rPr>
                        <a:t>2023 m.</a:t>
                      </a:r>
                    </a:p>
                  </a:txBody>
                  <a:tcPr anchor="ctr"/>
                </a:tc>
                <a:tc>
                  <a:txBody>
                    <a:bodyPr/>
                    <a:lstStyle/>
                    <a:p>
                      <a:pPr algn="ctr"/>
                      <a:r>
                        <a:rPr lang="lt-LT" sz="2000" dirty="0"/>
                        <a:t>15</a:t>
                      </a:r>
                    </a:p>
                  </a:txBody>
                  <a:tcPr anchor="ctr"/>
                </a:tc>
                <a:tc>
                  <a:txBody>
                    <a:bodyPr/>
                    <a:lstStyle/>
                    <a:p>
                      <a:pPr algn="ctr"/>
                      <a:r>
                        <a:rPr lang="lt-LT" sz="2000" dirty="0"/>
                        <a:t>11</a:t>
                      </a:r>
                    </a:p>
                  </a:txBody>
                  <a:tcPr anchor="ctr"/>
                </a:tc>
                <a:tc>
                  <a:txBody>
                    <a:bodyPr/>
                    <a:lstStyle/>
                    <a:p>
                      <a:pPr algn="ctr"/>
                      <a:r>
                        <a:rPr lang="lt-LT" sz="2000" dirty="0"/>
                        <a:t>0</a:t>
                      </a:r>
                    </a:p>
                  </a:txBody>
                  <a:tcPr anchor="ctr"/>
                </a:tc>
                <a:tc>
                  <a:txBody>
                    <a:bodyPr/>
                    <a:lstStyle/>
                    <a:p>
                      <a:pPr algn="ctr"/>
                      <a:r>
                        <a:rPr lang="lt-LT" sz="2000" dirty="0"/>
                        <a:t>0</a:t>
                      </a:r>
                    </a:p>
                  </a:txBody>
                  <a:tcPr anchor="ctr"/>
                </a:tc>
                <a:tc>
                  <a:txBody>
                    <a:bodyPr/>
                    <a:lstStyle/>
                    <a:p>
                      <a:pPr algn="ctr"/>
                      <a:r>
                        <a:rPr lang="lt-LT" sz="2000" dirty="0"/>
                        <a:t>2</a:t>
                      </a:r>
                    </a:p>
                  </a:txBody>
                  <a:tcPr anchor="ctr"/>
                </a:tc>
                <a:tc>
                  <a:txBody>
                    <a:bodyPr/>
                    <a:lstStyle/>
                    <a:p>
                      <a:pPr algn="ctr"/>
                      <a:r>
                        <a:rPr lang="lt-LT" sz="2000" dirty="0"/>
                        <a:t>2</a:t>
                      </a:r>
                    </a:p>
                  </a:txBody>
                  <a:tcPr anchor="ctr"/>
                </a:tc>
                <a:extLst>
                  <a:ext uri="{0D108BD9-81ED-4DB2-BD59-A6C34878D82A}">
                    <a16:rowId xmlns:a16="http://schemas.microsoft.com/office/drawing/2014/main" val="2110495914"/>
                  </a:ext>
                </a:extLst>
              </a:tr>
              <a:tr h="3822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000" i="1" kern="1200" dirty="0">
                          <a:solidFill>
                            <a:srgbClr val="2E6B2B"/>
                          </a:solidFill>
                          <a:latin typeface="+mn-lt"/>
                          <a:ea typeface="+mn-ea"/>
                          <a:cs typeface="+mn-cs"/>
                        </a:rPr>
                        <a:t>2024 m.</a:t>
                      </a:r>
                    </a:p>
                  </a:txBody>
                  <a:tcPr anchor="ctr"/>
                </a:tc>
                <a:tc>
                  <a:txBody>
                    <a:bodyPr/>
                    <a:lstStyle/>
                    <a:p>
                      <a:pPr algn="ctr"/>
                      <a:r>
                        <a:rPr lang="lt-LT" sz="2000" dirty="0"/>
                        <a:t>18</a:t>
                      </a:r>
                    </a:p>
                  </a:txBody>
                  <a:tcPr anchor="ctr"/>
                </a:tc>
                <a:tc>
                  <a:txBody>
                    <a:bodyPr/>
                    <a:lstStyle/>
                    <a:p>
                      <a:pPr algn="ctr"/>
                      <a:r>
                        <a:rPr lang="lt-LT" sz="2000" dirty="0"/>
                        <a:t>9</a:t>
                      </a:r>
                    </a:p>
                  </a:txBody>
                  <a:tcPr anchor="ctr"/>
                </a:tc>
                <a:tc>
                  <a:txBody>
                    <a:bodyPr/>
                    <a:lstStyle/>
                    <a:p>
                      <a:pPr algn="ctr"/>
                      <a:r>
                        <a:rPr lang="lt-LT" sz="2000" dirty="0"/>
                        <a:t>2</a:t>
                      </a:r>
                    </a:p>
                  </a:txBody>
                  <a:tcPr anchor="ctr"/>
                </a:tc>
                <a:tc>
                  <a:txBody>
                    <a:bodyPr/>
                    <a:lstStyle/>
                    <a:p>
                      <a:pPr algn="ctr"/>
                      <a:r>
                        <a:rPr lang="lt-LT" sz="2000" dirty="0"/>
                        <a:t>2</a:t>
                      </a:r>
                    </a:p>
                  </a:txBody>
                  <a:tcPr anchor="ctr"/>
                </a:tc>
                <a:tc>
                  <a:txBody>
                    <a:bodyPr/>
                    <a:lstStyle/>
                    <a:p>
                      <a:pPr algn="ctr"/>
                      <a:r>
                        <a:rPr lang="lt-LT" sz="2000" dirty="0"/>
                        <a:t>4</a:t>
                      </a:r>
                    </a:p>
                  </a:txBody>
                  <a:tcPr anchor="ctr"/>
                </a:tc>
                <a:tc>
                  <a:txBody>
                    <a:bodyPr/>
                    <a:lstStyle/>
                    <a:p>
                      <a:pPr algn="ctr"/>
                      <a:r>
                        <a:rPr lang="lt-LT" sz="2000" dirty="0"/>
                        <a:t>1</a:t>
                      </a:r>
                    </a:p>
                  </a:txBody>
                  <a:tcPr anchor="ctr"/>
                </a:tc>
                <a:extLst>
                  <a:ext uri="{0D108BD9-81ED-4DB2-BD59-A6C34878D82A}">
                    <a16:rowId xmlns:a16="http://schemas.microsoft.com/office/drawing/2014/main" val="1311717050"/>
                  </a:ext>
                </a:extLst>
              </a:tr>
            </a:tbl>
          </a:graphicData>
        </a:graphic>
      </p:graphicFrame>
    </p:spTree>
    <p:extLst>
      <p:ext uri="{BB962C8B-B14F-4D97-AF65-F5344CB8AC3E}">
        <p14:creationId xmlns:p14="http://schemas.microsoft.com/office/powerpoint/2010/main" val="295617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85F5-CDE4-D0BF-D7FE-55F3DB373421}"/>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CC22DF47-E252-2D09-70E5-A036FF7BC8ED}"/>
              </a:ext>
            </a:extLst>
          </p:cNvPr>
          <p:cNvPicPr>
            <a:picLocks noChangeAspect="1"/>
          </p:cNvPicPr>
          <p:nvPr/>
        </p:nvPicPr>
        <p:blipFill>
          <a:blip r:embed="rId2"/>
          <a:stretch>
            <a:fillRect/>
          </a:stretch>
        </p:blipFill>
        <p:spPr>
          <a:xfrm>
            <a:off x="3265961" y="144375"/>
            <a:ext cx="8678486" cy="1247949"/>
          </a:xfrm>
          <a:prstGeom prst="rect">
            <a:avLst/>
          </a:prstGeom>
        </p:spPr>
      </p:pic>
      <p:sp>
        <p:nvSpPr>
          <p:cNvPr id="5" name="Pavadinimas 1">
            <a:extLst>
              <a:ext uri="{FF2B5EF4-FFF2-40B4-BE49-F238E27FC236}">
                <a16:creationId xmlns:a16="http://schemas.microsoft.com/office/drawing/2014/main" id="{1988B2BB-4F0A-7DF6-A3DC-6F6298A916C7}"/>
              </a:ext>
            </a:extLst>
          </p:cNvPr>
          <p:cNvSpPr txBox="1">
            <a:spLocks/>
          </p:cNvSpPr>
          <p:nvPr/>
        </p:nvSpPr>
        <p:spPr>
          <a:xfrm>
            <a:off x="1524000" y="1366115"/>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3200" dirty="0"/>
              <a:t>Pasiruošimas vertinimui</a:t>
            </a:r>
          </a:p>
        </p:txBody>
      </p:sp>
      <p:sp>
        <p:nvSpPr>
          <p:cNvPr id="6" name="TextBox 5">
            <a:extLst>
              <a:ext uri="{FF2B5EF4-FFF2-40B4-BE49-F238E27FC236}">
                <a16:creationId xmlns:a16="http://schemas.microsoft.com/office/drawing/2014/main" id="{201DF5F6-5F0F-EC9E-B710-49ACBBCEA1CC}"/>
              </a:ext>
            </a:extLst>
          </p:cNvPr>
          <p:cNvSpPr txBox="1"/>
          <p:nvPr/>
        </p:nvSpPr>
        <p:spPr>
          <a:xfrm>
            <a:off x="1313873" y="2504778"/>
            <a:ext cx="9575800" cy="3724096"/>
          </a:xfrm>
          <a:prstGeom prst="rect">
            <a:avLst/>
          </a:prstGeom>
          <a:noFill/>
        </p:spPr>
        <p:txBody>
          <a:bodyPr wrap="square">
            <a:spAutoFit/>
          </a:bodyPr>
          <a:lstStyle/>
          <a:p>
            <a:pPr marL="285750" indent="-285750" algn="just" rtl="0" fontAlgn="base">
              <a:spcBef>
                <a:spcPts val="600"/>
              </a:spcBef>
              <a:buFont typeface="Wingdings" panose="05000000000000000000" pitchFamily="2" charset="2"/>
              <a:buChar char="q"/>
            </a:pPr>
            <a:r>
              <a:rPr lang="lt-LT" sz="2400" b="0" i="0" u="none" strike="noStrike" dirty="0">
                <a:solidFill>
                  <a:srgbClr val="333300"/>
                </a:solidFill>
                <a:effectLst/>
                <a:latin typeface="Times New Roman" panose="02020603050405020304" pitchFamily="18" charset="0"/>
              </a:rPr>
              <a:t>Vertinimo komisijos pirmininkas, pavaduotojas ir vyresnieji vertintojai atlieka kontrolinį žvalgomąjį vertinimą.</a:t>
            </a:r>
            <a:endParaRPr lang="lt-LT" sz="2400" b="0" i="0" u="none" strike="noStrike" dirty="0">
              <a:solidFill>
                <a:srgbClr val="000000"/>
              </a:solidFill>
              <a:effectLst/>
              <a:latin typeface="Arial" panose="020B0604020202020204" pitchFamily="34" charset="0"/>
            </a:endParaRPr>
          </a:p>
          <a:p>
            <a:pPr marL="285750" indent="-285750" algn="just" rtl="0" fontAlgn="base">
              <a:spcBef>
                <a:spcPts val="600"/>
              </a:spcBef>
              <a:buFont typeface="Wingdings" panose="05000000000000000000" pitchFamily="2" charset="2"/>
              <a:buChar char="q"/>
            </a:pPr>
            <a:r>
              <a:rPr lang="lt-LT" sz="2400" b="0" i="0" u="none" strike="noStrike" dirty="0">
                <a:solidFill>
                  <a:srgbClr val="333300"/>
                </a:solidFill>
                <a:effectLst/>
                <a:latin typeface="Times New Roman" panose="02020603050405020304" pitchFamily="18" charset="0"/>
              </a:rPr>
              <a:t>Išskiriami vertinimo instrukcijoje neaprašyti, nenumatyti vertinimo niuansai, koreguojama vertinimo instrukcija, aptariamas išskirtinių atvejų vertinimas. </a:t>
            </a:r>
          </a:p>
          <a:p>
            <a:pPr marL="285750" indent="-285750" algn="just" rtl="0" fontAlgn="base">
              <a:spcBef>
                <a:spcPts val="600"/>
              </a:spcBef>
              <a:buFont typeface="Wingdings" panose="05000000000000000000" pitchFamily="2" charset="2"/>
              <a:buChar char="q"/>
            </a:pPr>
            <a:r>
              <a:rPr lang="lt-LT" sz="2400" dirty="0">
                <a:solidFill>
                  <a:srgbClr val="333300"/>
                </a:solidFill>
                <a:latin typeface="Times New Roman" panose="02020603050405020304" pitchFamily="18" charset="0"/>
              </a:rPr>
              <a:t>Vyresnieji vertintojai pasiruošia vertinimo standartizavimui.</a:t>
            </a:r>
          </a:p>
          <a:p>
            <a:pPr marL="285750" indent="-285750" algn="just" rtl="0" fontAlgn="base">
              <a:spcBef>
                <a:spcPts val="600"/>
              </a:spcBef>
              <a:buFont typeface="Wingdings" panose="05000000000000000000" pitchFamily="2" charset="2"/>
              <a:buChar char="q"/>
            </a:pPr>
            <a:r>
              <a:rPr lang="lt-LT" sz="2400" b="0" i="0" u="none" strike="noStrike" dirty="0">
                <a:solidFill>
                  <a:srgbClr val="333300"/>
                </a:solidFill>
                <a:effectLst/>
                <a:latin typeface="Times New Roman" panose="02020603050405020304" pitchFamily="18" charset="0"/>
              </a:rPr>
              <a:t>Pirmojo susitikimo metu vyksta vertinimo standartizavimas, aptariami organizaciniai vertinimo proceso aspektai, komunikavimo organizavimas.</a:t>
            </a:r>
          </a:p>
          <a:p>
            <a:pPr marL="285750" indent="-285750" algn="just" rtl="0" fontAlgn="base">
              <a:spcBef>
                <a:spcPts val="600"/>
              </a:spcBef>
              <a:buFont typeface="Wingdings" panose="05000000000000000000" pitchFamily="2" charset="2"/>
              <a:buChar char="q"/>
            </a:pPr>
            <a:r>
              <a:rPr lang="lt-LT" sz="2400" dirty="0">
                <a:solidFill>
                  <a:srgbClr val="333300"/>
                </a:solidFill>
                <a:latin typeface="Times New Roman" panose="02020603050405020304" pitchFamily="18" charset="0"/>
              </a:rPr>
              <a:t>Aptariamas darbas su RM sistema.</a:t>
            </a:r>
            <a:r>
              <a:rPr lang="lt-LT" sz="2400" b="0" i="0" u="none" strike="noStrike" dirty="0">
                <a:solidFill>
                  <a:srgbClr val="333300"/>
                </a:solidFill>
                <a:effectLst/>
                <a:latin typeface="Times New Roman" panose="02020603050405020304" pitchFamily="18" charset="0"/>
              </a:rPr>
              <a:t> </a:t>
            </a:r>
          </a:p>
        </p:txBody>
      </p:sp>
    </p:spTree>
    <p:extLst>
      <p:ext uri="{BB962C8B-B14F-4D97-AF65-F5344CB8AC3E}">
        <p14:creationId xmlns:p14="http://schemas.microsoft.com/office/powerpoint/2010/main" val="33706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BCAFE-D03B-D1A0-3517-F06F54ADD74E}"/>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DAE2D1BF-5C32-050A-3304-E00F24B82731}"/>
              </a:ext>
            </a:extLst>
          </p:cNvPr>
          <p:cNvPicPr>
            <a:picLocks noChangeAspect="1"/>
          </p:cNvPicPr>
          <p:nvPr/>
        </p:nvPicPr>
        <p:blipFill>
          <a:blip r:embed="rId2"/>
          <a:stretch>
            <a:fillRect/>
          </a:stretch>
        </p:blipFill>
        <p:spPr>
          <a:xfrm>
            <a:off x="3265961" y="144375"/>
            <a:ext cx="8678486" cy="1247949"/>
          </a:xfrm>
          <a:prstGeom prst="rect">
            <a:avLst/>
          </a:prstGeom>
        </p:spPr>
      </p:pic>
      <p:sp>
        <p:nvSpPr>
          <p:cNvPr id="5" name="Pavadinimas 1">
            <a:extLst>
              <a:ext uri="{FF2B5EF4-FFF2-40B4-BE49-F238E27FC236}">
                <a16:creationId xmlns:a16="http://schemas.microsoft.com/office/drawing/2014/main" id="{A9B98903-F87C-05DA-35E2-4574F85C6D9E}"/>
              </a:ext>
            </a:extLst>
          </p:cNvPr>
          <p:cNvSpPr txBox="1">
            <a:spLocks/>
          </p:cNvSpPr>
          <p:nvPr/>
        </p:nvSpPr>
        <p:spPr>
          <a:xfrm>
            <a:off x="1524000" y="1410310"/>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3200" i="1" dirty="0">
                <a:solidFill>
                  <a:srgbClr val="0070C0"/>
                </a:solidFill>
                <a:effectLst>
                  <a:outerShdw blurRad="38100" dist="38100" dir="2700000" algn="tl">
                    <a:srgbClr val="000000">
                      <a:alpha val="43137"/>
                    </a:srgbClr>
                  </a:outerShdw>
                </a:effectLst>
              </a:rPr>
              <a:t>Kas svarbu kokybiškam vertinimui?</a:t>
            </a:r>
          </a:p>
        </p:txBody>
      </p:sp>
      <p:sp>
        <p:nvSpPr>
          <p:cNvPr id="2" name="Stačiakampis 1">
            <a:extLst>
              <a:ext uri="{FF2B5EF4-FFF2-40B4-BE49-F238E27FC236}">
                <a16:creationId xmlns:a16="http://schemas.microsoft.com/office/drawing/2014/main" id="{0D335257-4511-3604-5435-512C8C11EDF4}"/>
              </a:ext>
            </a:extLst>
          </p:cNvPr>
          <p:cNvSpPr/>
          <p:nvPr/>
        </p:nvSpPr>
        <p:spPr>
          <a:xfrm>
            <a:off x="641811" y="1940295"/>
            <a:ext cx="8280920" cy="461665"/>
          </a:xfrm>
          <a:prstGeom prst="rect">
            <a:avLst/>
          </a:prstGeom>
        </p:spPr>
        <p:txBody>
          <a:bodyPr wrap="square">
            <a:spAutoFit/>
          </a:bodyPr>
          <a:lstStyle/>
          <a:p>
            <a:r>
              <a:rPr lang="lt-LT" sz="2400" b="1" i="1" dirty="0">
                <a:solidFill>
                  <a:srgbClr val="0070C0"/>
                </a:solidFill>
              </a:rPr>
              <a:t>1. Validumas</a:t>
            </a:r>
          </a:p>
        </p:txBody>
      </p:sp>
      <p:sp>
        <p:nvSpPr>
          <p:cNvPr id="3" name="TextBox 2">
            <a:extLst>
              <a:ext uri="{FF2B5EF4-FFF2-40B4-BE49-F238E27FC236}">
                <a16:creationId xmlns:a16="http://schemas.microsoft.com/office/drawing/2014/main" id="{29A35BAF-8351-E98F-A3E8-59FDEB2935F2}"/>
              </a:ext>
            </a:extLst>
          </p:cNvPr>
          <p:cNvSpPr txBox="1"/>
          <p:nvPr/>
        </p:nvSpPr>
        <p:spPr>
          <a:xfrm>
            <a:off x="713644" y="2515519"/>
            <a:ext cx="8712968" cy="646331"/>
          </a:xfrm>
          <a:prstGeom prst="rect">
            <a:avLst/>
          </a:prstGeom>
          <a:noFill/>
        </p:spPr>
        <p:txBody>
          <a:bodyPr wrap="square">
            <a:spAutoFit/>
          </a:bodyPr>
          <a:lstStyle/>
          <a:p>
            <a:pPr algn="just"/>
            <a:r>
              <a:rPr lang="lt-LT" sz="1800" i="1" dirty="0">
                <a:effectLst/>
                <a:latin typeface="Cambria" panose="02040503050406030204" pitchFamily="18" charset="0"/>
                <a:ea typeface="MS Mincho" panose="02020609040205080304" pitchFamily="49" charset="-128"/>
                <a:cs typeface="Times New Roman" panose="02020603050405020304" pitchFamily="18" charset="0"/>
              </a:rPr>
              <a:t>„</a:t>
            </a:r>
            <a:r>
              <a:rPr lang="lt-LT" sz="1800" b="1" i="1" dirty="0">
                <a:effectLst/>
                <a:latin typeface="Cambria" panose="02040503050406030204" pitchFamily="18" charset="0"/>
                <a:ea typeface="MS Mincho" panose="02020609040205080304" pitchFamily="49" charset="-128"/>
                <a:cs typeface="Times New Roman" panose="02020603050405020304" pitchFamily="18" charset="0"/>
              </a:rPr>
              <a:t>Validumas</a:t>
            </a:r>
            <a:r>
              <a:rPr lang="lt-LT" sz="1800" i="1" dirty="0">
                <a:effectLst/>
                <a:latin typeface="Cambria" panose="02040503050406030204" pitchFamily="18" charset="0"/>
                <a:ea typeface="MS Mincho" panose="02020609040205080304" pitchFamily="49" charset="-128"/>
                <a:cs typeface="Times New Roman" panose="02020603050405020304" pitchFamily="18" charset="0"/>
              </a:rPr>
              <a:t> reiškia vertinimo tikslumą – tai, kokiu mastu vertinimas matuoja tai, ką jis </a:t>
            </a:r>
            <a:br>
              <a:rPr lang="lt-LT" sz="1800" i="1" dirty="0">
                <a:effectLst/>
                <a:latin typeface="Cambria" panose="02040503050406030204" pitchFamily="18" charset="0"/>
                <a:ea typeface="MS Mincho" panose="02020609040205080304" pitchFamily="49" charset="-128"/>
                <a:cs typeface="Times New Roman" panose="02020603050405020304" pitchFamily="18" charset="0"/>
              </a:rPr>
            </a:br>
            <a:r>
              <a:rPr lang="lt-LT" sz="1800" i="1" dirty="0">
                <a:effectLst/>
                <a:latin typeface="Cambria" panose="02040503050406030204" pitchFamily="18" charset="0"/>
                <a:ea typeface="MS Mincho" panose="02020609040205080304" pitchFamily="49" charset="-128"/>
                <a:cs typeface="Times New Roman" panose="02020603050405020304" pitchFamily="18" charset="0"/>
              </a:rPr>
              <a:t>buvo sukurtas matuoti." (</a:t>
            </a:r>
            <a:r>
              <a:rPr lang="en-GB" sz="1800" i="1" dirty="0">
                <a:effectLst/>
                <a:latin typeface="Arial" panose="020B0604020202020204" pitchFamily="34" charset="0"/>
                <a:ea typeface="MS Mincho" panose="02020609040205080304" pitchFamily="49" charset="-128"/>
              </a:rPr>
              <a:t>Isaacs et al, 2013</a:t>
            </a:r>
            <a:r>
              <a:rPr lang="lt-LT" sz="1800" i="1" dirty="0">
                <a:effectLst/>
                <a:latin typeface="Cambria" panose="02040503050406030204" pitchFamily="18" charset="0"/>
                <a:ea typeface="MS Mincho" panose="02020609040205080304" pitchFamily="49" charset="-128"/>
                <a:cs typeface="Times New Roman" panose="02020603050405020304" pitchFamily="18" charset="0"/>
              </a:rPr>
              <a:t>)</a:t>
            </a:r>
            <a:endParaRPr lang="lt-LT"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A3AFCF66-8985-FF14-7360-11F8D5982E98}"/>
              </a:ext>
            </a:extLst>
          </p:cNvPr>
          <p:cNvSpPr txBox="1"/>
          <p:nvPr/>
        </p:nvSpPr>
        <p:spPr>
          <a:xfrm>
            <a:off x="713644" y="3105834"/>
            <a:ext cx="9737822" cy="646331"/>
          </a:xfrm>
          <a:prstGeom prst="rect">
            <a:avLst/>
          </a:prstGeom>
          <a:noFill/>
        </p:spPr>
        <p:txBody>
          <a:bodyPr wrap="square">
            <a:spAutoFit/>
          </a:bodyPr>
          <a:lstStyle/>
          <a:p>
            <a:r>
              <a:rPr lang="lt-LT" dirty="0"/>
              <a:t>„Egzaminų </a:t>
            </a:r>
            <a:r>
              <a:rPr lang="lt-LT" b="1" dirty="0"/>
              <a:t>validumas</a:t>
            </a:r>
            <a:r>
              <a:rPr lang="lt-LT" dirty="0"/>
              <a:t> priklauso nuo to, kaip gerai surinkti rezultatai atspindi tikruosius mokinių gebėjimus“. </a:t>
            </a:r>
            <a:r>
              <a:rPr lang="lt-LT" i="1" dirty="0">
                <a:latin typeface="Cambria" panose="02040503050406030204" pitchFamily="18" charset="0"/>
                <a:ea typeface="MS Mincho" panose="02020609040205080304" pitchFamily="49" charset="-128"/>
                <a:cs typeface="Times New Roman" panose="02020603050405020304" pitchFamily="18" charset="0"/>
              </a:rPr>
              <a:t>(</a:t>
            </a:r>
            <a:r>
              <a:rPr lang="lt-LT" i="1" dirty="0" err="1">
                <a:latin typeface="Arial" panose="020B0604020202020204" pitchFamily="34" charset="0"/>
                <a:ea typeface="MS Mincho" panose="02020609040205080304" pitchFamily="49" charset="-128"/>
              </a:rPr>
              <a:t>Mislevy</a:t>
            </a:r>
            <a:r>
              <a:rPr lang="lt-LT" i="1" dirty="0">
                <a:latin typeface="Arial" panose="020B0604020202020204" pitchFamily="34" charset="0"/>
                <a:ea typeface="MS Mincho" panose="02020609040205080304" pitchFamily="49" charset="-128"/>
              </a:rPr>
              <a:t>, 2018</a:t>
            </a:r>
            <a:r>
              <a:rPr lang="lt-LT" i="1" dirty="0">
                <a:latin typeface="Cambria" panose="02040503050406030204" pitchFamily="18" charset="0"/>
                <a:ea typeface="MS Mincho" panose="02020609040205080304" pitchFamily="49" charset="-128"/>
                <a:cs typeface="Times New Roman" panose="02020603050405020304" pitchFamily="18" charset="0"/>
              </a:rPr>
              <a:t>)</a:t>
            </a:r>
            <a:endParaRPr lang="lt-LT" dirty="0"/>
          </a:p>
        </p:txBody>
      </p:sp>
      <p:sp>
        <p:nvSpPr>
          <p:cNvPr id="8" name="TextBox 7">
            <a:extLst>
              <a:ext uri="{FF2B5EF4-FFF2-40B4-BE49-F238E27FC236}">
                <a16:creationId xmlns:a16="http://schemas.microsoft.com/office/drawing/2014/main" id="{E8026A06-BFA9-BFBC-8849-8707DE298068}"/>
              </a:ext>
            </a:extLst>
          </p:cNvPr>
          <p:cNvSpPr txBox="1"/>
          <p:nvPr/>
        </p:nvSpPr>
        <p:spPr>
          <a:xfrm>
            <a:off x="611778" y="3844498"/>
            <a:ext cx="4629150" cy="461665"/>
          </a:xfrm>
          <a:prstGeom prst="rect">
            <a:avLst/>
          </a:prstGeom>
          <a:noFill/>
        </p:spPr>
        <p:txBody>
          <a:bodyPr wrap="square">
            <a:spAutoFit/>
          </a:bodyPr>
          <a:lstStyle/>
          <a:p>
            <a:r>
              <a:rPr lang="lt-LT" sz="2400" b="1" i="1" dirty="0">
                <a:solidFill>
                  <a:srgbClr val="0070C0"/>
                </a:solidFill>
              </a:rPr>
              <a:t>2. Patikimumas</a:t>
            </a:r>
            <a:endParaRPr lang="lt-LT" sz="2000" dirty="0">
              <a:solidFill>
                <a:srgbClr val="0070C0"/>
              </a:solidFill>
            </a:endParaRPr>
          </a:p>
        </p:txBody>
      </p:sp>
      <p:sp>
        <p:nvSpPr>
          <p:cNvPr id="9" name="TextBox 8">
            <a:extLst>
              <a:ext uri="{FF2B5EF4-FFF2-40B4-BE49-F238E27FC236}">
                <a16:creationId xmlns:a16="http://schemas.microsoft.com/office/drawing/2014/main" id="{2DCC27B1-4678-C3A3-30C0-5D47D6E58056}"/>
              </a:ext>
            </a:extLst>
          </p:cNvPr>
          <p:cNvSpPr txBox="1"/>
          <p:nvPr/>
        </p:nvSpPr>
        <p:spPr>
          <a:xfrm>
            <a:off x="346248" y="4250147"/>
            <a:ext cx="11420635" cy="369332"/>
          </a:xfrm>
          <a:prstGeom prst="rect">
            <a:avLst/>
          </a:prstGeom>
          <a:noFill/>
        </p:spPr>
        <p:txBody>
          <a:bodyPr wrap="square">
            <a:spAutoFit/>
          </a:bodyPr>
          <a:lstStyle/>
          <a:p>
            <a:r>
              <a:rPr lang="lt-LT" b="1" i="1" dirty="0">
                <a:latin typeface="Cambria" panose="02040503050406030204" pitchFamily="18" charset="0"/>
                <a:ea typeface="MS Mincho" panose="02020609040205080304" pitchFamily="49" charset="-128"/>
                <a:cs typeface="Times New Roman" panose="02020603050405020304" pitchFamily="18" charset="0"/>
              </a:rPr>
              <a:t>„Patikimumas</a:t>
            </a:r>
            <a:r>
              <a:rPr lang="lt-LT" i="1" dirty="0">
                <a:latin typeface="Cambria" panose="02040503050406030204" pitchFamily="18" charset="0"/>
                <a:ea typeface="MS Mincho" panose="02020609040205080304" pitchFamily="49" charset="-128"/>
                <a:cs typeface="Times New Roman" panose="02020603050405020304" pitchFamily="18" charset="0"/>
              </a:rPr>
              <a:t> reiškia, </a:t>
            </a:r>
            <a:r>
              <a:rPr lang="lt-LT" dirty="0"/>
              <a:t>kad vertinimo rezultatai turi būti nuoseklūs ir stabilūs skirtingose situacijose</a:t>
            </a:r>
            <a:r>
              <a:rPr lang="lt-LT" i="1" dirty="0">
                <a:latin typeface="Cambria" panose="02040503050406030204" pitchFamily="18" charset="0"/>
                <a:ea typeface="MS Mincho" panose="02020609040205080304" pitchFamily="49" charset="-128"/>
                <a:cs typeface="Times New Roman" panose="02020603050405020304" pitchFamily="18" charset="0"/>
              </a:rPr>
              <a:t>.</a:t>
            </a:r>
            <a:r>
              <a:rPr lang="lt-LT" sz="1800" i="1" dirty="0">
                <a:effectLst/>
                <a:latin typeface="Cambria" panose="02040503050406030204" pitchFamily="18" charset="0"/>
                <a:ea typeface="MS Mincho" panose="02020609040205080304" pitchFamily="49" charset="-128"/>
                <a:cs typeface="Times New Roman" panose="02020603050405020304" pitchFamily="18" charset="0"/>
              </a:rPr>
              <a:t> " (</a:t>
            </a:r>
            <a:r>
              <a:rPr lang="lt-LT" i="1" dirty="0" err="1">
                <a:latin typeface="Arial" panose="020B0604020202020204" pitchFamily="34" charset="0"/>
                <a:ea typeface="MS Mincho" panose="02020609040205080304" pitchFamily="49" charset="-128"/>
              </a:rPr>
              <a:t>Brown</a:t>
            </a:r>
            <a:r>
              <a:rPr lang="lt-LT" i="1" dirty="0">
                <a:latin typeface="Arial" panose="020B0604020202020204" pitchFamily="34" charset="0"/>
                <a:ea typeface="MS Mincho" panose="02020609040205080304" pitchFamily="49" charset="-128"/>
              </a:rPr>
              <a:t>, 2015</a:t>
            </a:r>
            <a:r>
              <a:rPr lang="lt-LT" sz="1800" i="1" dirty="0">
                <a:effectLst/>
                <a:latin typeface="Cambria" panose="02040503050406030204" pitchFamily="18" charset="0"/>
                <a:ea typeface="MS Mincho" panose="02020609040205080304" pitchFamily="49" charset="-128"/>
                <a:cs typeface="Times New Roman" panose="02020603050405020304" pitchFamily="18" charset="0"/>
              </a:rPr>
              <a:t>)</a:t>
            </a:r>
            <a:endParaRPr lang="lt-LT" i="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33EDC9B5-EB15-ACBD-2976-A994E57A68C6}"/>
              </a:ext>
            </a:extLst>
          </p:cNvPr>
          <p:cNvSpPr txBox="1"/>
          <p:nvPr/>
        </p:nvSpPr>
        <p:spPr>
          <a:xfrm>
            <a:off x="5240928" y="5059597"/>
            <a:ext cx="4629150" cy="369332"/>
          </a:xfrm>
          <a:prstGeom prst="rect">
            <a:avLst/>
          </a:prstGeom>
          <a:noFill/>
        </p:spPr>
        <p:txBody>
          <a:bodyPr wrap="square">
            <a:spAutoFit/>
          </a:bodyPr>
          <a:lstStyle/>
          <a:p>
            <a:r>
              <a:rPr lang="lt-LT" sz="1800" b="1" i="1" dirty="0">
                <a:solidFill>
                  <a:srgbClr val="0070C0"/>
                </a:solidFill>
                <a:effectLst>
                  <a:outerShdw blurRad="38100" dist="38100" dir="2700000" algn="tl">
                    <a:srgbClr val="000000">
                      <a:alpha val="43137"/>
                    </a:srgbClr>
                  </a:outerShdw>
                </a:effectLst>
              </a:rPr>
              <a:t>Vertinimo standartizavimas</a:t>
            </a:r>
            <a:endParaRPr lang="lt-LT" dirty="0"/>
          </a:p>
        </p:txBody>
      </p:sp>
      <p:sp>
        <p:nvSpPr>
          <p:cNvPr id="11" name="TextBox 10">
            <a:extLst>
              <a:ext uri="{FF2B5EF4-FFF2-40B4-BE49-F238E27FC236}">
                <a16:creationId xmlns:a16="http://schemas.microsoft.com/office/drawing/2014/main" id="{85F1B4EB-B4B9-4BD5-432E-BC3810AC7AC6}"/>
              </a:ext>
            </a:extLst>
          </p:cNvPr>
          <p:cNvSpPr txBox="1"/>
          <p:nvPr/>
        </p:nvSpPr>
        <p:spPr>
          <a:xfrm>
            <a:off x="440978" y="5405937"/>
            <a:ext cx="4629150" cy="461665"/>
          </a:xfrm>
          <a:prstGeom prst="rect">
            <a:avLst/>
          </a:prstGeom>
          <a:noFill/>
        </p:spPr>
        <p:txBody>
          <a:bodyPr wrap="square">
            <a:spAutoFit/>
          </a:bodyPr>
          <a:lstStyle/>
          <a:p>
            <a:r>
              <a:rPr lang="lt-LT" sz="2400" b="1" i="1" dirty="0">
                <a:solidFill>
                  <a:srgbClr val="0070C0"/>
                </a:solidFill>
              </a:rPr>
              <a:t>3. Dėmesingumas</a:t>
            </a:r>
          </a:p>
        </p:txBody>
      </p:sp>
      <p:sp>
        <p:nvSpPr>
          <p:cNvPr id="12" name="TextBox 11">
            <a:extLst>
              <a:ext uri="{FF2B5EF4-FFF2-40B4-BE49-F238E27FC236}">
                <a16:creationId xmlns:a16="http://schemas.microsoft.com/office/drawing/2014/main" id="{FA25E384-AAE2-DC87-5BAB-411B0D764A90}"/>
              </a:ext>
            </a:extLst>
          </p:cNvPr>
          <p:cNvSpPr txBox="1"/>
          <p:nvPr/>
        </p:nvSpPr>
        <p:spPr>
          <a:xfrm>
            <a:off x="1789373" y="6007729"/>
            <a:ext cx="5637262" cy="369332"/>
          </a:xfrm>
          <a:prstGeom prst="rect">
            <a:avLst/>
          </a:prstGeom>
          <a:noFill/>
        </p:spPr>
        <p:txBody>
          <a:bodyPr wrap="square">
            <a:spAutoFit/>
          </a:bodyPr>
          <a:lstStyle/>
          <a:p>
            <a:r>
              <a:rPr lang="lt-LT" sz="1800" b="1" i="1" dirty="0">
                <a:solidFill>
                  <a:srgbClr val="0070C0"/>
                </a:solidFill>
                <a:effectLst>
                  <a:outerShdw blurRad="38100" dist="38100" dir="2700000" algn="tl">
                    <a:srgbClr val="000000">
                      <a:alpha val="43137"/>
                    </a:srgbClr>
                  </a:outerShdw>
                </a:effectLst>
              </a:rPr>
              <a:t>Neskubėkime, nepervarkime, būkime atidūs</a:t>
            </a:r>
            <a:endParaRPr lang="lt-LT" dirty="0"/>
          </a:p>
        </p:txBody>
      </p:sp>
      <p:sp>
        <p:nvSpPr>
          <p:cNvPr id="13" name="TextBox 12">
            <a:extLst>
              <a:ext uri="{FF2B5EF4-FFF2-40B4-BE49-F238E27FC236}">
                <a16:creationId xmlns:a16="http://schemas.microsoft.com/office/drawing/2014/main" id="{3B0C602F-C33D-231A-B48C-66210BE3FF6E}"/>
              </a:ext>
            </a:extLst>
          </p:cNvPr>
          <p:cNvSpPr txBox="1"/>
          <p:nvPr/>
        </p:nvSpPr>
        <p:spPr>
          <a:xfrm>
            <a:off x="5290629" y="3474373"/>
            <a:ext cx="4629150" cy="369332"/>
          </a:xfrm>
          <a:prstGeom prst="rect">
            <a:avLst/>
          </a:prstGeom>
          <a:noFill/>
        </p:spPr>
        <p:txBody>
          <a:bodyPr wrap="square">
            <a:spAutoFit/>
          </a:bodyPr>
          <a:lstStyle/>
          <a:p>
            <a:r>
              <a:rPr lang="lt-LT" sz="1800" b="1" i="1" dirty="0" err="1">
                <a:solidFill>
                  <a:srgbClr val="0070C0"/>
                </a:solidFill>
                <a:effectLst>
                  <a:outerShdw blurRad="38100" dist="38100" dir="2700000" algn="tl">
                    <a:srgbClr val="000000">
                      <a:alpha val="43137"/>
                    </a:srgbClr>
                  </a:outerShdw>
                </a:effectLst>
              </a:rPr>
              <a:t>Vadovavimasis</a:t>
            </a:r>
            <a:r>
              <a:rPr lang="lt-LT" sz="1800" b="1" i="1" dirty="0">
                <a:solidFill>
                  <a:srgbClr val="0070C0"/>
                </a:solidFill>
                <a:effectLst>
                  <a:outerShdw blurRad="38100" dist="38100" dir="2700000" algn="tl">
                    <a:srgbClr val="000000">
                      <a:alpha val="43137"/>
                    </a:srgbClr>
                  </a:outerShdw>
                </a:effectLst>
              </a:rPr>
              <a:t> vertinimo instrukcija</a:t>
            </a:r>
            <a:endParaRPr lang="lt-LT" dirty="0"/>
          </a:p>
        </p:txBody>
      </p:sp>
      <p:sp>
        <p:nvSpPr>
          <p:cNvPr id="15" name="TextBox 14">
            <a:extLst>
              <a:ext uri="{FF2B5EF4-FFF2-40B4-BE49-F238E27FC236}">
                <a16:creationId xmlns:a16="http://schemas.microsoft.com/office/drawing/2014/main" id="{FC7D46D4-1A6F-0ADD-9AD8-3B040F0FB102}"/>
              </a:ext>
            </a:extLst>
          </p:cNvPr>
          <p:cNvSpPr txBox="1"/>
          <p:nvPr/>
        </p:nvSpPr>
        <p:spPr>
          <a:xfrm>
            <a:off x="440977" y="4526353"/>
            <a:ext cx="11145433" cy="369332"/>
          </a:xfrm>
          <a:prstGeom prst="rect">
            <a:avLst/>
          </a:prstGeom>
          <a:noFill/>
        </p:spPr>
        <p:txBody>
          <a:bodyPr wrap="square">
            <a:spAutoFit/>
          </a:bodyPr>
          <a:lstStyle/>
          <a:p>
            <a:r>
              <a:rPr lang="lt-LT" dirty="0"/>
              <a:t>„Vienas didžiausių vertinimo iššūkių yra </a:t>
            </a:r>
            <a:r>
              <a:rPr lang="lt-LT" b="1" i="1" dirty="0"/>
              <a:t>subjektyvumo</a:t>
            </a:r>
            <a:r>
              <a:rPr lang="lt-LT" dirty="0"/>
              <a:t> mažinimas taikant aiškius vertinimo standartus</a:t>
            </a:r>
            <a:r>
              <a:rPr lang="lt-LT" i="1" dirty="0">
                <a:latin typeface="Arial" panose="020B0604020202020204" pitchFamily="34" charset="0"/>
                <a:ea typeface="MS Mincho" panose="02020609040205080304" pitchFamily="49" charset="-128"/>
              </a:rPr>
              <a:t>“. (</a:t>
            </a:r>
            <a:r>
              <a:rPr lang="lt-LT" i="1" dirty="0" err="1">
                <a:latin typeface="Arial" panose="020B0604020202020204" pitchFamily="34" charset="0"/>
                <a:ea typeface="MS Mincho" panose="02020609040205080304" pitchFamily="49" charset="-128"/>
              </a:rPr>
              <a:t>Weir</a:t>
            </a:r>
            <a:r>
              <a:rPr lang="lt-LT" i="1" dirty="0">
                <a:latin typeface="Arial" panose="020B0604020202020204" pitchFamily="34" charset="0"/>
                <a:ea typeface="MS Mincho" panose="02020609040205080304" pitchFamily="49" charset="-128"/>
              </a:rPr>
              <a:t>, 2005)</a:t>
            </a:r>
          </a:p>
        </p:txBody>
      </p:sp>
    </p:spTree>
    <p:extLst>
      <p:ext uri="{BB962C8B-B14F-4D97-AF65-F5344CB8AC3E}">
        <p14:creationId xmlns:p14="http://schemas.microsoft.com/office/powerpoint/2010/main" val="3917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4369-0AE8-977F-7301-5A071376EDDA}"/>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71954C6E-8290-E3A9-9CE6-6AB4FD78B719}"/>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3" name="Paveikslėlis 2">
            <a:extLst>
              <a:ext uri="{FF2B5EF4-FFF2-40B4-BE49-F238E27FC236}">
                <a16:creationId xmlns:a16="http://schemas.microsoft.com/office/drawing/2014/main" id="{CE783B80-D58A-8679-55BE-CE790BEA6497}"/>
              </a:ext>
            </a:extLst>
          </p:cNvPr>
          <p:cNvPicPr>
            <a:picLocks noChangeAspect="1"/>
          </p:cNvPicPr>
          <p:nvPr/>
        </p:nvPicPr>
        <p:blipFill>
          <a:blip r:embed="rId3"/>
          <a:stretch>
            <a:fillRect/>
          </a:stretch>
        </p:blipFill>
        <p:spPr>
          <a:xfrm>
            <a:off x="2884961" y="2262165"/>
            <a:ext cx="7409704" cy="404835"/>
          </a:xfrm>
          <a:prstGeom prst="rect">
            <a:avLst/>
          </a:prstGeom>
        </p:spPr>
      </p:pic>
      <p:pic>
        <p:nvPicPr>
          <p:cNvPr id="5" name="Paveikslėlis 4">
            <a:extLst>
              <a:ext uri="{FF2B5EF4-FFF2-40B4-BE49-F238E27FC236}">
                <a16:creationId xmlns:a16="http://schemas.microsoft.com/office/drawing/2014/main" id="{207ABA40-3BBE-528F-CB5A-32AC0CBEE6F4}"/>
              </a:ext>
            </a:extLst>
          </p:cNvPr>
          <p:cNvPicPr>
            <a:picLocks noChangeAspect="1"/>
          </p:cNvPicPr>
          <p:nvPr/>
        </p:nvPicPr>
        <p:blipFill>
          <a:blip r:embed="rId4"/>
          <a:stretch>
            <a:fillRect/>
          </a:stretch>
        </p:blipFill>
        <p:spPr>
          <a:xfrm>
            <a:off x="2360063" y="3133567"/>
            <a:ext cx="7878274" cy="2267266"/>
          </a:xfrm>
          <a:prstGeom prst="rect">
            <a:avLst/>
          </a:prstGeom>
        </p:spPr>
      </p:pic>
    </p:spTree>
    <p:extLst>
      <p:ext uri="{BB962C8B-B14F-4D97-AF65-F5344CB8AC3E}">
        <p14:creationId xmlns:p14="http://schemas.microsoft.com/office/powerpoint/2010/main" val="339730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6C50-4DF4-A21C-50C4-A7503EB5F72A}"/>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3AE15ACC-E13B-7315-F405-A829A1C704AB}"/>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C08836DF-4731-AD9F-3CFD-4FFEBDB6C751}"/>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Skaičiavimai, formulės, funkcijos</a:t>
            </a:r>
          </a:p>
        </p:txBody>
      </p:sp>
      <p:pic>
        <p:nvPicPr>
          <p:cNvPr id="3" name="Paveikslėlis 2">
            <a:extLst>
              <a:ext uri="{FF2B5EF4-FFF2-40B4-BE49-F238E27FC236}">
                <a16:creationId xmlns:a16="http://schemas.microsoft.com/office/drawing/2014/main" id="{12B03BA6-9589-D0FB-ADC0-D756663D9557}"/>
              </a:ext>
            </a:extLst>
          </p:cNvPr>
          <p:cNvPicPr>
            <a:picLocks noChangeAspect="1"/>
          </p:cNvPicPr>
          <p:nvPr/>
        </p:nvPicPr>
        <p:blipFill>
          <a:blip r:embed="rId3"/>
          <a:stretch>
            <a:fillRect/>
          </a:stretch>
        </p:blipFill>
        <p:spPr>
          <a:xfrm>
            <a:off x="2557966" y="1620377"/>
            <a:ext cx="7440800" cy="5188498"/>
          </a:xfrm>
          <a:prstGeom prst="rect">
            <a:avLst/>
          </a:prstGeom>
        </p:spPr>
      </p:pic>
      <p:pic>
        <p:nvPicPr>
          <p:cNvPr id="8" name="Paveikslėlis 7">
            <a:extLst>
              <a:ext uri="{FF2B5EF4-FFF2-40B4-BE49-F238E27FC236}">
                <a16:creationId xmlns:a16="http://schemas.microsoft.com/office/drawing/2014/main" id="{C6C6D7DA-38A0-C172-EB50-9CD29BCEA6B5}"/>
              </a:ext>
            </a:extLst>
          </p:cNvPr>
          <p:cNvPicPr>
            <a:picLocks noChangeAspect="1"/>
          </p:cNvPicPr>
          <p:nvPr/>
        </p:nvPicPr>
        <p:blipFill>
          <a:blip r:embed="rId4"/>
          <a:stretch>
            <a:fillRect/>
          </a:stretch>
        </p:blipFill>
        <p:spPr>
          <a:xfrm>
            <a:off x="1696278" y="1297074"/>
            <a:ext cx="9919252" cy="5494524"/>
          </a:xfrm>
          <a:prstGeom prst="rect">
            <a:avLst/>
          </a:prstGeom>
        </p:spPr>
      </p:pic>
      <p:pic>
        <p:nvPicPr>
          <p:cNvPr id="10" name="Paveikslėlis 9">
            <a:extLst>
              <a:ext uri="{FF2B5EF4-FFF2-40B4-BE49-F238E27FC236}">
                <a16:creationId xmlns:a16="http://schemas.microsoft.com/office/drawing/2014/main" id="{781ED0E2-05BF-E7D9-AEE8-CFD8C78941CB}"/>
              </a:ext>
            </a:extLst>
          </p:cNvPr>
          <p:cNvPicPr>
            <a:picLocks noChangeAspect="1"/>
          </p:cNvPicPr>
          <p:nvPr/>
        </p:nvPicPr>
        <p:blipFill>
          <a:blip r:embed="rId5"/>
          <a:stretch>
            <a:fillRect/>
          </a:stretch>
        </p:blipFill>
        <p:spPr>
          <a:xfrm>
            <a:off x="1696278" y="1297075"/>
            <a:ext cx="10104783" cy="5548444"/>
          </a:xfrm>
          <a:prstGeom prst="rect">
            <a:avLst/>
          </a:prstGeom>
        </p:spPr>
      </p:pic>
      <p:sp>
        <p:nvSpPr>
          <p:cNvPr id="14" name="TextBox 13">
            <a:extLst>
              <a:ext uri="{FF2B5EF4-FFF2-40B4-BE49-F238E27FC236}">
                <a16:creationId xmlns:a16="http://schemas.microsoft.com/office/drawing/2014/main" id="{4A2DA237-A28B-5A8B-70C0-840A8C752DA0}"/>
              </a:ext>
            </a:extLst>
          </p:cNvPr>
          <p:cNvSpPr txBox="1"/>
          <p:nvPr/>
        </p:nvSpPr>
        <p:spPr>
          <a:xfrm>
            <a:off x="311426" y="3675004"/>
            <a:ext cx="11410122" cy="369332"/>
          </a:xfrm>
          <a:prstGeom prst="rect">
            <a:avLst/>
          </a:prstGeom>
          <a:solidFill>
            <a:srgbClr val="FFFF00"/>
          </a:solidFill>
        </p:spPr>
        <p:txBody>
          <a:bodyPr wrap="square">
            <a:spAutoFit/>
          </a:bodyPr>
          <a:lstStyle/>
          <a:p>
            <a:r>
              <a:rPr lang="lt-LT"/>
              <a:t>=IF(AND(C3&gt;=B3;D3&gt;=C3;E3&gt;=D3;F3&gt;=E3);"Nemažėjo";IF(AND(C3&lt;=B3;D3&lt;=C3;E3&lt;=D3;F3&lt;=E3);"Nedidėjo";"Svyravo"))</a:t>
            </a:r>
            <a:endParaRPr lang="lt-LT" dirty="0"/>
          </a:p>
        </p:txBody>
      </p:sp>
      <p:sp>
        <p:nvSpPr>
          <p:cNvPr id="18" name="TextBox 17">
            <a:extLst>
              <a:ext uri="{FF2B5EF4-FFF2-40B4-BE49-F238E27FC236}">
                <a16:creationId xmlns:a16="http://schemas.microsoft.com/office/drawing/2014/main" id="{B6354CC3-01FB-D038-2B75-35788FC6C495}"/>
              </a:ext>
            </a:extLst>
          </p:cNvPr>
          <p:cNvSpPr txBox="1"/>
          <p:nvPr/>
        </p:nvSpPr>
        <p:spPr>
          <a:xfrm>
            <a:off x="7096539" y="2405323"/>
            <a:ext cx="5035826" cy="369332"/>
          </a:xfrm>
          <a:prstGeom prst="rect">
            <a:avLst/>
          </a:prstGeom>
          <a:solidFill>
            <a:srgbClr val="FFFF00"/>
          </a:solidFill>
        </p:spPr>
        <p:txBody>
          <a:bodyPr wrap="square">
            <a:spAutoFit/>
          </a:bodyPr>
          <a:lstStyle/>
          <a:p>
            <a:pPr>
              <a:tabLst>
                <a:tab pos="266700" algn="l"/>
              </a:tabLst>
            </a:pP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=COUNTIF(B3:B32;"&gt;=40")/COUNT(B3:B32)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CEC453F-B90C-A3D3-812C-4654F9773487}"/>
              </a:ext>
            </a:extLst>
          </p:cNvPr>
          <p:cNvSpPr txBox="1"/>
          <p:nvPr/>
        </p:nvSpPr>
        <p:spPr>
          <a:xfrm>
            <a:off x="7109978" y="2797879"/>
            <a:ext cx="4769126" cy="369332"/>
          </a:xfrm>
          <a:prstGeom prst="rect">
            <a:avLst/>
          </a:prstGeom>
          <a:solidFill>
            <a:srgbClr val="FFFF00"/>
          </a:solidFill>
        </p:spPr>
        <p:txBody>
          <a:bodyPr wrap="square">
            <a:spAutoFit/>
          </a:bodyPr>
          <a:lstStyle/>
          <a:p>
            <a:pPr algn="just"/>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=COUNTIF(B3:B32;"&lt;=5")/COUNT(B3:B32)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89E4F068-B2B0-FAED-8563-C10C71EC35FE}"/>
              </a:ext>
            </a:extLst>
          </p:cNvPr>
          <p:cNvSpPr txBox="1"/>
          <p:nvPr/>
        </p:nvSpPr>
        <p:spPr>
          <a:xfrm>
            <a:off x="7109978" y="3198839"/>
            <a:ext cx="1104899" cy="369332"/>
          </a:xfrm>
          <a:prstGeom prst="rect">
            <a:avLst/>
          </a:prstGeom>
          <a:solidFill>
            <a:srgbClr val="FFFF00"/>
          </a:solidFill>
        </p:spPr>
        <p:txBody>
          <a:bodyPr wrap="square">
            <a:spAutoFit/>
          </a:bodyPr>
          <a:lstStyle/>
          <a:p>
            <a:r>
              <a:rPr lang="lt-LT" sz="1800" b="1" dirty="0">
                <a:effectLst/>
                <a:latin typeface="Times New Roman" panose="02020603050405020304" pitchFamily="18" charset="0"/>
                <a:ea typeface="Times New Roman" panose="02020603050405020304" pitchFamily="18" charset="0"/>
              </a:rPr>
              <a:t>=1-J3-J4</a:t>
            </a:r>
            <a:endParaRPr lang="lt-LT" dirty="0"/>
          </a:p>
        </p:txBody>
      </p:sp>
    </p:spTree>
    <p:extLst>
      <p:ext uri="{BB962C8B-B14F-4D97-AF65-F5344CB8AC3E}">
        <p14:creationId xmlns:p14="http://schemas.microsoft.com/office/powerpoint/2010/main" val="32932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8E80-0B07-120D-1499-BD6837740AD4}"/>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2938A484-D039-F99F-B78A-53FF0789BA4E}"/>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A2FC18EF-3ECB-301C-432C-807E329156E3}"/>
              </a:ext>
            </a:extLst>
          </p:cNvPr>
          <p:cNvPicPr>
            <a:picLocks noChangeAspect="1"/>
          </p:cNvPicPr>
          <p:nvPr/>
        </p:nvPicPr>
        <p:blipFill>
          <a:blip r:embed="rId3"/>
          <a:stretch>
            <a:fillRect/>
          </a:stretch>
        </p:blipFill>
        <p:spPr>
          <a:xfrm>
            <a:off x="8223288" y="238920"/>
            <a:ext cx="3124162" cy="941810"/>
          </a:xfrm>
          <a:prstGeom prst="rect">
            <a:avLst/>
          </a:prstGeom>
        </p:spPr>
      </p:pic>
      <p:sp>
        <p:nvSpPr>
          <p:cNvPr id="8" name="Pavadinimas 4">
            <a:extLst>
              <a:ext uri="{FF2B5EF4-FFF2-40B4-BE49-F238E27FC236}">
                <a16:creationId xmlns:a16="http://schemas.microsoft.com/office/drawing/2014/main" id="{1054AD79-2684-56AC-063C-9CC6E24A0C77}"/>
              </a:ext>
            </a:extLst>
          </p:cNvPr>
          <p:cNvSpPr>
            <a:spLocks noGrp="1"/>
          </p:cNvSpPr>
          <p:nvPr>
            <p:ph type="title"/>
          </p:nvPr>
        </p:nvSpPr>
        <p:spPr>
          <a:xfrm>
            <a:off x="527902" y="1650893"/>
            <a:ext cx="11384903" cy="1325563"/>
          </a:xfrm>
        </p:spPr>
        <p:txBody>
          <a:bodyPr>
            <a:noAutofit/>
          </a:bodyPr>
          <a:lstStyle/>
          <a:p>
            <a:r>
              <a:rPr lang="lt-LT" sz="4800" dirty="0"/>
              <a:t>Trumpa istorija. 2006-2024 m. informacinių technologijų valstybinis brandos egzaminas</a:t>
            </a:r>
          </a:p>
        </p:txBody>
      </p:sp>
      <p:sp>
        <p:nvSpPr>
          <p:cNvPr id="9" name="Turinio vietos rezervavimo ženklas 1">
            <a:extLst>
              <a:ext uri="{FF2B5EF4-FFF2-40B4-BE49-F238E27FC236}">
                <a16:creationId xmlns:a16="http://schemas.microsoft.com/office/drawing/2014/main" id="{0DE6B139-FCBB-C1A7-9383-0BA0561BDCC4}"/>
              </a:ext>
            </a:extLst>
          </p:cNvPr>
          <p:cNvSpPr txBox="1">
            <a:spLocks/>
          </p:cNvSpPr>
          <p:nvPr/>
        </p:nvSpPr>
        <p:spPr>
          <a:xfrm>
            <a:off x="527902" y="3212520"/>
            <a:ext cx="11471266" cy="29997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F633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lt-LT" dirty="0"/>
              <a:t>Trukmė: 180 minučių.</a:t>
            </a:r>
          </a:p>
          <a:p>
            <a:r>
              <a:rPr lang="lt-LT" dirty="0"/>
              <a:t>Užduoties struktūra:</a:t>
            </a:r>
          </a:p>
          <a:p>
            <a:pPr marL="800100" lvl="1" indent="-342900">
              <a:buFont typeface="Arial" panose="020B0604020202020204" pitchFamily="34" charset="0"/>
              <a:buChar char="•"/>
            </a:pPr>
            <a:r>
              <a:rPr lang="lt-LT" sz="2400" dirty="0"/>
              <a:t>I dalis - klausimai „Saugus ir teisėtas informacijos ir interneto naudojimas“ (10 taškų).</a:t>
            </a:r>
          </a:p>
          <a:p>
            <a:pPr marL="800100" lvl="1" indent="-342900">
              <a:buFont typeface="Arial" panose="020B0604020202020204" pitchFamily="34" charset="0"/>
              <a:buChar char="•"/>
            </a:pPr>
            <a:r>
              <a:rPr lang="lt-LT" sz="2400" dirty="0"/>
              <a:t>II dalis – praktinė užduotis „Tekstinių dokumentų maketavimas“ (20 taškų).</a:t>
            </a:r>
          </a:p>
          <a:p>
            <a:pPr marL="800100" lvl="1" indent="-342900">
              <a:buFont typeface="Arial" panose="020B0604020202020204" pitchFamily="34" charset="0"/>
              <a:buChar char="•"/>
            </a:pPr>
            <a:r>
              <a:rPr lang="lt-LT" sz="2400" dirty="0"/>
              <a:t>III dalis – praktinė užduotis „Skaitinės informacijos apdorojimas skaičiuokle“ (20 taškų).</a:t>
            </a:r>
          </a:p>
          <a:p>
            <a:pPr marL="800100" lvl="1" indent="-342900">
              <a:buFont typeface="Arial" panose="020B0604020202020204" pitchFamily="34" charset="0"/>
              <a:buChar char="•"/>
            </a:pPr>
            <a:r>
              <a:rPr lang="lt-LT" sz="2400" dirty="0"/>
              <a:t>IV dalis – programavimo praktinės užduotys (50 taškų).</a:t>
            </a:r>
          </a:p>
        </p:txBody>
      </p:sp>
    </p:spTree>
    <p:extLst>
      <p:ext uri="{BB962C8B-B14F-4D97-AF65-F5344CB8AC3E}">
        <p14:creationId xmlns:p14="http://schemas.microsoft.com/office/powerpoint/2010/main" val="1286026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0842-DD0D-C384-44D1-E63A5870C6F1}"/>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80A63E22-3B95-1ABB-A5D5-E9867E62DF57}"/>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10" name="Paveikslėlis 9">
            <a:extLst>
              <a:ext uri="{FF2B5EF4-FFF2-40B4-BE49-F238E27FC236}">
                <a16:creationId xmlns:a16="http://schemas.microsoft.com/office/drawing/2014/main" id="{8958384D-B82C-7C6A-DCC0-D12008DF0508}"/>
              </a:ext>
            </a:extLst>
          </p:cNvPr>
          <p:cNvPicPr>
            <a:picLocks noChangeAspect="1"/>
          </p:cNvPicPr>
          <p:nvPr/>
        </p:nvPicPr>
        <p:blipFill>
          <a:blip r:embed="rId3"/>
          <a:srcRect r="41442" b="77508"/>
          <a:stretch/>
        </p:blipFill>
        <p:spPr>
          <a:xfrm>
            <a:off x="1696279" y="1297075"/>
            <a:ext cx="5917096" cy="1247948"/>
          </a:xfrm>
          <a:prstGeom prst="rect">
            <a:avLst/>
          </a:prstGeom>
        </p:spPr>
      </p:pic>
      <p:sp>
        <p:nvSpPr>
          <p:cNvPr id="14" name="TextBox 13">
            <a:extLst>
              <a:ext uri="{FF2B5EF4-FFF2-40B4-BE49-F238E27FC236}">
                <a16:creationId xmlns:a16="http://schemas.microsoft.com/office/drawing/2014/main" id="{5DFF3DAD-0DF8-BEAD-A664-C96A1B4373E6}"/>
              </a:ext>
            </a:extLst>
          </p:cNvPr>
          <p:cNvSpPr txBox="1"/>
          <p:nvPr/>
        </p:nvSpPr>
        <p:spPr>
          <a:xfrm>
            <a:off x="443948" y="2066647"/>
            <a:ext cx="11410122" cy="369332"/>
          </a:xfrm>
          <a:prstGeom prst="rect">
            <a:avLst/>
          </a:prstGeom>
          <a:solidFill>
            <a:srgbClr val="FFFF00"/>
          </a:solidFill>
        </p:spPr>
        <p:txBody>
          <a:bodyPr wrap="square">
            <a:spAutoFit/>
          </a:bodyPr>
          <a:lstStyle/>
          <a:p>
            <a:r>
              <a:rPr lang="lt-LT"/>
              <a:t>=IF(AND(C3&gt;=B3;D3&gt;=C3;E3&gt;=D3;F3&gt;=E3);"Nemažėjo";IF(AND(C3&lt;=B3;D3&lt;=C3;E3&lt;=D3;F3&lt;=E3);"Nedidėjo";"Svyravo"))</a:t>
            </a:r>
            <a:endParaRPr lang="lt-LT" dirty="0"/>
          </a:p>
        </p:txBody>
      </p:sp>
      <p:pic>
        <p:nvPicPr>
          <p:cNvPr id="6" name="Paveikslėlis 5">
            <a:extLst>
              <a:ext uri="{FF2B5EF4-FFF2-40B4-BE49-F238E27FC236}">
                <a16:creationId xmlns:a16="http://schemas.microsoft.com/office/drawing/2014/main" id="{182023F9-B2CF-B026-739B-DC50FCDFE2B0}"/>
              </a:ext>
            </a:extLst>
          </p:cNvPr>
          <p:cNvPicPr>
            <a:picLocks noChangeAspect="1"/>
          </p:cNvPicPr>
          <p:nvPr/>
        </p:nvPicPr>
        <p:blipFill>
          <a:blip r:embed="rId4"/>
          <a:stretch>
            <a:fillRect/>
          </a:stretch>
        </p:blipFill>
        <p:spPr>
          <a:xfrm>
            <a:off x="1350445" y="2445816"/>
            <a:ext cx="9145276" cy="4363059"/>
          </a:xfrm>
          <a:prstGeom prst="rect">
            <a:avLst/>
          </a:prstGeom>
        </p:spPr>
      </p:pic>
    </p:spTree>
    <p:extLst>
      <p:ext uri="{BB962C8B-B14F-4D97-AF65-F5344CB8AC3E}">
        <p14:creationId xmlns:p14="http://schemas.microsoft.com/office/powerpoint/2010/main" val="1193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C4559-BE99-50F8-3D1E-68F873609D1C}"/>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8A5814A9-6978-DD3E-F8EC-C6C8D42C452C}"/>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6" name="Paveikslėlis 5">
            <a:extLst>
              <a:ext uri="{FF2B5EF4-FFF2-40B4-BE49-F238E27FC236}">
                <a16:creationId xmlns:a16="http://schemas.microsoft.com/office/drawing/2014/main" id="{8B946D82-B59E-84B8-5563-E9AA26AA1E17}"/>
              </a:ext>
            </a:extLst>
          </p:cNvPr>
          <p:cNvPicPr>
            <a:picLocks noChangeAspect="1"/>
          </p:cNvPicPr>
          <p:nvPr/>
        </p:nvPicPr>
        <p:blipFill>
          <a:blip r:embed="rId3"/>
          <a:stretch>
            <a:fillRect/>
          </a:stretch>
        </p:blipFill>
        <p:spPr>
          <a:xfrm>
            <a:off x="3335596" y="1195190"/>
            <a:ext cx="5520807" cy="2633885"/>
          </a:xfrm>
          <a:prstGeom prst="rect">
            <a:avLst/>
          </a:prstGeom>
        </p:spPr>
      </p:pic>
      <p:graphicFrame>
        <p:nvGraphicFramePr>
          <p:cNvPr id="3" name="Lentelė 2">
            <a:extLst>
              <a:ext uri="{FF2B5EF4-FFF2-40B4-BE49-F238E27FC236}">
                <a16:creationId xmlns:a16="http://schemas.microsoft.com/office/drawing/2014/main" id="{3A6863C6-8EED-2291-3406-676A8C87B8EB}"/>
              </a:ext>
            </a:extLst>
          </p:cNvPr>
          <p:cNvGraphicFramePr>
            <a:graphicFrameLocks noGrp="1"/>
          </p:cNvGraphicFramePr>
          <p:nvPr/>
        </p:nvGraphicFramePr>
        <p:xfrm>
          <a:off x="8167756" y="3992953"/>
          <a:ext cx="389835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gridCol w="779670">
                  <a:extLst>
                    <a:ext uri="{9D8B030D-6E8A-4147-A177-3AD203B41FA5}">
                      <a16:colId xmlns:a16="http://schemas.microsoft.com/office/drawing/2014/main" val="124608353"/>
                    </a:ext>
                  </a:extLst>
                </a:gridCol>
                <a:gridCol w="779670">
                  <a:extLst>
                    <a:ext uri="{9D8B030D-6E8A-4147-A177-3AD203B41FA5}">
                      <a16:colId xmlns:a16="http://schemas.microsoft.com/office/drawing/2014/main" val="3564895158"/>
                    </a:ext>
                  </a:extLst>
                </a:gridCol>
                <a:gridCol w="779670">
                  <a:extLst>
                    <a:ext uri="{9D8B030D-6E8A-4147-A177-3AD203B41FA5}">
                      <a16:colId xmlns:a16="http://schemas.microsoft.com/office/drawing/2014/main" val="1823751568"/>
                    </a:ext>
                  </a:extLst>
                </a:gridCol>
              </a:tblGrid>
              <a:tr h="370840">
                <a:tc>
                  <a:txBody>
                    <a:bodyPr/>
                    <a:lstStyle/>
                    <a:p>
                      <a:r>
                        <a:rPr lang="lt-LT" sz="1600" dirty="0"/>
                        <a:t>1.1.1.1</a:t>
                      </a:r>
                    </a:p>
                  </a:txBody>
                  <a:tcPr/>
                </a:tc>
                <a:tc>
                  <a:txBody>
                    <a:bodyPr/>
                    <a:lstStyle/>
                    <a:p>
                      <a:r>
                        <a:rPr lang="lt-LT" sz="1600" dirty="0"/>
                        <a:t>1.1.1.2</a:t>
                      </a:r>
                    </a:p>
                  </a:txBody>
                  <a:tcPr/>
                </a:tc>
                <a:tc>
                  <a:txBody>
                    <a:bodyPr/>
                    <a:lstStyle/>
                    <a:p>
                      <a:r>
                        <a:rPr lang="lt-LT" sz="1600" dirty="0"/>
                        <a:t>1.1.2</a:t>
                      </a:r>
                    </a:p>
                  </a:txBody>
                  <a:tcPr/>
                </a:tc>
                <a:tc>
                  <a:txBody>
                    <a:bodyPr/>
                    <a:lstStyle/>
                    <a:p>
                      <a:r>
                        <a:rPr lang="lt-LT" sz="1600" dirty="0"/>
                        <a:t>1.1.3</a:t>
                      </a:r>
                    </a:p>
                  </a:txBody>
                  <a:tcPr/>
                </a:tc>
                <a:tc>
                  <a:txBody>
                    <a:bodyPr/>
                    <a:lstStyle/>
                    <a:p>
                      <a:r>
                        <a:rPr lang="lt-LT" sz="1600" dirty="0"/>
                        <a:t>1.1.4</a:t>
                      </a:r>
                    </a:p>
                  </a:txBody>
                  <a:tcPr/>
                </a:tc>
                <a:extLst>
                  <a:ext uri="{0D108BD9-81ED-4DB2-BD59-A6C34878D82A}">
                    <a16:rowId xmlns:a16="http://schemas.microsoft.com/office/drawing/2014/main" val="3437397201"/>
                  </a:ext>
                </a:extLst>
              </a:tr>
            </a:tbl>
          </a:graphicData>
        </a:graphic>
      </p:graphicFrame>
      <p:sp>
        <p:nvSpPr>
          <p:cNvPr id="8" name="TextBox 7">
            <a:extLst>
              <a:ext uri="{FF2B5EF4-FFF2-40B4-BE49-F238E27FC236}">
                <a16:creationId xmlns:a16="http://schemas.microsoft.com/office/drawing/2014/main" id="{AF00E7B0-BC50-2512-1419-557B2D6F7876}"/>
              </a:ext>
            </a:extLst>
          </p:cNvPr>
          <p:cNvSpPr txBox="1"/>
          <p:nvPr/>
        </p:nvSpPr>
        <p:spPr>
          <a:xfrm>
            <a:off x="218663" y="4421113"/>
            <a:ext cx="7851914" cy="369332"/>
          </a:xfrm>
          <a:prstGeom prst="rect">
            <a:avLst/>
          </a:prstGeom>
          <a:noFill/>
        </p:spPr>
        <p:txBody>
          <a:bodyPr wrap="square">
            <a:spAutoFit/>
          </a:bodyPr>
          <a:lstStyle/>
          <a:p>
            <a:r>
              <a:rPr lang="lt-LT" dirty="0"/>
              <a:t> </a:t>
            </a:r>
            <a:r>
              <a:rPr lang="lt-LT" sz="1600" dirty="0"/>
              <a:t>=IF(AND(C3;D3;E3;F3&lt;=B3);"Nedidėjo"; IF(AND(C3;D3;E3;F3&gt;=B3); "Nemažėjo"; "Svyravo"))</a:t>
            </a:r>
            <a:endParaRPr lang="lt-LT" dirty="0"/>
          </a:p>
        </p:txBody>
      </p:sp>
      <p:graphicFrame>
        <p:nvGraphicFramePr>
          <p:cNvPr id="9" name="Lentelė 8">
            <a:extLst>
              <a:ext uri="{FF2B5EF4-FFF2-40B4-BE49-F238E27FC236}">
                <a16:creationId xmlns:a16="http://schemas.microsoft.com/office/drawing/2014/main" id="{921447A7-3554-876D-DDF1-60D78B1569AE}"/>
              </a:ext>
            </a:extLst>
          </p:cNvPr>
          <p:cNvGraphicFramePr>
            <a:graphicFrameLocks noGrp="1"/>
          </p:cNvGraphicFramePr>
          <p:nvPr/>
        </p:nvGraphicFramePr>
        <p:xfrm>
          <a:off x="8167756" y="4425162"/>
          <a:ext cx="389835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gridCol w="779670">
                  <a:extLst>
                    <a:ext uri="{9D8B030D-6E8A-4147-A177-3AD203B41FA5}">
                      <a16:colId xmlns:a16="http://schemas.microsoft.com/office/drawing/2014/main" val="124608353"/>
                    </a:ext>
                  </a:extLst>
                </a:gridCol>
                <a:gridCol w="779670">
                  <a:extLst>
                    <a:ext uri="{9D8B030D-6E8A-4147-A177-3AD203B41FA5}">
                      <a16:colId xmlns:a16="http://schemas.microsoft.com/office/drawing/2014/main" val="3564895158"/>
                    </a:ext>
                  </a:extLst>
                </a:gridCol>
                <a:gridCol w="779670">
                  <a:extLst>
                    <a:ext uri="{9D8B030D-6E8A-4147-A177-3AD203B41FA5}">
                      <a16:colId xmlns:a16="http://schemas.microsoft.com/office/drawing/2014/main" val="1823751568"/>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
        <p:nvSpPr>
          <p:cNvPr id="12" name="TextBox 11">
            <a:extLst>
              <a:ext uri="{FF2B5EF4-FFF2-40B4-BE49-F238E27FC236}">
                <a16:creationId xmlns:a16="http://schemas.microsoft.com/office/drawing/2014/main" id="{FC479217-C958-EB95-E1C6-B0B03958E950}"/>
              </a:ext>
            </a:extLst>
          </p:cNvPr>
          <p:cNvSpPr txBox="1"/>
          <p:nvPr/>
        </p:nvSpPr>
        <p:spPr>
          <a:xfrm>
            <a:off x="285939" y="4790445"/>
            <a:ext cx="7082269" cy="369332"/>
          </a:xfrm>
          <a:prstGeom prst="rect">
            <a:avLst/>
          </a:prstGeom>
          <a:noFill/>
        </p:spPr>
        <p:txBody>
          <a:bodyPr wrap="square">
            <a:spAutoFit/>
          </a:bodyPr>
          <a:lstStyle/>
          <a:p>
            <a:r>
              <a:rPr lang="lt-LT" dirty="0"/>
              <a:t>=IF(AND(F3&gt;=E3;E3&gt;=D3;D3&gt;=C3;C3&gt;=B3);"Nemažėjo";"Nedidėjo") </a:t>
            </a:r>
          </a:p>
        </p:txBody>
      </p:sp>
      <p:graphicFrame>
        <p:nvGraphicFramePr>
          <p:cNvPr id="13" name="Lentelė 12">
            <a:extLst>
              <a:ext uri="{FF2B5EF4-FFF2-40B4-BE49-F238E27FC236}">
                <a16:creationId xmlns:a16="http://schemas.microsoft.com/office/drawing/2014/main" id="{1CAA12AE-AA15-C048-7E8F-55E55871249A}"/>
              </a:ext>
            </a:extLst>
          </p:cNvPr>
          <p:cNvGraphicFramePr>
            <a:graphicFrameLocks noGrp="1"/>
          </p:cNvGraphicFramePr>
          <p:nvPr/>
        </p:nvGraphicFramePr>
        <p:xfrm>
          <a:off x="8167756" y="4857371"/>
          <a:ext cx="389835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gridCol w="779670">
                  <a:extLst>
                    <a:ext uri="{9D8B030D-6E8A-4147-A177-3AD203B41FA5}">
                      <a16:colId xmlns:a16="http://schemas.microsoft.com/office/drawing/2014/main" val="124608353"/>
                    </a:ext>
                  </a:extLst>
                </a:gridCol>
                <a:gridCol w="779670">
                  <a:extLst>
                    <a:ext uri="{9D8B030D-6E8A-4147-A177-3AD203B41FA5}">
                      <a16:colId xmlns:a16="http://schemas.microsoft.com/office/drawing/2014/main" val="3564895158"/>
                    </a:ext>
                  </a:extLst>
                </a:gridCol>
                <a:gridCol w="779670">
                  <a:extLst>
                    <a:ext uri="{9D8B030D-6E8A-4147-A177-3AD203B41FA5}">
                      <a16:colId xmlns:a16="http://schemas.microsoft.com/office/drawing/2014/main" val="1823751568"/>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
        <p:nvSpPr>
          <p:cNvPr id="16" name="TextBox 15">
            <a:extLst>
              <a:ext uri="{FF2B5EF4-FFF2-40B4-BE49-F238E27FC236}">
                <a16:creationId xmlns:a16="http://schemas.microsoft.com/office/drawing/2014/main" id="{C50F47D9-8122-BD8D-0AE4-D3C9ABBD387F}"/>
              </a:ext>
            </a:extLst>
          </p:cNvPr>
          <p:cNvSpPr txBox="1"/>
          <p:nvPr/>
        </p:nvSpPr>
        <p:spPr>
          <a:xfrm>
            <a:off x="352841" y="5344443"/>
            <a:ext cx="11653631" cy="369332"/>
          </a:xfrm>
          <a:prstGeom prst="rect">
            <a:avLst/>
          </a:prstGeom>
          <a:noFill/>
        </p:spPr>
        <p:txBody>
          <a:bodyPr wrap="square">
            <a:spAutoFit/>
          </a:bodyPr>
          <a:lstStyle/>
          <a:p>
            <a:r>
              <a:rPr lang="lt-LT" dirty="0"/>
              <a:t>=IF(AND(B3&gt;=C3;C3&gt;=D3;D3&gt;=E3;E3&gt;=F3);"</a:t>
            </a:r>
            <a:r>
              <a:rPr lang="lt-LT" dirty="0" err="1"/>
              <a:t>Nemažėjo";IF</a:t>
            </a:r>
            <a:r>
              <a:rPr lang="lt-LT" dirty="0"/>
              <a:t>(AND(B3&lt;=C3;C3&lt;=D3;D3&lt;=E3;E3&lt;=F3);"</a:t>
            </a:r>
            <a:r>
              <a:rPr lang="lt-LT" dirty="0" err="1"/>
              <a:t>Nedidėjo";"Svyravo</a:t>
            </a:r>
            <a:r>
              <a:rPr lang="lt-LT" dirty="0"/>
              <a:t>"))</a:t>
            </a:r>
          </a:p>
        </p:txBody>
      </p:sp>
      <p:graphicFrame>
        <p:nvGraphicFramePr>
          <p:cNvPr id="17" name="Lentelė 16">
            <a:extLst>
              <a:ext uri="{FF2B5EF4-FFF2-40B4-BE49-F238E27FC236}">
                <a16:creationId xmlns:a16="http://schemas.microsoft.com/office/drawing/2014/main" id="{DC5D83BB-5261-FE49-96E8-D44EB9780B49}"/>
              </a:ext>
            </a:extLst>
          </p:cNvPr>
          <p:cNvGraphicFramePr>
            <a:graphicFrameLocks noGrp="1"/>
          </p:cNvGraphicFramePr>
          <p:nvPr/>
        </p:nvGraphicFramePr>
        <p:xfrm>
          <a:off x="8108122" y="5940530"/>
          <a:ext cx="389835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gridCol w="779670">
                  <a:extLst>
                    <a:ext uri="{9D8B030D-6E8A-4147-A177-3AD203B41FA5}">
                      <a16:colId xmlns:a16="http://schemas.microsoft.com/office/drawing/2014/main" val="124608353"/>
                    </a:ext>
                  </a:extLst>
                </a:gridCol>
                <a:gridCol w="779670">
                  <a:extLst>
                    <a:ext uri="{9D8B030D-6E8A-4147-A177-3AD203B41FA5}">
                      <a16:colId xmlns:a16="http://schemas.microsoft.com/office/drawing/2014/main" val="3564895158"/>
                    </a:ext>
                  </a:extLst>
                </a:gridCol>
                <a:gridCol w="779670">
                  <a:extLst>
                    <a:ext uri="{9D8B030D-6E8A-4147-A177-3AD203B41FA5}">
                      <a16:colId xmlns:a16="http://schemas.microsoft.com/office/drawing/2014/main" val="1823751568"/>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Tree>
    <p:extLst>
      <p:ext uri="{BB962C8B-B14F-4D97-AF65-F5344CB8AC3E}">
        <p14:creationId xmlns:p14="http://schemas.microsoft.com/office/powerpoint/2010/main" val="4818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3113-D93F-F9FD-8676-49DACB0E4583}"/>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C24A181E-EC57-FD46-48F3-482E7F15936B}"/>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10" name="Paveikslėlis 9">
            <a:extLst>
              <a:ext uri="{FF2B5EF4-FFF2-40B4-BE49-F238E27FC236}">
                <a16:creationId xmlns:a16="http://schemas.microsoft.com/office/drawing/2014/main" id="{546C8870-64C6-5441-41AB-1DE73389B577}"/>
              </a:ext>
            </a:extLst>
          </p:cNvPr>
          <p:cNvPicPr>
            <a:picLocks noChangeAspect="1"/>
          </p:cNvPicPr>
          <p:nvPr/>
        </p:nvPicPr>
        <p:blipFill>
          <a:blip r:embed="rId3"/>
          <a:srcRect l="33639"/>
          <a:stretch/>
        </p:blipFill>
        <p:spPr>
          <a:xfrm>
            <a:off x="483705" y="1127909"/>
            <a:ext cx="6705599" cy="5548444"/>
          </a:xfrm>
          <a:prstGeom prst="rect">
            <a:avLst/>
          </a:prstGeom>
        </p:spPr>
      </p:pic>
      <p:sp>
        <p:nvSpPr>
          <p:cNvPr id="18" name="TextBox 17">
            <a:extLst>
              <a:ext uri="{FF2B5EF4-FFF2-40B4-BE49-F238E27FC236}">
                <a16:creationId xmlns:a16="http://schemas.microsoft.com/office/drawing/2014/main" id="{F7E572EF-B606-0C93-FEE1-13DCBCF4D2A7}"/>
              </a:ext>
            </a:extLst>
          </p:cNvPr>
          <p:cNvSpPr txBox="1"/>
          <p:nvPr/>
        </p:nvSpPr>
        <p:spPr>
          <a:xfrm>
            <a:off x="2915478" y="2283968"/>
            <a:ext cx="5035826" cy="369332"/>
          </a:xfrm>
          <a:prstGeom prst="rect">
            <a:avLst/>
          </a:prstGeom>
          <a:solidFill>
            <a:srgbClr val="FFFF00"/>
          </a:solidFill>
        </p:spPr>
        <p:txBody>
          <a:bodyPr wrap="square">
            <a:spAutoFit/>
          </a:bodyPr>
          <a:lstStyle/>
          <a:p>
            <a:pPr>
              <a:tabLst>
                <a:tab pos="266700" algn="l"/>
              </a:tabLst>
            </a:pP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=COUNTIF(B3:B32;"&gt;=40")/COUNT(B3:B32)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08C6BF7-4B81-D6E3-95E8-09BDCE67377E}"/>
              </a:ext>
            </a:extLst>
          </p:cNvPr>
          <p:cNvSpPr txBox="1"/>
          <p:nvPr/>
        </p:nvSpPr>
        <p:spPr>
          <a:xfrm>
            <a:off x="2932965" y="2754602"/>
            <a:ext cx="4769126" cy="369332"/>
          </a:xfrm>
          <a:prstGeom prst="rect">
            <a:avLst/>
          </a:prstGeom>
          <a:solidFill>
            <a:srgbClr val="FFFF00"/>
          </a:solidFill>
        </p:spPr>
        <p:txBody>
          <a:bodyPr wrap="square">
            <a:spAutoFit/>
          </a:bodyPr>
          <a:lstStyle/>
          <a:p>
            <a:pPr algn="just"/>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=COUNTIF(B3:B32;"&lt;=5")/COUNT(B3:B32)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AF96E90-B409-3AC3-18FA-C0A33F75EC1F}"/>
              </a:ext>
            </a:extLst>
          </p:cNvPr>
          <p:cNvSpPr txBox="1"/>
          <p:nvPr/>
        </p:nvSpPr>
        <p:spPr>
          <a:xfrm>
            <a:off x="2939591" y="3223675"/>
            <a:ext cx="1104899" cy="369332"/>
          </a:xfrm>
          <a:prstGeom prst="rect">
            <a:avLst/>
          </a:prstGeom>
          <a:solidFill>
            <a:srgbClr val="FFFF00"/>
          </a:solidFill>
        </p:spPr>
        <p:txBody>
          <a:bodyPr wrap="square">
            <a:spAutoFit/>
          </a:bodyPr>
          <a:lstStyle/>
          <a:p>
            <a:r>
              <a:rPr lang="lt-LT" sz="1800" b="1" dirty="0">
                <a:effectLst/>
                <a:latin typeface="Times New Roman" panose="02020603050405020304" pitchFamily="18" charset="0"/>
                <a:ea typeface="Times New Roman" panose="02020603050405020304" pitchFamily="18" charset="0"/>
              </a:rPr>
              <a:t>=1-J3-J4</a:t>
            </a:r>
            <a:endParaRPr lang="lt-LT" dirty="0"/>
          </a:p>
        </p:txBody>
      </p:sp>
      <p:pic>
        <p:nvPicPr>
          <p:cNvPr id="6" name="Paveikslėlis 5">
            <a:extLst>
              <a:ext uri="{FF2B5EF4-FFF2-40B4-BE49-F238E27FC236}">
                <a16:creationId xmlns:a16="http://schemas.microsoft.com/office/drawing/2014/main" id="{1AF50346-3215-C752-CE04-06B3789A78C8}"/>
              </a:ext>
            </a:extLst>
          </p:cNvPr>
          <p:cNvPicPr>
            <a:picLocks noChangeAspect="1"/>
          </p:cNvPicPr>
          <p:nvPr/>
        </p:nvPicPr>
        <p:blipFill>
          <a:blip r:embed="rId4"/>
          <a:stretch>
            <a:fillRect/>
          </a:stretch>
        </p:blipFill>
        <p:spPr>
          <a:xfrm>
            <a:off x="5758070" y="3202136"/>
            <a:ext cx="6313436" cy="3606739"/>
          </a:xfrm>
          <a:prstGeom prst="rect">
            <a:avLst/>
          </a:prstGeom>
        </p:spPr>
      </p:pic>
    </p:spTree>
    <p:extLst>
      <p:ext uri="{BB962C8B-B14F-4D97-AF65-F5344CB8AC3E}">
        <p14:creationId xmlns:p14="http://schemas.microsoft.com/office/powerpoint/2010/main" val="207456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72C6-2178-4171-3593-B8DE772BF599}"/>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6F7CC1E7-6983-D4B4-F50D-04CA42361D9A}"/>
              </a:ext>
            </a:extLst>
          </p:cNvPr>
          <p:cNvPicPr>
            <a:picLocks noChangeAspect="1"/>
          </p:cNvPicPr>
          <p:nvPr/>
        </p:nvPicPr>
        <p:blipFill>
          <a:blip r:embed="rId2"/>
          <a:stretch>
            <a:fillRect/>
          </a:stretch>
        </p:blipFill>
        <p:spPr>
          <a:xfrm>
            <a:off x="3278661" y="49125"/>
            <a:ext cx="8678486" cy="1247949"/>
          </a:xfrm>
          <a:prstGeom prst="rect">
            <a:avLst/>
          </a:prstGeom>
        </p:spPr>
      </p:pic>
      <p:sp>
        <p:nvSpPr>
          <p:cNvPr id="18" name="TextBox 17">
            <a:extLst>
              <a:ext uri="{FF2B5EF4-FFF2-40B4-BE49-F238E27FC236}">
                <a16:creationId xmlns:a16="http://schemas.microsoft.com/office/drawing/2014/main" id="{B2F11715-4E9D-BACA-9038-AE16A240A009}"/>
              </a:ext>
            </a:extLst>
          </p:cNvPr>
          <p:cNvSpPr txBox="1"/>
          <p:nvPr/>
        </p:nvSpPr>
        <p:spPr>
          <a:xfrm>
            <a:off x="348574" y="2591103"/>
            <a:ext cx="5035826" cy="369332"/>
          </a:xfrm>
          <a:prstGeom prst="rect">
            <a:avLst/>
          </a:prstGeom>
          <a:solidFill>
            <a:srgbClr val="FFFF00"/>
          </a:solidFill>
        </p:spPr>
        <p:txBody>
          <a:bodyPr wrap="square">
            <a:spAutoFit/>
          </a:bodyPr>
          <a:lstStyle/>
          <a:p>
            <a:pPr>
              <a:tabLst>
                <a:tab pos="266700" algn="l"/>
              </a:tabLst>
            </a:pPr>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=COUNTIF(B3:B32;"&gt;=40")/COUNT(B3:B32)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A348E71-6BED-C83D-B3FE-22D61AE01ED2}"/>
              </a:ext>
            </a:extLst>
          </p:cNvPr>
          <p:cNvSpPr txBox="1"/>
          <p:nvPr/>
        </p:nvSpPr>
        <p:spPr>
          <a:xfrm>
            <a:off x="6807602" y="2676137"/>
            <a:ext cx="4769126" cy="369332"/>
          </a:xfrm>
          <a:prstGeom prst="rect">
            <a:avLst/>
          </a:prstGeom>
          <a:solidFill>
            <a:srgbClr val="FFFF00"/>
          </a:solidFill>
        </p:spPr>
        <p:txBody>
          <a:bodyPr wrap="square">
            <a:spAutoFit/>
          </a:bodyPr>
          <a:lstStyle/>
          <a:p>
            <a:pPr algn="just"/>
            <a:r>
              <a:rPr lang="lt-LT" sz="1800" b="1" dirty="0">
                <a:effectLst/>
                <a:latin typeface="Times New Roman" panose="02020603050405020304" pitchFamily="18" charset="0"/>
                <a:ea typeface="Times New Roman" panose="02020603050405020304" pitchFamily="18" charset="0"/>
                <a:cs typeface="Times New Roman" panose="02020603050405020304" pitchFamily="18" charset="0"/>
              </a:rPr>
              <a:t>=COUNTIF(B3:B32;"&lt;=5")/COUNT(B3:B32)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F6F432C-A5CD-4015-76F4-6548DD7B8E79}"/>
              </a:ext>
            </a:extLst>
          </p:cNvPr>
          <p:cNvSpPr txBox="1"/>
          <p:nvPr/>
        </p:nvSpPr>
        <p:spPr>
          <a:xfrm>
            <a:off x="10852248" y="4208318"/>
            <a:ext cx="1104899" cy="369332"/>
          </a:xfrm>
          <a:prstGeom prst="rect">
            <a:avLst/>
          </a:prstGeom>
          <a:solidFill>
            <a:srgbClr val="FFFF00"/>
          </a:solidFill>
        </p:spPr>
        <p:txBody>
          <a:bodyPr wrap="square">
            <a:spAutoFit/>
          </a:bodyPr>
          <a:lstStyle/>
          <a:p>
            <a:r>
              <a:rPr lang="lt-LT" sz="1800" b="1" dirty="0">
                <a:effectLst/>
                <a:latin typeface="Times New Roman" panose="02020603050405020304" pitchFamily="18" charset="0"/>
                <a:ea typeface="Times New Roman" panose="02020603050405020304" pitchFamily="18" charset="0"/>
              </a:rPr>
              <a:t>=1-J3-J4</a:t>
            </a:r>
            <a:endParaRPr lang="lt-LT" dirty="0"/>
          </a:p>
        </p:txBody>
      </p:sp>
      <p:pic>
        <p:nvPicPr>
          <p:cNvPr id="6" name="Paveikslėlis 5">
            <a:extLst>
              <a:ext uri="{FF2B5EF4-FFF2-40B4-BE49-F238E27FC236}">
                <a16:creationId xmlns:a16="http://schemas.microsoft.com/office/drawing/2014/main" id="{5A3E90BC-0A48-E503-C7D6-750DACA2A8C1}"/>
              </a:ext>
            </a:extLst>
          </p:cNvPr>
          <p:cNvPicPr>
            <a:picLocks noChangeAspect="1"/>
          </p:cNvPicPr>
          <p:nvPr/>
        </p:nvPicPr>
        <p:blipFill>
          <a:blip r:embed="rId3"/>
          <a:srcRect b="56676"/>
          <a:stretch/>
        </p:blipFill>
        <p:spPr>
          <a:xfrm>
            <a:off x="275687" y="1137946"/>
            <a:ext cx="5820313" cy="1440538"/>
          </a:xfrm>
          <a:prstGeom prst="rect">
            <a:avLst/>
          </a:prstGeom>
        </p:spPr>
      </p:pic>
      <p:pic>
        <p:nvPicPr>
          <p:cNvPr id="2" name="Paveikslėlis 1">
            <a:extLst>
              <a:ext uri="{FF2B5EF4-FFF2-40B4-BE49-F238E27FC236}">
                <a16:creationId xmlns:a16="http://schemas.microsoft.com/office/drawing/2014/main" id="{27E333EE-EB42-26F1-420C-E9C8A15DD3D5}"/>
              </a:ext>
            </a:extLst>
          </p:cNvPr>
          <p:cNvPicPr>
            <a:picLocks noChangeAspect="1"/>
          </p:cNvPicPr>
          <p:nvPr/>
        </p:nvPicPr>
        <p:blipFill>
          <a:blip r:embed="rId3"/>
          <a:srcRect t="42621" b="14054"/>
          <a:stretch/>
        </p:blipFill>
        <p:spPr>
          <a:xfrm>
            <a:off x="6142382" y="1108223"/>
            <a:ext cx="6049617" cy="1497291"/>
          </a:xfrm>
          <a:prstGeom prst="rect">
            <a:avLst/>
          </a:prstGeom>
        </p:spPr>
      </p:pic>
      <p:grpSp>
        <p:nvGrpSpPr>
          <p:cNvPr id="7" name="Grupė 6">
            <a:extLst>
              <a:ext uri="{FF2B5EF4-FFF2-40B4-BE49-F238E27FC236}">
                <a16:creationId xmlns:a16="http://schemas.microsoft.com/office/drawing/2014/main" id="{DE430577-7DD5-7BC0-44C6-92020A9A150E}"/>
              </a:ext>
            </a:extLst>
          </p:cNvPr>
          <p:cNvGrpSpPr/>
          <p:nvPr/>
        </p:nvGrpSpPr>
        <p:grpSpPr>
          <a:xfrm>
            <a:off x="6258309" y="4166377"/>
            <a:ext cx="4371995" cy="556060"/>
            <a:chOff x="348574" y="4861363"/>
            <a:chExt cx="4371995" cy="556060"/>
          </a:xfrm>
        </p:grpSpPr>
        <p:pic>
          <p:nvPicPr>
            <p:cNvPr id="3" name="Paveikslėlis 2">
              <a:extLst>
                <a:ext uri="{FF2B5EF4-FFF2-40B4-BE49-F238E27FC236}">
                  <a16:creationId xmlns:a16="http://schemas.microsoft.com/office/drawing/2014/main" id="{02B8809C-795E-ADE4-8EC0-DD0EDF1DC988}"/>
                </a:ext>
              </a:extLst>
            </p:cNvPr>
            <p:cNvPicPr>
              <a:picLocks noChangeAspect="1"/>
            </p:cNvPicPr>
            <p:nvPr/>
          </p:nvPicPr>
          <p:blipFill>
            <a:blip r:embed="rId3"/>
            <a:srcRect t="84582" r="36358"/>
            <a:stretch/>
          </p:blipFill>
          <p:spPr>
            <a:xfrm>
              <a:off x="348574" y="4861364"/>
              <a:ext cx="4018017" cy="556059"/>
            </a:xfrm>
            <a:prstGeom prst="rect">
              <a:avLst/>
            </a:prstGeom>
          </p:spPr>
        </p:pic>
        <p:pic>
          <p:nvPicPr>
            <p:cNvPr id="5" name="Paveikslėlis 4">
              <a:extLst>
                <a:ext uri="{FF2B5EF4-FFF2-40B4-BE49-F238E27FC236}">
                  <a16:creationId xmlns:a16="http://schemas.microsoft.com/office/drawing/2014/main" id="{287C00D8-361B-5B8F-D159-D575B01672A7}"/>
                </a:ext>
              </a:extLst>
            </p:cNvPr>
            <p:cNvPicPr>
              <a:picLocks noChangeAspect="1"/>
            </p:cNvPicPr>
            <p:nvPr/>
          </p:nvPicPr>
          <p:blipFill>
            <a:blip r:embed="rId3"/>
            <a:srcRect l="94393" t="84582"/>
            <a:stretch/>
          </p:blipFill>
          <p:spPr>
            <a:xfrm>
              <a:off x="4366593" y="4861363"/>
              <a:ext cx="353976" cy="556059"/>
            </a:xfrm>
            <a:prstGeom prst="rect">
              <a:avLst/>
            </a:prstGeom>
          </p:spPr>
        </p:pic>
      </p:grpSp>
      <p:graphicFrame>
        <p:nvGraphicFramePr>
          <p:cNvPr id="8" name="Lentelė 7">
            <a:extLst>
              <a:ext uri="{FF2B5EF4-FFF2-40B4-BE49-F238E27FC236}">
                <a16:creationId xmlns:a16="http://schemas.microsoft.com/office/drawing/2014/main" id="{77B25C17-C51A-0682-C5FB-ACB72B38FEC2}"/>
              </a:ext>
            </a:extLst>
          </p:cNvPr>
          <p:cNvGraphicFramePr>
            <a:graphicFrameLocks noGrp="1"/>
          </p:cNvGraphicFramePr>
          <p:nvPr/>
        </p:nvGraphicFramePr>
        <p:xfrm>
          <a:off x="4477026" y="3092621"/>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t>1.2.1</a:t>
                      </a:r>
                    </a:p>
                  </a:txBody>
                  <a:tcPr/>
                </a:tc>
                <a:tc>
                  <a:txBody>
                    <a:bodyPr/>
                    <a:lstStyle/>
                    <a:p>
                      <a:pPr algn="ctr"/>
                      <a:r>
                        <a:rPr lang="lt-LT" sz="1600" dirty="0"/>
                        <a:t>1.2.2</a:t>
                      </a:r>
                    </a:p>
                  </a:txBody>
                  <a:tcPr/>
                </a:tc>
                <a:extLst>
                  <a:ext uri="{0D108BD9-81ED-4DB2-BD59-A6C34878D82A}">
                    <a16:rowId xmlns:a16="http://schemas.microsoft.com/office/drawing/2014/main" val="3437397201"/>
                  </a:ext>
                </a:extLst>
              </a:tr>
            </a:tbl>
          </a:graphicData>
        </a:graphic>
      </p:graphicFrame>
      <p:sp>
        <p:nvSpPr>
          <p:cNvPr id="11" name="TextBox 10">
            <a:extLst>
              <a:ext uri="{FF2B5EF4-FFF2-40B4-BE49-F238E27FC236}">
                <a16:creationId xmlns:a16="http://schemas.microsoft.com/office/drawing/2014/main" id="{39B09E07-0FE4-6B72-5F54-C48EFCF98B24}"/>
              </a:ext>
            </a:extLst>
          </p:cNvPr>
          <p:cNvSpPr txBox="1"/>
          <p:nvPr/>
        </p:nvSpPr>
        <p:spPr>
          <a:xfrm>
            <a:off x="200191" y="3530043"/>
            <a:ext cx="4276835" cy="369332"/>
          </a:xfrm>
          <a:prstGeom prst="rect">
            <a:avLst/>
          </a:prstGeom>
          <a:noFill/>
        </p:spPr>
        <p:txBody>
          <a:bodyPr wrap="square">
            <a:spAutoFit/>
          </a:bodyPr>
          <a:lstStyle/>
          <a:p>
            <a:r>
              <a:rPr lang="lt-LT" dirty="0"/>
              <a:t> </a:t>
            </a:r>
            <a:r>
              <a:rPr lang="lt-LT" sz="1400" dirty="0"/>
              <a:t>=COUNTIF(B3:B32; "&gt;40")/COUNTIF($A$3:$A$32;"*") </a:t>
            </a:r>
            <a:endParaRPr lang="lt-LT" dirty="0"/>
          </a:p>
        </p:txBody>
      </p:sp>
      <p:graphicFrame>
        <p:nvGraphicFramePr>
          <p:cNvPr id="12" name="Lentelė 11">
            <a:extLst>
              <a:ext uri="{FF2B5EF4-FFF2-40B4-BE49-F238E27FC236}">
                <a16:creationId xmlns:a16="http://schemas.microsoft.com/office/drawing/2014/main" id="{03CECC90-A30F-C62D-1DD4-010E95FCAD44}"/>
              </a:ext>
            </a:extLst>
          </p:cNvPr>
          <p:cNvGraphicFramePr>
            <a:graphicFrameLocks noGrp="1"/>
          </p:cNvGraphicFramePr>
          <p:nvPr/>
        </p:nvGraphicFramePr>
        <p:xfrm>
          <a:off x="4477026" y="3573615"/>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
        <p:nvSpPr>
          <p:cNvPr id="14" name="TextBox 13">
            <a:extLst>
              <a:ext uri="{FF2B5EF4-FFF2-40B4-BE49-F238E27FC236}">
                <a16:creationId xmlns:a16="http://schemas.microsoft.com/office/drawing/2014/main" id="{C49DFBC7-AD39-881B-0498-FDF6FF09493C}"/>
              </a:ext>
            </a:extLst>
          </p:cNvPr>
          <p:cNvSpPr txBox="1"/>
          <p:nvPr/>
        </p:nvSpPr>
        <p:spPr>
          <a:xfrm>
            <a:off x="200191" y="3969451"/>
            <a:ext cx="4276835" cy="323165"/>
          </a:xfrm>
          <a:prstGeom prst="rect">
            <a:avLst/>
          </a:prstGeom>
          <a:noFill/>
        </p:spPr>
        <p:txBody>
          <a:bodyPr wrap="square">
            <a:spAutoFit/>
          </a:bodyPr>
          <a:lstStyle/>
          <a:p>
            <a:r>
              <a:rPr lang="lt-LT" sz="1500" dirty="0"/>
              <a:t>=COUNTA(B3:B32)/100*COUNTIF(B3:B32;"&gt;=40")</a:t>
            </a:r>
          </a:p>
        </p:txBody>
      </p:sp>
      <p:graphicFrame>
        <p:nvGraphicFramePr>
          <p:cNvPr id="15" name="Lentelė 14">
            <a:extLst>
              <a:ext uri="{FF2B5EF4-FFF2-40B4-BE49-F238E27FC236}">
                <a16:creationId xmlns:a16="http://schemas.microsoft.com/office/drawing/2014/main" id="{295CAB5E-CFC8-180C-75FF-AA78A82BB2F0}"/>
              </a:ext>
            </a:extLst>
          </p:cNvPr>
          <p:cNvGraphicFramePr>
            <a:graphicFrameLocks noGrp="1"/>
          </p:cNvGraphicFramePr>
          <p:nvPr/>
        </p:nvGraphicFramePr>
        <p:xfrm>
          <a:off x="4477026" y="3968111"/>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
        <p:nvSpPr>
          <p:cNvPr id="17" name="TextBox 16">
            <a:extLst>
              <a:ext uri="{FF2B5EF4-FFF2-40B4-BE49-F238E27FC236}">
                <a16:creationId xmlns:a16="http://schemas.microsoft.com/office/drawing/2014/main" id="{D1053955-1C08-147B-F497-6FB698EF7072}"/>
              </a:ext>
            </a:extLst>
          </p:cNvPr>
          <p:cNvSpPr txBox="1"/>
          <p:nvPr/>
        </p:nvSpPr>
        <p:spPr>
          <a:xfrm>
            <a:off x="229005" y="4315756"/>
            <a:ext cx="4137586" cy="338554"/>
          </a:xfrm>
          <a:prstGeom prst="rect">
            <a:avLst/>
          </a:prstGeom>
          <a:noFill/>
        </p:spPr>
        <p:txBody>
          <a:bodyPr wrap="square">
            <a:spAutoFit/>
          </a:bodyPr>
          <a:lstStyle/>
          <a:p>
            <a:r>
              <a:rPr lang="lt-LT" sz="1600" dirty="0"/>
              <a:t>'=COUNTIF(B3:B32;"&gt;=40")/COUNT(B3:B53)</a:t>
            </a:r>
          </a:p>
        </p:txBody>
      </p:sp>
      <p:graphicFrame>
        <p:nvGraphicFramePr>
          <p:cNvPr id="19" name="Lentelė 18">
            <a:extLst>
              <a:ext uri="{FF2B5EF4-FFF2-40B4-BE49-F238E27FC236}">
                <a16:creationId xmlns:a16="http://schemas.microsoft.com/office/drawing/2014/main" id="{9B986DD9-BDE6-978B-FE43-47446A5E5E92}"/>
              </a:ext>
            </a:extLst>
          </p:cNvPr>
          <p:cNvGraphicFramePr>
            <a:graphicFrameLocks noGrp="1"/>
          </p:cNvGraphicFramePr>
          <p:nvPr/>
        </p:nvGraphicFramePr>
        <p:xfrm>
          <a:off x="4477026" y="4338951"/>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graphicFrame>
        <p:nvGraphicFramePr>
          <p:cNvPr id="20" name="Lentelė 19">
            <a:extLst>
              <a:ext uri="{FF2B5EF4-FFF2-40B4-BE49-F238E27FC236}">
                <a16:creationId xmlns:a16="http://schemas.microsoft.com/office/drawing/2014/main" id="{8DE6D489-6AE8-A120-E882-31810DDB7B85}"/>
              </a:ext>
            </a:extLst>
          </p:cNvPr>
          <p:cNvGraphicFramePr>
            <a:graphicFrameLocks noGrp="1"/>
          </p:cNvGraphicFramePr>
          <p:nvPr/>
        </p:nvGraphicFramePr>
        <p:xfrm>
          <a:off x="10506765" y="3112290"/>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t>1.3.1</a:t>
                      </a:r>
                    </a:p>
                  </a:txBody>
                  <a:tcPr/>
                </a:tc>
                <a:tc>
                  <a:txBody>
                    <a:bodyPr/>
                    <a:lstStyle/>
                    <a:p>
                      <a:pPr algn="ctr"/>
                      <a:r>
                        <a:rPr lang="lt-LT" sz="1600" dirty="0"/>
                        <a:t>1.3.2</a:t>
                      </a:r>
                    </a:p>
                  </a:txBody>
                  <a:tcPr/>
                </a:tc>
                <a:extLst>
                  <a:ext uri="{0D108BD9-81ED-4DB2-BD59-A6C34878D82A}">
                    <a16:rowId xmlns:a16="http://schemas.microsoft.com/office/drawing/2014/main" val="3437397201"/>
                  </a:ext>
                </a:extLst>
              </a:tr>
            </a:tbl>
          </a:graphicData>
        </a:graphic>
      </p:graphicFrame>
      <p:graphicFrame>
        <p:nvGraphicFramePr>
          <p:cNvPr id="22" name="Lentelė 21">
            <a:extLst>
              <a:ext uri="{FF2B5EF4-FFF2-40B4-BE49-F238E27FC236}">
                <a16:creationId xmlns:a16="http://schemas.microsoft.com/office/drawing/2014/main" id="{55765410-051B-F781-E6FE-E577322458CB}"/>
              </a:ext>
            </a:extLst>
          </p:cNvPr>
          <p:cNvGraphicFramePr>
            <a:graphicFrameLocks noGrp="1"/>
          </p:cNvGraphicFramePr>
          <p:nvPr/>
        </p:nvGraphicFramePr>
        <p:xfrm>
          <a:off x="10506765" y="3573615"/>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
        <p:nvSpPr>
          <p:cNvPr id="25" name="TextBox 24">
            <a:extLst>
              <a:ext uri="{FF2B5EF4-FFF2-40B4-BE49-F238E27FC236}">
                <a16:creationId xmlns:a16="http://schemas.microsoft.com/office/drawing/2014/main" id="{2822EF79-C690-C0BA-BE32-8EEEFE928081}"/>
              </a:ext>
            </a:extLst>
          </p:cNvPr>
          <p:cNvSpPr txBox="1"/>
          <p:nvPr/>
        </p:nvSpPr>
        <p:spPr>
          <a:xfrm>
            <a:off x="7283727" y="3573615"/>
            <a:ext cx="2814430"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 =COUNTIF(B3:B32;"&gt;5 ")-J3</a:t>
            </a:r>
            <a:r>
              <a:rPr lang="en-US" dirty="0"/>
              <a:t> </a:t>
            </a:r>
            <a:endParaRPr lang="lt-LT" dirty="0"/>
          </a:p>
        </p:txBody>
      </p:sp>
      <p:graphicFrame>
        <p:nvGraphicFramePr>
          <p:cNvPr id="27" name="Lentelė 26">
            <a:extLst>
              <a:ext uri="{FF2B5EF4-FFF2-40B4-BE49-F238E27FC236}">
                <a16:creationId xmlns:a16="http://schemas.microsoft.com/office/drawing/2014/main" id="{47706BCA-931D-C426-2D58-1D66CB50EF28}"/>
              </a:ext>
            </a:extLst>
          </p:cNvPr>
          <p:cNvGraphicFramePr>
            <a:graphicFrameLocks noGrp="1"/>
          </p:cNvGraphicFramePr>
          <p:nvPr/>
        </p:nvGraphicFramePr>
        <p:xfrm>
          <a:off x="11208980" y="4781879"/>
          <a:ext cx="735496" cy="370840"/>
        </p:xfrm>
        <a:graphic>
          <a:graphicData uri="http://schemas.openxmlformats.org/drawingml/2006/table">
            <a:tbl>
              <a:tblPr firstRow="1" bandRow="1">
                <a:tableStyleId>{5C22544A-7EE6-4342-B048-85BDC9FD1C3A}</a:tableStyleId>
              </a:tblPr>
              <a:tblGrid>
                <a:gridCol w="735496">
                  <a:extLst>
                    <a:ext uri="{9D8B030D-6E8A-4147-A177-3AD203B41FA5}">
                      <a16:colId xmlns:a16="http://schemas.microsoft.com/office/drawing/2014/main" val="2319754636"/>
                    </a:ext>
                  </a:extLst>
                </a:gridCol>
              </a:tblGrid>
              <a:tr h="370840">
                <a:tc>
                  <a:txBody>
                    <a:bodyPr/>
                    <a:lstStyle/>
                    <a:p>
                      <a:pPr algn="ctr"/>
                      <a:r>
                        <a:rPr lang="lt-LT" dirty="0"/>
                        <a:t>1.4</a:t>
                      </a:r>
                    </a:p>
                  </a:txBody>
                  <a:tcPr/>
                </a:tc>
                <a:extLst>
                  <a:ext uri="{0D108BD9-81ED-4DB2-BD59-A6C34878D82A}">
                    <a16:rowId xmlns:a16="http://schemas.microsoft.com/office/drawing/2014/main" val="2818929828"/>
                  </a:ext>
                </a:extLst>
              </a:tr>
            </a:tbl>
          </a:graphicData>
        </a:graphic>
      </p:graphicFrame>
      <p:graphicFrame>
        <p:nvGraphicFramePr>
          <p:cNvPr id="29" name="Lentelė 28">
            <a:extLst>
              <a:ext uri="{FF2B5EF4-FFF2-40B4-BE49-F238E27FC236}">
                <a16:creationId xmlns:a16="http://schemas.microsoft.com/office/drawing/2014/main" id="{EC1BC116-AC1B-EED0-352E-E883D5FE4898}"/>
              </a:ext>
            </a:extLst>
          </p:cNvPr>
          <p:cNvGraphicFramePr>
            <a:graphicFrameLocks noGrp="1"/>
          </p:cNvGraphicFramePr>
          <p:nvPr/>
        </p:nvGraphicFramePr>
        <p:xfrm>
          <a:off x="11221651" y="5257666"/>
          <a:ext cx="735496" cy="370840"/>
        </p:xfrm>
        <a:graphic>
          <a:graphicData uri="http://schemas.openxmlformats.org/drawingml/2006/table">
            <a:tbl>
              <a:tblPr firstRow="1" bandRow="1">
                <a:tableStyleId>{5C22544A-7EE6-4342-B048-85BDC9FD1C3A}</a:tableStyleId>
              </a:tblPr>
              <a:tblGrid>
                <a:gridCol w="735496">
                  <a:extLst>
                    <a:ext uri="{9D8B030D-6E8A-4147-A177-3AD203B41FA5}">
                      <a16:colId xmlns:a16="http://schemas.microsoft.com/office/drawing/2014/main" val="2319754636"/>
                    </a:ext>
                  </a:extLst>
                </a:gridCol>
              </a:tblGrid>
              <a:tr h="370840">
                <a:tc>
                  <a:txBody>
                    <a:bodyPr/>
                    <a:lstStyle/>
                    <a:p>
                      <a:pPr marL="0" algn="ctr" defTabSz="914400" rtl="0" eaLnBrk="1" latinLnBrk="0" hangingPunct="1"/>
                      <a:r>
                        <a:rPr lang="lt-LT" sz="1600" b="1" kern="1200" dirty="0">
                          <a:solidFill>
                            <a:schemeClr val="tx1"/>
                          </a:solidFill>
                          <a:latin typeface="+mn-lt"/>
                          <a:ea typeface="+mn-ea"/>
                          <a:cs typeface="+mn-cs"/>
                        </a:rPr>
                        <a:t>0</a:t>
                      </a:r>
                    </a:p>
                  </a:txBody>
                  <a:tcPr>
                    <a:solidFill>
                      <a:schemeClr val="bg1">
                        <a:lumMod val="85000"/>
                      </a:schemeClr>
                    </a:solidFill>
                  </a:tcPr>
                </a:tc>
                <a:extLst>
                  <a:ext uri="{0D108BD9-81ED-4DB2-BD59-A6C34878D82A}">
                    <a16:rowId xmlns:a16="http://schemas.microsoft.com/office/drawing/2014/main" val="2818929828"/>
                  </a:ext>
                </a:extLst>
              </a:tr>
            </a:tbl>
          </a:graphicData>
        </a:graphic>
      </p:graphicFrame>
      <p:sp>
        <p:nvSpPr>
          <p:cNvPr id="31" name="TextBox 30">
            <a:extLst>
              <a:ext uri="{FF2B5EF4-FFF2-40B4-BE49-F238E27FC236}">
                <a16:creationId xmlns:a16="http://schemas.microsoft.com/office/drawing/2014/main" id="{7AB5CAB9-ECF2-1405-E12D-BD2DD1C92DEB}"/>
              </a:ext>
            </a:extLst>
          </p:cNvPr>
          <p:cNvSpPr txBox="1"/>
          <p:nvPr/>
        </p:nvSpPr>
        <p:spPr>
          <a:xfrm>
            <a:off x="6092687" y="5251040"/>
            <a:ext cx="4959626"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 =COUNTIF(B3:B32;"&lt;=39")-COUNTIF(B3:B32;"&lt;6")</a:t>
            </a:r>
            <a:r>
              <a:rPr lang="en-US" dirty="0"/>
              <a:t> </a:t>
            </a:r>
            <a:endParaRPr lang="lt-LT" dirty="0"/>
          </a:p>
        </p:txBody>
      </p:sp>
      <p:sp>
        <p:nvSpPr>
          <p:cNvPr id="33" name="TextBox 32">
            <a:extLst>
              <a:ext uri="{FF2B5EF4-FFF2-40B4-BE49-F238E27FC236}">
                <a16:creationId xmlns:a16="http://schemas.microsoft.com/office/drawing/2014/main" id="{2E399528-DE33-FA4D-BFD3-D0C4F068587E}"/>
              </a:ext>
            </a:extLst>
          </p:cNvPr>
          <p:cNvSpPr txBox="1"/>
          <p:nvPr/>
        </p:nvSpPr>
        <p:spPr>
          <a:xfrm>
            <a:off x="5305385" y="5659813"/>
            <a:ext cx="6099312"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 =COUNTIFS(B3:B32;"&gt;=6";B3:B32;"&lt;=39")/COUNT(B3:B32)</a:t>
            </a:r>
            <a:r>
              <a:rPr lang="en-US" dirty="0"/>
              <a:t> </a:t>
            </a:r>
            <a:endParaRPr lang="lt-LT" dirty="0"/>
          </a:p>
        </p:txBody>
      </p:sp>
      <p:graphicFrame>
        <p:nvGraphicFramePr>
          <p:cNvPr id="34" name="Lentelė 33">
            <a:extLst>
              <a:ext uri="{FF2B5EF4-FFF2-40B4-BE49-F238E27FC236}">
                <a16:creationId xmlns:a16="http://schemas.microsoft.com/office/drawing/2014/main" id="{12A4F9FB-575F-60C9-0F9C-6DDDD17F40C3}"/>
              </a:ext>
            </a:extLst>
          </p:cNvPr>
          <p:cNvGraphicFramePr>
            <a:graphicFrameLocks noGrp="1"/>
          </p:cNvGraphicFramePr>
          <p:nvPr/>
        </p:nvGraphicFramePr>
        <p:xfrm>
          <a:off x="11219873" y="5684809"/>
          <a:ext cx="735496" cy="370840"/>
        </p:xfrm>
        <a:graphic>
          <a:graphicData uri="http://schemas.openxmlformats.org/drawingml/2006/table">
            <a:tbl>
              <a:tblPr firstRow="1" bandRow="1">
                <a:tableStyleId>{5C22544A-7EE6-4342-B048-85BDC9FD1C3A}</a:tableStyleId>
              </a:tblPr>
              <a:tblGrid>
                <a:gridCol w="735496">
                  <a:extLst>
                    <a:ext uri="{9D8B030D-6E8A-4147-A177-3AD203B41FA5}">
                      <a16:colId xmlns:a16="http://schemas.microsoft.com/office/drawing/2014/main" val="2319754636"/>
                    </a:ext>
                  </a:extLst>
                </a:gridCol>
              </a:tblGrid>
              <a:tr h="370840">
                <a:tc>
                  <a:txBody>
                    <a:bodyPr/>
                    <a:lstStyle/>
                    <a:p>
                      <a:pPr marL="0" algn="ctr" defTabSz="914400" rtl="0" eaLnBrk="1" latinLnBrk="0" hangingPunct="1"/>
                      <a:r>
                        <a:rPr lang="lt-LT" sz="1600" b="1" kern="1200" dirty="0">
                          <a:solidFill>
                            <a:schemeClr val="tx1"/>
                          </a:solidFill>
                          <a:latin typeface="+mn-lt"/>
                          <a:ea typeface="+mn-ea"/>
                          <a:cs typeface="+mn-cs"/>
                        </a:rPr>
                        <a:t>1</a:t>
                      </a:r>
                    </a:p>
                  </a:txBody>
                  <a:tcPr>
                    <a:solidFill>
                      <a:schemeClr val="bg1">
                        <a:lumMod val="85000"/>
                      </a:schemeClr>
                    </a:solidFill>
                  </a:tcPr>
                </a:tc>
                <a:extLst>
                  <a:ext uri="{0D108BD9-81ED-4DB2-BD59-A6C34878D82A}">
                    <a16:rowId xmlns:a16="http://schemas.microsoft.com/office/drawing/2014/main" val="2818929828"/>
                  </a:ext>
                </a:extLst>
              </a:tr>
            </a:tbl>
          </a:graphicData>
        </a:graphic>
      </p:graphicFrame>
      <p:pic>
        <p:nvPicPr>
          <p:cNvPr id="35" name="image2.png" title="Vaizdas">
            <a:extLst>
              <a:ext uri="{FF2B5EF4-FFF2-40B4-BE49-F238E27FC236}">
                <a16:creationId xmlns:a16="http://schemas.microsoft.com/office/drawing/2014/main" id="{00000000-0008-0000-0300-000002000000}"/>
              </a:ext>
            </a:extLst>
          </p:cNvPr>
          <p:cNvPicPr preferRelativeResize="0"/>
          <p:nvPr/>
        </p:nvPicPr>
        <p:blipFill>
          <a:blip r:embed="rId4" cstate="print"/>
          <a:stretch>
            <a:fillRect/>
          </a:stretch>
        </p:blipFill>
        <p:spPr>
          <a:xfrm>
            <a:off x="275688" y="6068586"/>
            <a:ext cx="10933292" cy="747362"/>
          </a:xfrm>
          <a:prstGeom prst="rect">
            <a:avLst/>
          </a:prstGeom>
          <a:noFill/>
        </p:spPr>
      </p:pic>
      <p:graphicFrame>
        <p:nvGraphicFramePr>
          <p:cNvPr id="36" name="Lentelė 35">
            <a:extLst>
              <a:ext uri="{FF2B5EF4-FFF2-40B4-BE49-F238E27FC236}">
                <a16:creationId xmlns:a16="http://schemas.microsoft.com/office/drawing/2014/main" id="{EDB56259-4B61-C425-A556-65F19023579A}"/>
              </a:ext>
            </a:extLst>
          </p:cNvPr>
          <p:cNvGraphicFramePr>
            <a:graphicFrameLocks noGrp="1"/>
          </p:cNvGraphicFramePr>
          <p:nvPr/>
        </p:nvGraphicFramePr>
        <p:xfrm>
          <a:off x="11219873" y="6188771"/>
          <a:ext cx="735496" cy="370840"/>
        </p:xfrm>
        <a:graphic>
          <a:graphicData uri="http://schemas.openxmlformats.org/drawingml/2006/table">
            <a:tbl>
              <a:tblPr firstRow="1" bandRow="1">
                <a:tableStyleId>{5C22544A-7EE6-4342-B048-85BDC9FD1C3A}</a:tableStyleId>
              </a:tblPr>
              <a:tblGrid>
                <a:gridCol w="735496">
                  <a:extLst>
                    <a:ext uri="{9D8B030D-6E8A-4147-A177-3AD203B41FA5}">
                      <a16:colId xmlns:a16="http://schemas.microsoft.com/office/drawing/2014/main" val="2319754636"/>
                    </a:ext>
                  </a:extLst>
                </a:gridCol>
              </a:tblGrid>
              <a:tr h="370840">
                <a:tc>
                  <a:txBody>
                    <a:bodyPr/>
                    <a:lstStyle/>
                    <a:p>
                      <a:pPr marL="0" algn="ctr" defTabSz="914400" rtl="0" eaLnBrk="1" latinLnBrk="0" hangingPunct="1"/>
                      <a:r>
                        <a:rPr lang="lt-LT" sz="1600" b="1" kern="1200" dirty="0">
                          <a:solidFill>
                            <a:schemeClr val="tx1"/>
                          </a:solidFill>
                          <a:latin typeface="+mn-lt"/>
                          <a:ea typeface="+mn-ea"/>
                          <a:cs typeface="+mn-cs"/>
                        </a:rPr>
                        <a:t>0</a:t>
                      </a:r>
                    </a:p>
                  </a:txBody>
                  <a:tcPr>
                    <a:solidFill>
                      <a:schemeClr val="bg1">
                        <a:lumMod val="85000"/>
                      </a:schemeClr>
                    </a:solidFill>
                  </a:tcPr>
                </a:tc>
                <a:extLst>
                  <a:ext uri="{0D108BD9-81ED-4DB2-BD59-A6C34878D82A}">
                    <a16:rowId xmlns:a16="http://schemas.microsoft.com/office/drawing/2014/main" val="2818929828"/>
                  </a:ext>
                </a:extLst>
              </a:tr>
            </a:tbl>
          </a:graphicData>
        </a:graphic>
      </p:graphicFrame>
    </p:spTree>
    <p:extLst>
      <p:ext uri="{BB962C8B-B14F-4D97-AF65-F5344CB8AC3E}">
        <p14:creationId xmlns:p14="http://schemas.microsoft.com/office/powerpoint/2010/main" val="17326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ircle(in)">
                                      <p:cBhvr>
                                        <p:cTn id="62" dur="2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circle(in)">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circle(in)">
                                      <p:cBhvr>
                                        <p:cTn id="72" dur="2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ircle(in)">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circle(in)">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circle(in)">
                                      <p:cBhvr>
                                        <p:cTn id="87" dur="20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ircle(in)">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circle(in)">
                                      <p:cBhvr>
                                        <p:cTn id="97" dur="20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circle(in)">
                                      <p:cBhvr>
                                        <p:cTn id="102" dur="20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circle(in)">
                                      <p:cBhvr>
                                        <p:cTn id="107" dur="20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circle(in)">
                                      <p:cBhvr>
                                        <p:cTn id="11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P spid="11" grpId="0"/>
      <p:bldP spid="14" grpId="0"/>
      <p:bldP spid="17" grpId="0"/>
      <p:bldP spid="25" grpId="0"/>
      <p:bldP spid="31" grpId="0"/>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827F3-EE48-8E33-3BBA-20212CAA215F}"/>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4E97AF56-7BD0-2756-530B-321086BB28B1}"/>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B14184E6-530F-529F-3B26-C3CD21969AB7}"/>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Skaičiavimai, formulės, funkcijos</a:t>
            </a:r>
          </a:p>
        </p:txBody>
      </p:sp>
      <p:pic>
        <p:nvPicPr>
          <p:cNvPr id="3" name="Paveikslėlis 2">
            <a:extLst>
              <a:ext uri="{FF2B5EF4-FFF2-40B4-BE49-F238E27FC236}">
                <a16:creationId xmlns:a16="http://schemas.microsoft.com/office/drawing/2014/main" id="{26E439B6-38B1-08E3-7EC4-6F5A29E38EDA}"/>
              </a:ext>
            </a:extLst>
          </p:cNvPr>
          <p:cNvPicPr>
            <a:picLocks noChangeAspect="1"/>
          </p:cNvPicPr>
          <p:nvPr/>
        </p:nvPicPr>
        <p:blipFill>
          <a:blip r:embed="rId3"/>
          <a:srcRect t="74895" b="4214"/>
          <a:stretch/>
        </p:blipFill>
        <p:spPr>
          <a:xfrm>
            <a:off x="2129964" y="2096670"/>
            <a:ext cx="8304383" cy="1209747"/>
          </a:xfrm>
          <a:prstGeom prst="rect">
            <a:avLst/>
          </a:prstGeom>
        </p:spPr>
      </p:pic>
      <p:pic>
        <p:nvPicPr>
          <p:cNvPr id="2" name="Paveikslėlis 1">
            <a:extLst>
              <a:ext uri="{FF2B5EF4-FFF2-40B4-BE49-F238E27FC236}">
                <a16:creationId xmlns:a16="http://schemas.microsoft.com/office/drawing/2014/main" id="{04387D1C-CE1C-2029-C019-86840931926E}"/>
              </a:ext>
            </a:extLst>
          </p:cNvPr>
          <p:cNvPicPr>
            <a:picLocks noChangeAspect="1"/>
          </p:cNvPicPr>
          <p:nvPr/>
        </p:nvPicPr>
        <p:blipFill>
          <a:blip r:embed="rId4"/>
          <a:stretch>
            <a:fillRect/>
          </a:stretch>
        </p:blipFill>
        <p:spPr>
          <a:xfrm>
            <a:off x="1985037" y="4044273"/>
            <a:ext cx="9116697" cy="1790950"/>
          </a:xfrm>
          <a:prstGeom prst="rect">
            <a:avLst/>
          </a:prstGeom>
        </p:spPr>
      </p:pic>
    </p:spTree>
    <p:extLst>
      <p:ext uri="{BB962C8B-B14F-4D97-AF65-F5344CB8AC3E}">
        <p14:creationId xmlns:p14="http://schemas.microsoft.com/office/powerpoint/2010/main" val="161059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EB9E-8443-D91F-408B-FE35AAC91E83}"/>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6D4CF72D-5160-8AF6-67C6-AC8DB3D40224}"/>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DAA4EBA2-627D-FC7E-88B6-5911879707A8}"/>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Diagramos</a:t>
            </a:r>
          </a:p>
        </p:txBody>
      </p:sp>
      <p:pic>
        <p:nvPicPr>
          <p:cNvPr id="3" name="Paveikslėlis 2">
            <a:extLst>
              <a:ext uri="{FF2B5EF4-FFF2-40B4-BE49-F238E27FC236}">
                <a16:creationId xmlns:a16="http://schemas.microsoft.com/office/drawing/2014/main" id="{42CB0F79-BC52-42FB-3131-E0581FABFAE5}"/>
              </a:ext>
            </a:extLst>
          </p:cNvPr>
          <p:cNvPicPr>
            <a:picLocks noChangeAspect="1"/>
          </p:cNvPicPr>
          <p:nvPr/>
        </p:nvPicPr>
        <p:blipFill>
          <a:blip r:embed="rId3"/>
          <a:stretch>
            <a:fillRect/>
          </a:stretch>
        </p:blipFill>
        <p:spPr>
          <a:xfrm>
            <a:off x="625921" y="1987009"/>
            <a:ext cx="10940158" cy="3923460"/>
          </a:xfrm>
          <a:prstGeom prst="rect">
            <a:avLst/>
          </a:prstGeom>
        </p:spPr>
      </p:pic>
      <p:pic>
        <p:nvPicPr>
          <p:cNvPr id="8" name="Paveikslėlis 7">
            <a:extLst>
              <a:ext uri="{FF2B5EF4-FFF2-40B4-BE49-F238E27FC236}">
                <a16:creationId xmlns:a16="http://schemas.microsoft.com/office/drawing/2014/main" id="{E658A8C3-F7BE-5DD4-A183-FF16CBDEBF0C}"/>
              </a:ext>
            </a:extLst>
          </p:cNvPr>
          <p:cNvPicPr>
            <a:picLocks noChangeAspect="1"/>
          </p:cNvPicPr>
          <p:nvPr/>
        </p:nvPicPr>
        <p:blipFill>
          <a:blip r:embed="rId4"/>
          <a:stretch>
            <a:fillRect/>
          </a:stretch>
        </p:blipFill>
        <p:spPr>
          <a:xfrm>
            <a:off x="271670" y="1909331"/>
            <a:ext cx="11920330" cy="3961357"/>
          </a:xfrm>
          <a:prstGeom prst="rect">
            <a:avLst/>
          </a:prstGeom>
        </p:spPr>
      </p:pic>
      <p:pic>
        <p:nvPicPr>
          <p:cNvPr id="10" name="Paveikslėlis 9">
            <a:extLst>
              <a:ext uri="{FF2B5EF4-FFF2-40B4-BE49-F238E27FC236}">
                <a16:creationId xmlns:a16="http://schemas.microsoft.com/office/drawing/2014/main" id="{FD62E189-B4FC-CEC5-3CED-7F5FC9F22587}"/>
              </a:ext>
            </a:extLst>
          </p:cNvPr>
          <p:cNvPicPr>
            <a:picLocks noChangeAspect="1"/>
          </p:cNvPicPr>
          <p:nvPr/>
        </p:nvPicPr>
        <p:blipFill>
          <a:blip r:embed="rId5"/>
          <a:stretch>
            <a:fillRect/>
          </a:stretch>
        </p:blipFill>
        <p:spPr>
          <a:xfrm>
            <a:off x="271669" y="1644707"/>
            <a:ext cx="11920331" cy="4212782"/>
          </a:xfrm>
          <a:prstGeom prst="rect">
            <a:avLst/>
          </a:prstGeom>
        </p:spPr>
      </p:pic>
    </p:spTree>
    <p:extLst>
      <p:ext uri="{BB962C8B-B14F-4D97-AF65-F5344CB8AC3E}">
        <p14:creationId xmlns:p14="http://schemas.microsoft.com/office/powerpoint/2010/main" val="3110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D4CF-AD15-43FD-A659-0204557DC3C0}"/>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027CBACE-EAB2-F147-1272-F6FBE2FD67F3}"/>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EE8978AB-4DE5-ED11-7FE8-ADF0ACD595C3}"/>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Diagramos</a:t>
            </a:r>
          </a:p>
        </p:txBody>
      </p:sp>
      <p:pic>
        <p:nvPicPr>
          <p:cNvPr id="10" name="Paveikslėlis 9">
            <a:extLst>
              <a:ext uri="{FF2B5EF4-FFF2-40B4-BE49-F238E27FC236}">
                <a16:creationId xmlns:a16="http://schemas.microsoft.com/office/drawing/2014/main" id="{78E9C569-19F8-8842-0140-741470D2CE5F}"/>
              </a:ext>
            </a:extLst>
          </p:cNvPr>
          <p:cNvPicPr>
            <a:picLocks noChangeAspect="1"/>
          </p:cNvPicPr>
          <p:nvPr/>
        </p:nvPicPr>
        <p:blipFill>
          <a:blip r:embed="rId3"/>
          <a:srcRect l="51418"/>
          <a:stretch/>
        </p:blipFill>
        <p:spPr>
          <a:xfrm>
            <a:off x="530087" y="1830237"/>
            <a:ext cx="5320521" cy="3870389"/>
          </a:xfrm>
          <a:prstGeom prst="rect">
            <a:avLst/>
          </a:prstGeom>
        </p:spPr>
      </p:pic>
      <p:pic>
        <p:nvPicPr>
          <p:cNvPr id="6" name="Paveikslėlis 5">
            <a:extLst>
              <a:ext uri="{FF2B5EF4-FFF2-40B4-BE49-F238E27FC236}">
                <a16:creationId xmlns:a16="http://schemas.microsoft.com/office/drawing/2014/main" id="{B8A89AA3-2D2B-FB18-C934-A1A0E035CC13}"/>
              </a:ext>
            </a:extLst>
          </p:cNvPr>
          <p:cNvPicPr>
            <a:picLocks noChangeAspect="1"/>
          </p:cNvPicPr>
          <p:nvPr/>
        </p:nvPicPr>
        <p:blipFill>
          <a:blip r:embed="rId4"/>
          <a:stretch>
            <a:fillRect/>
          </a:stretch>
        </p:blipFill>
        <p:spPr>
          <a:xfrm>
            <a:off x="5883403" y="1748210"/>
            <a:ext cx="6308597" cy="4034441"/>
          </a:xfrm>
          <a:prstGeom prst="rect">
            <a:avLst/>
          </a:prstGeom>
        </p:spPr>
      </p:pic>
    </p:spTree>
    <p:extLst>
      <p:ext uri="{BB962C8B-B14F-4D97-AF65-F5344CB8AC3E}">
        <p14:creationId xmlns:p14="http://schemas.microsoft.com/office/powerpoint/2010/main" val="30478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FEFD-849A-BF95-CE88-A74CBC35E90C}"/>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AD7A20C1-FC26-154A-F723-E02A68DAC06A}"/>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6" name="Paveikslėlis 5">
            <a:extLst>
              <a:ext uri="{FF2B5EF4-FFF2-40B4-BE49-F238E27FC236}">
                <a16:creationId xmlns:a16="http://schemas.microsoft.com/office/drawing/2014/main" id="{061C9818-EAE8-8BB6-A2F9-89C6126D23EE}"/>
              </a:ext>
            </a:extLst>
          </p:cNvPr>
          <p:cNvPicPr>
            <a:picLocks noChangeAspect="1"/>
          </p:cNvPicPr>
          <p:nvPr/>
        </p:nvPicPr>
        <p:blipFill>
          <a:blip r:embed="rId3"/>
          <a:stretch>
            <a:fillRect/>
          </a:stretch>
        </p:blipFill>
        <p:spPr>
          <a:xfrm>
            <a:off x="343993" y="1890928"/>
            <a:ext cx="4810120" cy="3076143"/>
          </a:xfrm>
          <a:prstGeom prst="rect">
            <a:avLst/>
          </a:prstGeom>
        </p:spPr>
      </p:pic>
      <p:graphicFrame>
        <p:nvGraphicFramePr>
          <p:cNvPr id="3" name="Lentelė 2">
            <a:extLst>
              <a:ext uri="{FF2B5EF4-FFF2-40B4-BE49-F238E27FC236}">
                <a16:creationId xmlns:a16="http://schemas.microsoft.com/office/drawing/2014/main" id="{73BD481C-53F5-59EF-D56D-ED5F19600499}"/>
              </a:ext>
            </a:extLst>
          </p:cNvPr>
          <p:cNvGraphicFramePr>
            <a:graphicFrameLocks noGrp="1"/>
          </p:cNvGraphicFramePr>
          <p:nvPr/>
        </p:nvGraphicFramePr>
        <p:xfrm>
          <a:off x="10886660" y="2555461"/>
          <a:ext cx="565426" cy="1854200"/>
        </p:xfrm>
        <a:graphic>
          <a:graphicData uri="http://schemas.openxmlformats.org/drawingml/2006/table">
            <a:tbl>
              <a:tblPr firstRow="1" bandRow="1">
                <a:tableStyleId>{D113A9D2-9D6B-4929-AA2D-F23B5EE8CBE7}</a:tableStyleId>
              </a:tblPr>
              <a:tblGrid>
                <a:gridCol w="565426">
                  <a:extLst>
                    <a:ext uri="{9D8B030D-6E8A-4147-A177-3AD203B41FA5}">
                      <a16:colId xmlns:a16="http://schemas.microsoft.com/office/drawing/2014/main" val="558547871"/>
                    </a:ext>
                  </a:extLst>
                </a:gridCol>
              </a:tblGrid>
              <a:tr h="370840">
                <a:tc>
                  <a:txBody>
                    <a:bodyPr/>
                    <a:lstStyle/>
                    <a:p>
                      <a:r>
                        <a:rPr lang="lt-LT" dirty="0"/>
                        <a:t>2.1</a:t>
                      </a:r>
                    </a:p>
                  </a:txBody>
                  <a:tcPr/>
                </a:tc>
                <a:extLst>
                  <a:ext uri="{0D108BD9-81ED-4DB2-BD59-A6C34878D82A}">
                    <a16:rowId xmlns:a16="http://schemas.microsoft.com/office/drawing/2014/main" val="13129967"/>
                  </a:ext>
                </a:extLst>
              </a:tr>
              <a:tr h="370840">
                <a:tc>
                  <a:txBody>
                    <a:bodyPr/>
                    <a:lstStyle/>
                    <a:p>
                      <a:r>
                        <a:rPr lang="lt-LT" dirty="0"/>
                        <a:t>2.2</a:t>
                      </a:r>
                    </a:p>
                  </a:txBody>
                  <a:tcPr/>
                </a:tc>
                <a:extLst>
                  <a:ext uri="{0D108BD9-81ED-4DB2-BD59-A6C34878D82A}">
                    <a16:rowId xmlns:a16="http://schemas.microsoft.com/office/drawing/2014/main" val="4011874869"/>
                  </a:ext>
                </a:extLst>
              </a:tr>
              <a:tr h="370840">
                <a:tc>
                  <a:txBody>
                    <a:bodyPr/>
                    <a:lstStyle/>
                    <a:p>
                      <a:r>
                        <a:rPr lang="lt-LT" dirty="0"/>
                        <a:t>2.3</a:t>
                      </a:r>
                    </a:p>
                  </a:txBody>
                  <a:tcPr/>
                </a:tc>
                <a:extLst>
                  <a:ext uri="{0D108BD9-81ED-4DB2-BD59-A6C34878D82A}">
                    <a16:rowId xmlns:a16="http://schemas.microsoft.com/office/drawing/2014/main" val="3962588297"/>
                  </a:ext>
                </a:extLst>
              </a:tr>
              <a:tr h="370840">
                <a:tc>
                  <a:txBody>
                    <a:bodyPr/>
                    <a:lstStyle/>
                    <a:p>
                      <a:r>
                        <a:rPr lang="lt-LT" dirty="0"/>
                        <a:t>2.4</a:t>
                      </a:r>
                    </a:p>
                  </a:txBody>
                  <a:tcPr/>
                </a:tc>
                <a:extLst>
                  <a:ext uri="{0D108BD9-81ED-4DB2-BD59-A6C34878D82A}">
                    <a16:rowId xmlns:a16="http://schemas.microsoft.com/office/drawing/2014/main" val="1106982183"/>
                  </a:ext>
                </a:extLst>
              </a:tr>
              <a:tr h="370840">
                <a:tc>
                  <a:txBody>
                    <a:bodyPr/>
                    <a:lstStyle/>
                    <a:p>
                      <a:r>
                        <a:rPr lang="lt-LT" dirty="0"/>
                        <a:t>2.5</a:t>
                      </a:r>
                    </a:p>
                  </a:txBody>
                  <a:tcPr/>
                </a:tc>
                <a:extLst>
                  <a:ext uri="{0D108BD9-81ED-4DB2-BD59-A6C34878D82A}">
                    <a16:rowId xmlns:a16="http://schemas.microsoft.com/office/drawing/2014/main" val="3915364641"/>
                  </a:ext>
                </a:extLst>
              </a:tr>
            </a:tbl>
          </a:graphicData>
        </a:graphic>
      </p:graphicFrame>
      <p:graphicFrame>
        <p:nvGraphicFramePr>
          <p:cNvPr id="7" name="Lentelė 6">
            <a:extLst>
              <a:ext uri="{FF2B5EF4-FFF2-40B4-BE49-F238E27FC236}">
                <a16:creationId xmlns:a16="http://schemas.microsoft.com/office/drawing/2014/main" id="{4538E91C-A65A-D4C7-A297-12F2F8E48FCD}"/>
              </a:ext>
            </a:extLst>
          </p:cNvPr>
          <p:cNvGraphicFramePr>
            <a:graphicFrameLocks noGrp="1"/>
          </p:cNvGraphicFramePr>
          <p:nvPr/>
        </p:nvGraphicFramePr>
        <p:xfrm>
          <a:off x="11516139" y="2548825"/>
          <a:ext cx="565424" cy="1854200"/>
        </p:xfrm>
        <a:graphic>
          <a:graphicData uri="http://schemas.openxmlformats.org/drawingml/2006/table">
            <a:tbl>
              <a:tblPr firstRow="1" bandRow="1">
                <a:tableStyleId>{5940675A-B579-460E-94D1-54222C63F5DA}</a:tableStyleId>
              </a:tblPr>
              <a:tblGrid>
                <a:gridCol w="565424">
                  <a:extLst>
                    <a:ext uri="{9D8B030D-6E8A-4147-A177-3AD203B41FA5}">
                      <a16:colId xmlns:a16="http://schemas.microsoft.com/office/drawing/2014/main" val="558547871"/>
                    </a:ext>
                  </a:extLst>
                </a:gridCol>
              </a:tblGrid>
              <a:tr h="370840">
                <a:tc>
                  <a:txBody>
                    <a:bodyPr/>
                    <a:lstStyle/>
                    <a:p>
                      <a:pPr algn="ctr"/>
                      <a:r>
                        <a:rPr lang="lt-LT" dirty="0"/>
                        <a:t>1</a:t>
                      </a:r>
                    </a:p>
                  </a:txBody>
                  <a:tcPr/>
                </a:tc>
                <a:extLst>
                  <a:ext uri="{0D108BD9-81ED-4DB2-BD59-A6C34878D82A}">
                    <a16:rowId xmlns:a16="http://schemas.microsoft.com/office/drawing/2014/main" val="13129967"/>
                  </a:ext>
                </a:extLst>
              </a:tr>
              <a:tr h="370840">
                <a:tc>
                  <a:txBody>
                    <a:bodyPr/>
                    <a:lstStyle/>
                    <a:p>
                      <a:pPr algn="ctr"/>
                      <a:r>
                        <a:rPr lang="lt-LT" dirty="0"/>
                        <a:t>1</a:t>
                      </a:r>
                    </a:p>
                  </a:txBody>
                  <a:tcPr/>
                </a:tc>
                <a:extLst>
                  <a:ext uri="{0D108BD9-81ED-4DB2-BD59-A6C34878D82A}">
                    <a16:rowId xmlns:a16="http://schemas.microsoft.com/office/drawing/2014/main" val="4011874869"/>
                  </a:ext>
                </a:extLst>
              </a:tr>
              <a:tr h="370840">
                <a:tc>
                  <a:txBody>
                    <a:bodyPr/>
                    <a:lstStyle/>
                    <a:p>
                      <a:pPr algn="ctr"/>
                      <a:r>
                        <a:rPr lang="lt-LT" dirty="0"/>
                        <a:t>0</a:t>
                      </a:r>
                    </a:p>
                  </a:txBody>
                  <a:tcPr/>
                </a:tc>
                <a:extLst>
                  <a:ext uri="{0D108BD9-81ED-4DB2-BD59-A6C34878D82A}">
                    <a16:rowId xmlns:a16="http://schemas.microsoft.com/office/drawing/2014/main" val="3962588297"/>
                  </a:ext>
                </a:extLst>
              </a:tr>
              <a:tr h="370840">
                <a:tc>
                  <a:txBody>
                    <a:bodyPr/>
                    <a:lstStyle/>
                    <a:p>
                      <a:pPr algn="ctr"/>
                      <a:r>
                        <a:rPr lang="lt-LT" dirty="0"/>
                        <a:t>0</a:t>
                      </a:r>
                    </a:p>
                  </a:txBody>
                  <a:tcPr/>
                </a:tc>
                <a:extLst>
                  <a:ext uri="{0D108BD9-81ED-4DB2-BD59-A6C34878D82A}">
                    <a16:rowId xmlns:a16="http://schemas.microsoft.com/office/drawing/2014/main" val="1106982183"/>
                  </a:ext>
                </a:extLst>
              </a:tr>
              <a:tr h="370840">
                <a:tc>
                  <a:txBody>
                    <a:bodyPr/>
                    <a:lstStyle/>
                    <a:p>
                      <a:pPr algn="ctr"/>
                      <a:r>
                        <a:rPr lang="lt-LT" dirty="0"/>
                        <a:t>1</a:t>
                      </a:r>
                    </a:p>
                  </a:txBody>
                  <a:tcPr/>
                </a:tc>
                <a:extLst>
                  <a:ext uri="{0D108BD9-81ED-4DB2-BD59-A6C34878D82A}">
                    <a16:rowId xmlns:a16="http://schemas.microsoft.com/office/drawing/2014/main" val="3915364641"/>
                  </a:ext>
                </a:extLst>
              </a:tr>
            </a:tbl>
          </a:graphicData>
        </a:graphic>
      </p:graphicFrame>
      <p:pic>
        <p:nvPicPr>
          <p:cNvPr id="8" name="image1.png">
            <a:extLst>
              <a:ext uri="{FF2B5EF4-FFF2-40B4-BE49-F238E27FC236}">
                <a16:creationId xmlns:a16="http://schemas.microsoft.com/office/drawing/2014/main" id="{00000000-0008-0000-0400-000002000000}"/>
              </a:ext>
            </a:extLst>
          </p:cNvPr>
          <p:cNvPicPr preferRelativeResize="0"/>
          <p:nvPr/>
        </p:nvPicPr>
        <p:blipFill>
          <a:blip r:embed="rId4" cstate="print"/>
          <a:stretch>
            <a:fillRect/>
          </a:stretch>
        </p:blipFill>
        <p:spPr>
          <a:xfrm>
            <a:off x="5227594" y="1890929"/>
            <a:ext cx="5585585" cy="3076142"/>
          </a:xfrm>
          <a:prstGeom prst="rect">
            <a:avLst/>
          </a:prstGeom>
          <a:noFill/>
        </p:spPr>
      </p:pic>
      <p:pic>
        <p:nvPicPr>
          <p:cNvPr id="9" name="image5.png" title="Vaizdas">
            <a:extLst>
              <a:ext uri="{FF2B5EF4-FFF2-40B4-BE49-F238E27FC236}">
                <a16:creationId xmlns:a16="http://schemas.microsoft.com/office/drawing/2014/main" id="{00000000-0008-0000-0400-000008000000}"/>
              </a:ext>
            </a:extLst>
          </p:cNvPr>
          <p:cNvPicPr preferRelativeResize="0"/>
          <p:nvPr/>
        </p:nvPicPr>
        <p:blipFill>
          <a:blip r:embed="rId5" cstate="print"/>
          <a:stretch>
            <a:fillRect/>
          </a:stretch>
        </p:blipFill>
        <p:spPr>
          <a:xfrm>
            <a:off x="5255882" y="1890928"/>
            <a:ext cx="5630778" cy="3791761"/>
          </a:xfrm>
          <a:prstGeom prst="rect">
            <a:avLst/>
          </a:prstGeom>
          <a:noFill/>
        </p:spPr>
      </p:pic>
      <p:graphicFrame>
        <p:nvGraphicFramePr>
          <p:cNvPr id="11" name="Lentelė 10">
            <a:extLst>
              <a:ext uri="{FF2B5EF4-FFF2-40B4-BE49-F238E27FC236}">
                <a16:creationId xmlns:a16="http://schemas.microsoft.com/office/drawing/2014/main" id="{8F2DA61B-3A56-3983-778A-9F22FCF36216}"/>
              </a:ext>
            </a:extLst>
          </p:cNvPr>
          <p:cNvGraphicFramePr>
            <a:graphicFrameLocks noGrp="1"/>
          </p:cNvGraphicFramePr>
          <p:nvPr/>
        </p:nvGraphicFramePr>
        <p:xfrm>
          <a:off x="11526451" y="2562088"/>
          <a:ext cx="565424" cy="1854200"/>
        </p:xfrm>
        <a:graphic>
          <a:graphicData uri="http://schemas.openxmlformats.org/drawingml/2006/table">
            <a:tbl>
              <a:tblPr firstRow="1" bandRow="1">
                <a:tableStyleId>{5940675A-B579-460E-94D1-54222C63F5DA}</a:tableStyleId>
              </a:tblPr>
              <a:tblGrid>
                <a:gridCol w="565424">
                  <a:extLst>
                    <a:ext uri="{9D8B030D-6E8A-4147-A177-3AD203B41FA5}">
                      <a16:colId xmlns:a16="http://schemas.microsoft.com/office/drawing/2014/main" val="558547871"/>
                    </a:ext>
                  </a:extLst>
                </a:gridCol>
              </a:tblGrid>
              <a:tr h="370840">
                <a:tc>
                  <a:txBody>
                    <a:bodyPr/>
                    <a:lstStyle/>
                    <a:p>
                      <a:pPr algn="ctr"/>
                      <a:r>
                        <a:rPr lang="lt-LT" dirty="0"/>
                        <a:t>1</a:t>
                      </a:r>
                    </a:p>
                  </a:txBody>
                  <a:tcPr/>
                </a:tc>
                <a:extLst>
                  <a:ext uri="{0D108BD9-81ED-4DB2-BD59-A6C34878D82A}">
                    <a16:rowId xmlns:a16="http://schemas.microsoft.com/office/drawing/2014/main" val="13129967"/>
                  </a:ext>
                </a:extLst>
              </a:tr>
              <a:tr h="370840">
                <a:tc>
                  <a:txBody>
                    <a:bodyPr/>
                    <a:lstStyle/>
                    <a:p>
                      <a:pPr algn="ctr"/>
                      <a:r>
                        <a:rPr lang="lt-LT" dirty="0"/>
                        <a:t>1</a:t>
                      </a:r>
                    </a:p>
                  </a:txBody>
                  <a:tcPr/>
                </a:tc>
                <a:extLst>
                  <a:ext uri="{0D108BD9-81ED-4DB2-BD59-A6C34878D82A}">
                    <a16:rowId xmlns:a16="http://schemas.microsoft.com/office/drawing/2014/main" val="4011874869"/>
                  </a:ext>
                </a:extLst>
              </a:tr>
              <a:tr h="370840">
                <a:tc>
                  <a:txBody>
                    <a:bodyPr/>
                    <a:lstStyle/>
                    <a:p>
                      <a:pPr algn="ctr"/>
                      <a:r>
                        <a:rPr lang="lt-LT" dirty="0"/>
                        <a:t>1</a:t>
                      </a:r>
                    </a:p>
                  </a:txBody>
                  <a:tcPr/>
                </a:tc>
                <a:extLst>
                  <a:ext uri="{0D108BD9-81ED-4DB2-BD59-A6C34878D82A}">
                    <a16:rowId xmlns:a16="http://schemas.microsoft.com/office/drawing/2014/main" val="3962588297"/>
                  </a:ext>
                </a:extLst>
              </a:tr>
              <a:tr h="370840">
                <a:tc>
                  <a:txBody>
                    <a:bodyPr/>
                    <a:lstStyle/>
                    <a:p>
                      <a:pPr algn="ctr"/>
                      <a:r>
                        <a:rPr lang="lt-LT" dirty="0"/>
                        <a:t>1</a:t>
                      </a:r>
                    </a:p>
                  </a:txBody>
                  <a:tcPr/>
                </a:tc>
                <a:extLst>
                  <a:ext uri="{0D108BD9-81ED-4DB2-BD59-A6C34878D82A}">
                    <a16:rowId xmlns:a16="http://schemas.microsoft.com/office/drawing/2014/main" val="1106982183"/>
                  </a:ext>
                </a:extLst>
              </a:tr>
              <a:tr h="370840">
                <a:tc>
                  <a:txBody>
                    <a:bodyPr/>
                    <a:lstStyle/>
                    <a:p>
                      <a:pPr algn="ctr"/>
                      <a:r>
                        <a:rPr lang="lt-LT" dirty="0"/>
                        <a:t>1</a:t>
                      </a:r>
                    </a:p>
                  </a:txBody>
                  <a:tcPr/>
                </a:tc>
                <a:extLst>
                  <a:ext uri="{0D108BD9-81ED-4DB2-BD59-A6C34878D82A}">
                    <a16:rowId xmlns:a16="http://schemas.microsoft.com/office/drawing/2014/main" val="3915364641"/>
                  </a:ext>
                </a:extLst>
              </a:tr>
            </a:tbl>
          </a:graphicData>
        </a:graphic>
      </p:graphicFrame>
      <p:sp>
        <p:nvSpPr>
          <p:cNvPr id="12" name="Pavadinimas 1">
            <a:extLst>
              <a:ext uri="{FF2B5EF4-FFF2-40B4-BE49-F238E27FC236}">
                <a16:creationId xmlns:a16="http://schemas.microsoft.com/office/drawing/2014/main" id="{E1923B2E-9BA8-1034-5B2B-DBF29A303C8C}"/>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Diagramos</a:t>
            </a:r>
          </a:p>
        </p:txBody>
      </p:sp>
    </p:spTree>
    <p:extLst>
      <p:ext uri="{BB962C8B-B14F-4D97-AF65-F5344CB8AC3E}">
        <p14:creationId xmlns:p14="http://schemas.microsoft.com/office/powerpoint/2010/main" val="9661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21A8-EBA8-E134-2BF8-79D6B2AB2091}"/>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BE3539FA-DDA9-58E9-227F-B733E47AB8BF}"/>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F68EC34B-F5F3-8C95-6F9B-C82241C0CD49}"/>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Duomenų atranka</a:t>
            </a:r>
          </a:p>
        </p:txBody>
      </p:sp>
      <p:pic>
        <p:nvPicPr>
          <p:cNvPr id="6" name="Paveikslėlis 5">
            <a:extLst>
              <a:ext uri="{FF2B5EF4-FFF2-40B4-BE49-F238E27FC236}">
                <a16:creationId xmlns:a16="http://schemas.microsoft.com/office/drawing/2014/main" id="{34361DE8-323D-7700-5A70-32A69D8AE57C}"/>
              </a:ext>
            </a:extLst>
          </p:cNvPr>
          <p:cNvPicPr>
            <a:picLocks noChangeAspect="1"/>
          </p:cNvPicPr>
          <p:nvPr/>
        </p:nvPicPr>
        <p:blipFill>
          <a:blip r:embed="rId3"/>
          <a:stretch>
            <a:fillRect/>
          </a:stretch>
        </p:blipFill>
        <p:spPr>
          <a:xfrm>
            <a:off x="1428417" y="1982595"/>
            <a:ext cx="9946884" cy="1247949"/>
          </a:xfrm>
          <a:prstGeom prst="rect">
            <a:avLst/>
          </a:prstGeom>
        </p:spPr>
      </p:pic>
      <p:pic>
        <p:nvPicPr>
          <p:cNvPr id="12" name="Paveikslėlis 11">
            <a:extLst>
              <a:ext uri="{FF2B5EF4-FFF2-40B4-BE49-F238E27FC236}">
                <a16:creationId xmlns:a16="http://schemas.microsoft.com/office/drawing/2014/main" id="{C0277FE2-0710-BF28-04D3-FFAA7A330667}"/>
              </a:ext>
            </a:extLst>
          </p:cNvPr>
          <p:cNvPicPr>
            <a:picLocks noChangeAspect="1"/>
          </p:cNvPicPr>
          <p:nvPr/>
        </p:nvPicPr>
        <p:blipFill>
          <a:blip r:embed="rId4"/>
          <a:stretch>
            <a:fillRect/>
          </a:stretch>
        </p:blipFill>
        <p:spPr>
          <a:xfrm>
            <a:off x="3485320" y="1778989"/>
            <a:ext cx="6403237" cy="4941548"/>
          </a:xfrm>
          <a:prstGeom prst="rect">
            <a:avLst/>
          </a:prstGeom>
        </p:spPr>
      </p:pic>
      <p:pic>
        <p:nvPicPr>
          <p:cNvPr id="14" name="Paveikslėlis 13">
            <a:extLst>
              <a:ext uri="{FF2B5EF4-FFF2-40B4-BE49-F238E27FC236}">
                <a16:creationId xmlns:a16="http://schemas.microsoft.com/office/drawing/2014/main" id="{6F66673B-33DB-ADF2-86DD-49AB54214FC1}"/>
              </a:ext>
            </a:extLst>
          </p:cNvPr>
          <p:cNvPicPr>
            <a:picLocks noChangeAspect="1"/>
          </p:cNvPicPr>
          <p:nvPr/>
        </p:nvPicPr>
        <p:blipFill>
          <a:blip r:embed="rId5"/>
          <a:stretch>
            <a:fillRect/>
          </a:stretch>
        </p:blipFill>
        <p:spPr>
          <a:xfrm>
            <a:off x="1948070" y="1186283"/>
            <a:ext cx="8640417" cy="5598291"/>
          </a:xfrm>
          <a:prstGeom prst="rect">
            <a:avLst/>
          </a:prstGeom>
        </p:spPr>
      </p:pic>
    </p:spTree>
    <p:extLst>
      <p:ext uri="{BB962C8B-B14F-4D97-AF65-F5344CB8AC3E}">
        <p14:creationId xmlns:p14="http://schemas.microsoft.com/office/powerpoint/2010/main" val="26274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96441-6F81-9593-CB4B-4005AC374D20}"/>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CB0A78CE-FD1C-D4FC-9911-552593B5A687}"/>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BD03C5FE-4FF6-7A84-6B9E-E3BFAA526164}"/>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Duomenų atranka</a:t>
            </a:r>
          </a:p>
        </p:txBody>
      </p:sp>
      <p:pic>
        <p:nvPicPr>
          <p:cNvPr id="9" name="Paveikslėlis 8">
            <a:extLst>
              <a:ext uri="{FF2B5EF4-FFF2-40B4-BE49-F238E27FC236}">
                <a16:creationId xmlns:a16="http://schemas.microsoft.com/office/drawing/2014/main" id="{873C764F-E651-C36E-998C-D41A686AB81B}"/>
              </a:ext>
            </a:extLst>
          </p:cNvPr>
          <p:cNvPicPr>
            <a:picLocks noChangeAspect="1"/>
          </p:cNvPicPr>
          <p:nvPr/>
        </p:nvPicPr>
        <p:blipFill>
          <a:blip r:embed="rId3"/>
          <a:stretch>
            <a:fillRect/>
          </a:stretch>
        </p:blipFill>
        <p:spPr>
          <a:xfrm>
            <a:off x="334053" y="1671645"/>
            <a:ext cx="7670260" cy="1757355"/>
          </a:xfrm>
          <a:prstGeom prst="rect">
            <a:avLst/>
          </a:prstGeom>
        </p:spPr>
      </p:pic>
      <p:graphicFrame>
        <p:nvGraphicFramePr>
          <p:cNvPr id="3" name="Lentelė 2">
            <a:extLst>
              <a:ext uri="{FF2B5EF4-FFF2-40B4-BE49-F238E27FC236}">
                <a16:creationId xmlns:a16="http://schemas.microsoft.com/office/drawing/2014/main" id="{EE709E87-AF7B-BC8E-BB91-5F34C346CBE2}"/>
              </a:ext>
            </a:extLst>
          </p:cNvPr>
          <p:cNvGraphicFramePr>
            <a:graphicFrameLocks noGrp="1"/>
          </p:cNvGraphicFramePr>
          <p:nvPr/>
        </p:nvGraphicFramePr>
        <p:xfrm>
          <a:off x="10208591" y="4338116"/>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t>3.1</a:t>
                      </a:r>
                    </a:p>
                  </a:txBody>
                  <a:tcPr/>
                </a:tc>
                <a:tc>
                  <a:txBody>
                    <a:bodyPr/>
                    <a:lstStyle/>
                    <a:p>
                      <a:pPr algn="ctr"/>
                      <a:r>
                        <a:rPr lang="lt-LT" sz="1600" dirty="0"/>
                        <a:t>3.2</a:t>
                      </a:r>
                    </a:p>
                  </a:txBody>
                  <a:tcPr/>
                </a:tc>
                <a:extLst>
                  <a:ext uri="{0D108BD9-81ED-4DB2-BD59-A6C34878D82A}">
                    <a16:rowId xmlns:a16="http://schemas.microsoft.com/office/drawing/2014/main" val="3437397201"/>
                  </a:ext>
                </a:extLst>
              </a:tr>
            </a:tbl>
          </a:graphicData>
        </a:graphic>
      </p:graphicFrame>
      <p:graphicFrame>
        <p:nvGraphicFramePr>
          <p:cNvPr id="7" name="Lentelė 6">
            <a:extLst>
              <a:ext uri="{FF2B5EF4-FFF2-40B4-BE49-F238E27FC236}">
                <a16:creationId xmlns:a16="http://schemas.microsoft.com/office/drawing/2014/main" id="{0AF8E166-B043-2233-0D31-B0DF47C471FD}"/>
              </a:ext>
            </a:extLst>
          </p:cNvPr>
          <p:cNvGraphicFramePr>
            <a:graphicFrameLocks noGrp="1"/>
          </p:cNvGraphicFramePr>
          <p:nvPr/>
        </p:nvGraphicFramePr>
        <p:xfrm>
          <a:off x="10208591" y="5004850"/>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pic>
        <p:nvPicPr>
          <p:cNvPr id="8" name="image18.png">
            <a:extLst>
              <a:ext uri="{FF2B5EF4-FFF2-40B4-BE49-F238E27FC236}">
                <a16:creationId xmlns:a16="http://schemas.microsoft.com/office/drawing/2014/main" id="{00000000-0008-0000-0500-000002000000}"/>
              </a:ext>
            </a:extLst>
          </p:cNvPr>
          <p:cNvPicPr preferRelativeResize="0"/>
          <p:nvPr/>
        </p:nvPicPr>
        <p:blipFill>
          <a:blip r:embed="rId4" cstate="print"/>
          <a:stretch>
            <a:fillRect/>
          </a:stretch>
        </p:blipFill>
        <p:spPr>
          <a:xfrm>
            <a:off x="801756" y="3675841"/>
            <a:ext cx="8229600" cy="2933700"/>
          </a:xfrm>
          <a:prstGeom prst="rect">
            <a:avLst/>
          </a:prstGeom>
          <a:noFill/>
        </p:spPr>
      </p:pic>
      <p:pic>
        <p:nvPicPr>
          <p:cNvPr id="10" name="image11.png">
            <a:extLst>
              <a:ext uri="{FF2B5EF4-FFF2-40B4-BE49-F238E27FC236}">
                <a16:creationId xmlns:a16="http://schemas.microsoft.com/office/drawing/2014/main" id="{00000000-0008-0000-0500-000003000000}"/>
              </a:ext>
            </a:extLst>
          </p:cNvPr>
          <p:cNvPicPr preferRelativeResize="0"/>
          <p:nvPr/>
        </p:nvPicPr>
        <p:blipFill>
          <a:blip r:embed="rId5" cstate="print"/>
          <a:stretch>
            <a:fillRect/>
          </a:stretch>
        </p:blipFill>
        <p:spPr>
          <a:xfrm>
            <a:off x="649356" y="3485341"/>
            <a:ext cx="8382000" cy="3323534"/>
          </a:xfrm>
          <a:prstGeom prst="rect">
            <a:avLst/>
          </a:prstGeom>
          <a:noFill/>
        </p:spPr>
      </p:pic>
      <p:graphicFrame>
        <p:nvGraphicFramePr>
          <p:cNvPr id="11" name="Lentelė 10">
            <a:extLst>
              <a:ext uri="{FF2B5EF4-FFF2-40B4-BE49-F238E27FC236}">
                <a16:creationId xmlns:a16="http://schemas.microsoft.com/office/drawing/2014/main" id="{CBC63039-3A3F-B863-F9CD-1B89E5928561}"/>
              </a:ext>
            </a:extLst>
          </p:cNvPr>
          <p:cNvGraphicFramePr>
            <a:graphicFrameLocks noGrp="1"/>
          </p:cNvGraphicFramePr>
          <p:nvPr/>
        </p:nvGraphicFramePr>
        <p:xfrm>
          <a:off x="10221845" y="5481928"/>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pic>
        <p:nvPicPr>
          <p:cNvPr id="12" name="image13.png">
            <a:extLst>
              <a:ext uri="{FF2B5EF4-FFF2-40B4-BE49-F238E27FC236}">
                <a16:creationId xmlns:a16="http://schemas.microsoft.com/office/drawing/2014/main" id="{00000000-0008-0000-0500-000007000000}"/>
              </a:ext>
            </a:extLst>
          </p:cNvPr>
          <p:cNvPicPr preferRelativeResize="0"/>
          <p:nvPr/>
        </p:nvPicPr>
        <p:blipFill>
          <a:blip r:embed="rId6" cstate="print"/>
          <a:stretch>
            <a:fillRect/>
          </a:stretch>
        </p:blipFill>
        <p:spPr>
          <a:xfrm>
            <a:off x="334053" y="1671645"/>
            <a:ext cx="9143614" cy="5186355"/>
          </a:xfrm>
          <a:prstGeom prst="rect">
            <a:avLst/>
          </a:prstGeom>
          <a:noFill/>
        </p:spPr>
      </p:pic>
      <p:graphicFrame>
        <p:nvGraphicFramePr>
          <p:cNvPr id="13" name="Lentelė 12">
            <a:extLst>
              <a:ext uri="{FF2B5EF4-FFF2-40B4-BE49-F238E27FC236}">
                <a16:creationId xmlns:a16="http://schemas.microsoft.com/office/drawing/2014/main" id="{23DDBA10-4EB8-B67D-0FB1-002A53A02BEC}"/>
              </a:ext>
            </a:extLst>
          </p:cNvPr>
          <p:cNvGraphicFramePr>
            <a:graphicFrameLocks noGrp="1"/>
          </p:cNvGraphicFramePr>
          <p:nvPr/>
        </p:nvGraphicFramePr>
        <p:xfrm>
          <a:off x="10221847" y="5985510"/>
          <a:ext cx="1559340" cy="370840"/>
        </p:xfrm>
        <a:graphic>
          <a:graphicData uri="http://schemas.openxmlformats.org/drawingml/2006/table">
            <a:tbl>
              <a:tblPr firstRow="1" bandRow="1">
                <a:tableStyleId>{5C22544A-7EE6-4342-B048-85BDC9FD1C3A}</a:tableStyleId>
              </a:tblPr>
              <a:tblGrid>
                <a:gridCol w="779670">
                  <a:extLst>
                    <a:ext uri="{9D8B030D-6E8A-4147-A177-3AD203B41FA5}">
                      <a16:colId xmlns:a16="http://schemas.microsoft.com/office/drawing/2014/main" val="3207476641"/>
                    </a:ext>
                  </a:extLst>
                </a:gridCol>
                <a:gridCol w="779670">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Tree>
    <p:extLst>
      <p:ext uri="{BB962C8B-B14F-4D97-AF65-F5344CB8AC3E}">
        <p14:creationId xmlns:p14="http://schemas.microsoft.com/office/powerpoint/2010/main" val="273126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AA253-0B51-03BE-B221-76984A7B1E5B}"/>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2ADF041F-431A-7D47-43CC-9CB518155E7B}"/>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BC159E8B-F050-6FB3-0B0D-833A1CC117A9}"/>
              </a:ext>
            </a:extLst>
          </p:cNvPr>
          <p:cNvPicPr>
            <a:picLocks noChangeAspect="1"/>
          </p:cNvPicPr>
          <p:nvPr/>
        </p:nvPicPr>
        <p:blipFill>
          <a:blip r:embed="rId3"/>
          <a:stretch>
            <a:fillRect/>
          </a:stretch>
        </p:blipFill>
        <p:spPr>
          <a:xfrm>
            <a:off x="8223288" y="238920"/>
            <a:ext cx="3124162" cy="941810"/>
          </a:xfrm>
          <a:prstGeom prst="rect">
            <a:avLst/>
          </a:prstGeom>
        </p:spPr>
      </p:pic>
      <p:sp>
        <p:nvSpPr>
          <p:cNvPr id="3" name="Rectangle 1">
            <a:extLst>
              <a:ext uri="{FF2B5EF4-FFF2-40B4-BE49-F238E27FC236}">
                <a16:creationId xmlns:a16="http://schemas.microsoft.com/office/drawing/2014/main" id="{46CA4F8F-1E95-4342-9C0F-E5FED3803169}"/>
              </a:ext>
            </a:extLst>
          </p:cNvPr>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800" b="0" i="0" u="none" strike="noStrike" cap="none" normalizeH="0" baseline="0">
                <a:ln>
                  <a:noFill/>
                </a:ln>
                <a:solidFill>
                  <a:schemeClr val="tx1"/>
                </a:solidFill>
                <a:effectLst/>
                <a:latin typeface="Arial" panose="020B0604020202020204" pitchFamily="34" charset="0"/>
              </a:rPr>
              <a:t>Informatikos VBE (II dalies) kandidatų darbų vertintojų mokymų medžiaga (I d., 16 akad. val.)“.</a:t>
            </a:r>
          </a:p>
        </p:txBody>
      </p:sp>
    </p:spTree>
    <p:extLst>
      <p:ext uri="{BB962C8B-B14F-4D97-AF65-F5344CB8AC3E}">
        <p14:creationId xmlns:p14="http://schemas.microsoft.com/office/powerpoint/2010/main" val="2596258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150A2-C86F-8567-737E-512A64201F04}"/>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63B3ED0A-372B-4258-8995-C912833EEC5F}"/>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069E3F0E-052D-1E28-E044-545C544FEA2E}"/>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Duomenų rikiavimas</a:t>
            </a:r>
          </a:p>
        </p:txBody>
      </p:sp>
      <p:pic>
        <p:nvPicPr>
          <p:cNvPr id="3" name="Paveikslėlis 2">
            <a:extLst>
              <a:ext uri="{FF2B5EF4-FFF2-40B4-BE49-F238E27FC236}">
                <a16:creationId xmlns:a16="http://schemas.microsoft.com/office/drawing/2014/main" id="{DBD9FD27-8AE1-A704-B42A-21264FF1D5F1}"/>
              </a:ext>
            </a:extLst>
          </p:cNvPr>
          <p:cNvPicPr>
            <a:picLocks noChangeAspect="1"/>
          </p:cNvPicPr>
          <p:nvPr/>
        </p:nvPicPr>
        <p:blipFill>
          <a:blip r:embed="rId3"/>
          <a:stretch>
            <a:fillRect/>
          </a:stretch>
        </p:blipFill>
        <p:spPr>
          <a:xfrm>
            <a:off x="877413" y="1870069"/>
            <a:ext cx="10719229" cy="1247949"/>
          </a:xfrm>
          <a:prstGeom prst="rect">
            <a:avLst/>
          </a:prstGeom>
        </p:spPr>
      </p:pic>
      <p:pic>
        <p:nvPicPr>
          <p:cNvPr id="8" name="Paveikslėlis 7">
            <a:extLst>
              <a:ext uri="{FF2B5EF4-FFF2-40B4-BE49-F238E27FC236}">
                <a16:creationId xmlns:a16="http://schemas.microsoft.com/office/drawing/2014/main" id="{9515367C-BDA1-4B69-4E07-30C3FD2AA0CE}"/>
              </a:ext>
            </a:extLst>
          </p:cNvPr>
          <p:cNvPicPr>
            <a:picLocks noChangeAspect="1"/>
          </p:cNvPicPr>
          <p:nvPr/>
        </p:nvPicPr>
        <p:blipFill>
          <a:blip r:embed="rId4"/>
          <a:stretch>
            <a:fillRect/>
          </a:stretch>
        </p:blipFill>
        <p:spPr>
          <a:xfrm>
            <a:off x="471614" y="1639532"/>
            <a:ext cx="5624386" cy="5105826"/>
          </a:xfrm>
          <a:prstGeom prst="rect">
            <a:avLst/>
          </a:prstGeom>
        </p:spPr>
      </p:pic>
      <p:pic>
        <p:nvPicPr>
          <p:cNvPr id="10" name="Paveikslėlis 9">
            <a:extLst>
              <a:ext uri="{FF2B5EF4-FFF2-40B4-BE49-F238E27FC236}">
                <a16:creationId xmlns:a16="http://schemas.microsoft.com/office/drawing/2014/main" id="{24DCA25E-D03C-A135-4AE9-58DD8B80401E}"/>
              </a:ext>
            </a:extLst>
          </p:cNvPr>
          <p:cNvPicPr>
            <a:picLocks noChangeAspect="1"/>
          </p:cNvPicPr>
          <p:nvPr/>
        </p:nvPicPr>
        <p:blipFill>
          <a:blip r:embed="rId5"/>
          <a:stretch>
            <a:fillRect/>
          </a:stretch>
        </p:blipFill>
        <p:spPr>
          <a:xfrm>
            <a:off x="6170989" y="1639531"/>
            <a:ext cx="5624386" cy="5114527"/>
          </a:xfrm>
          <a:prstGeom prst="rect">
            <a:avLst/>
          </a:prstGeom>
        </p:spPr>
      </p:pic>
      <p:pic>
        <p:nvPicPr>
          <p:cNvPr id="13" name="Paveikslėlis 12">
            <a:extLst>
              <a:ext uri="{FF2B5EF4-FFF2-40B4-BE49-F238E27FC236}">
                <a16:creationId xmlns:a16="http://schemas.microsoft.com/office/drawing/2014/main" id="{0B767011-AA0B-CE17-80D5-74DC143E5B39}"/>
              </a:ext>
            </a:extLst>
          </p:cNvPr>
          <p:cNvPicPr>
            <a:picLocks noChangeAspect="1"/>
          </p:cNvPicPr>
          <p:nvPr/>
        </p:nvPicPr>
        <p:blipFill>
          <a:blip r:embed="rId6"/>
          <a:stretch>
            <a:fillRect/>
          </a:stretch>
        </p:blipFill>
        <p:spPr>
          <a:xfrm>
            <a:off x="4848833" y="3937176"/>
            <a:ext cx="6125430" cy="2562583"/>
          </a:xfrm>
          <a:prstGeom prst="rect">
            <a:avLst/>
          </a:prstGeom>
        </p:spPr>
      </p:pic>
    </p:spTree>
    <p:extLst>
      <p:ext uri="{BB962C8B-B14F-4D97-AF65-F5344CB8AC3E}">
        <p14:creationId xmlns:p14="http://schemas.microsoft.com/office/powerpoint/2010/main" val="2237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ADB2-AF35-569D-81B1-0675F3CF8A04}"/>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2CCC4BE4-1B82-0C6C-CF2A-59C0015AD503}"/>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3300378B-7B22-0634-C6C5-3409A6151D99}"/>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Duomenų rikiavimas</a:t>
            </a:r>
          </a:p>
        </p:txBody>
      </p:sp>
      <p:pic>
        <p:nvPicPr>
          <p:cNvPr id="10" name="Paveikslėlis 9">
            <a:extLst>
              <a:ext uri="{FF2B5EF4-FFF2-40B4-BE49-F238E27FC236}">
                <a16:creationId xmlns:a16="http://schemas.microsoft.com/office/drawing/2014/main" id="{0B8D860D-C975-2587-908F-CB6079C4FD43}"/>
              </a:ext>
            </a:extLst>
          </p:cNvPr>
          <p:cNvPicPr>
            <a:picLocks noChangeAspect="1"/>
          </p:cNvPicPr>
          <p:nvPr/>
        </p:nvPicPr>
        <p:blipFill>
          <a:blip r:embed="rId3"/>
          <a:stretch>
            <a:fillRect/>
          </a:stretch>
        </p:blipFill>
        <p:spPr>
          <a:xfrm>
            <a:off x="326780" y="1655004"/>
            <a:ext cx="4821689" cy="4384596"/>
          </a:xfrm>
          <a:prstGeom prst="rect">
            <a:avLst/>
          </a:prstGeom>
        </p:spPr>
      </p:pic>
      <p:pic>
        <p:nvPicPr>
          <p:cNvPr id="13" name="Paveikslėlis 12">
            <a:extLst>
              <a:ext uri="{FF2B5EF4-FFF2-40B4-BE49-F238E27FC236}">
                <a16:creationId xmlns:a16="http://schemas.microsoft.com/office/drawing/2014/main" id="{DA0D6518-7F2D-6DFC-5852-E69A942883CA}"/>
              </a:ext>
            </a:extLst>
          </p:cNvPr>
          <p:cNvPicPr>
            <a:picLocks noChangeAspect="1"/>
          </p:cNvPicPr>
          <p:nvPr/>
        </p:nvPicPr>
        <p:blipFill>
          <a:blip r:embed="rId4"/>
          <a:stretch>
            <a:fillRect/>
          </a:stretch>
        </p:blipFill>
        <p:spPr>
          <a:xfrm>
            <a:off x="5816257" y="1833848"/>
            <a:ext cx="5483913" cy="2294204"/>
          </a:xfrm>
          <a:prstGeom prst="rect">
            <a:avLst/>
          </a:prstGeom>
        </p:spPr>
      </p:pic>
      <p:pic>
        <p:nvPicPr>
          <p:cNvPr id="6" name="Paveikslėlis 5">
            <a:extLst>
              <a:ext uri="{FF2B5EF4-FFF2-40B4-BE49-F238E27FC236}">
                <a16:creationId xmlns:a16="http://schemas.microsoft.com/office/drawing/2014/main" id="{B6C630BF-9260-1482-EE54-641A5CD1CCFA}"/>
              </a:ext>
            </a:extLst>
          </p:cNvPr>
          <p:cNvPicPr>
            <a:picLocks noChangeAspect="1"/>
          </p:cNvPicPr>
          <p:nvPr/>
        </p:nvPicPr>
        <p:blipFill>
          <a:blip r:embed="rId5"/>
          <a:stretch>
            <a:fillRect/>
          </a:stretch>
        </p:blipFill>
        <p:spPr>
          <a:xfrm>
            <a:off x="1782418" y="4235981"/>
            <a:ext cx="9661812" cy="1934029"/>
          </a:xfrm>
          <a:prstGeom prst="rect">
            <a:avLst/>
          </a:prstGeom>
        </p:spPr>
      </p:pic>
    </p:spTree>
    <p:extLst>
      <p:ext uri="{BB962C8B-B14F-4D97-AF65-F5344CB8AC3E}">
        <p14:creationId xmlns:p14="http://schemas.microsoft.com/office/powerpoint/2010/main" val="187115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D0D1-FBB1-50FD-A280-306D83DFF415}"/>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80EBC1AC-7ED2-EC40-5AB9-1D422FB8B2AB}"/>
              </a:ext>
            </a:extLst>
          </p:cNvPr>
          <p:cNvPicPr>
            <a:picLocks noChangeAspect="1"/>
          </p:cNvPicPr>
          <p:nvPr/>
        </p:nvPicPr>
        <p:blipFill>
          <a:blip r:embed="rId3"/>
          <a:stretch>
            <a:fillRect/>
          </a:stretch>
        </p:blipFill>
        <p:spPr>
          <a:xfrm>
            <a:off x="3278661" y="49125"/>
            <a:ext cx="8678486" cy="1247949"/>
          </a:xfrm>
          <a:prstGeom prst="rect">
            <a:avLst/>
          </a:prstGeom>
        </p:spPr>
      </p:pic>
      <p:pic>
        <p:nvPicPr>
          <p:cNvPr id="10" name="Paveikslėlis 9">
            <a:extLst>
              <a:ext uri="{FF2B5EF4-FFF2-40B4-BE49-F238E27FC236}">
                <a16:creationId xmlns:a16="http://schemas.microsoft.com/office/drawing/2014/main" id="{3CAD0624-988C-A69D-EA04-F5D282D74642}"/>
              </a:ext>
            </a:extLst>
          </p:cNvPr>
          <p:cNvPicPr>
            <a:picLocks noChangeAspect="1"/>
          </p:cNvPicPr>
          <p:nvPr/>
        </p:nvPicPr>
        <p:blipFill>
          <a:blip r:embed="rId4"/>
          <a:stretch>
            <a:fillRect/>
          </a:stretch>
        </p:blipFill>
        <p:spPr>
          <a:xfrm>
            <a:off x="326780" y="1158047"/>
            <a:ext cx="4821689" cy="4384596"/>
          </a:xfrm>
          <a:prstGeom prst="rect">
            <a:avLst/>
          </a:prstGeom>
        </p:spPr>
      </p:pic>
      <p:pic>
        <p:nvPicPr>
          <p:cNvPr id="6" name="Paveikslėlis 5">
            <a:extLst>
              <a:ext uri="{FF2B5EF4-FFF2-40B4-BE49-F238E27FC236}">
                <a16:creationId xmlns:a16="http://schemas.microsoft.com/office/drawing/2014/main" id="{1556E331-FD99-A219-8282-2A7D2F96D03A}"/>
              </a:ext>
            </a:extLst>
          </p:cNvPr>
          <p:cNvPicPr>
            <a:picLocks noChangeAspect="1"/>
          </p:cNvPicPr>
          <p:nvPr/>
        </p:nvPicPr>
        <p:blipFill>
          <a:blip r:embed="rId5"/>
          <a:stretch>
            <a:fillRect/>
          </a:stretch>
        </p:blipFill>
        <p:spPr>
          <a:xfrm>
            <a:off x="5148469" y="1158047"/>
            <a:ext cx="6858000" cy="1372783"/>
          </a:xfrm>
          <a:prstGeom prst="rect">
            <a:avLst/>
          </a:prstGeom>
        </p:spPr>
      </p:pic>
      <p:graphicFrame>
        <p:nvGraphicFramePr>
          <p:cNvPr id="2" name="Lentelė 1">
            <a:extLst>
              <a:ext uri="{FF2B5EF4-FFF2-40B4-BE49-F238E27FC236}">
                <a16:creationId xmlns:a16="http://schemas.microsoft.com/office/drawing/2014/main" id="{AC38D813-7AD1-43ED-3578-BEC3028A1604}"/>
              </a:ext>
            </a:extLst>
          </p:cNvPr>
          <p:cNvGraphicFramePr>
            <a:graphicFrameLocks noGrp="1"/>
          </p:cNvGraphicFramePr>
          <p:nvPr/>
        </p:nvGraphicFramePr>
        <p:xfrm>
          <a:off x="11096486" y="2863598"/>
          <a:ext cx="978536" cy="370840"/>
        </p:xfrm>
        <a:graphic>
          <a:graphicData uri="http://schemas.openxmlformats.org/drawingml/2006/table">
            <a:tbl>
              <a:tblPr firstRow="1" bandRow="1">
                <a:tableStyleId>{5C22544A-7EE6-4342-B048-85BDC9FD1C3A}</a:tableStyleId>
              </a:tblPr>
              <a:tblGrid>
                <a:gridCol w="489268">
                  <a:extLst>
                    <a:ext uri="{9D8B030D-6E8A-4147-A177-3AD203B41FA5}">
                      <a16:colId xmlns:a16="http://schemas.microsoft.com/office/drawing/2014/main" val="3207476641"/>
                    </a:ext>
                  </a:extLst>
                </a:gridCol>
                <a:gridCol w="489268">
                  <a:extLst>
                    <a:ext uri="{9D8B030D-6E8A-4147-A177-3AD203B41FA5}">
                      <a16:colId xmlns:a16="http://schemas.microsoft.com/office/drawing/2014/main" val="2047127215"/>
                    </a:ext>
                  </a:extLst>
                </a:gridCol>
              </a:tblGrid>
              <a:tr h="370840">
                <a:tc>
                  <a:txBody>
                    <a:bodyPr/>
                    <a:lstStyle/>
                    <a:p>
                      <a:pPr algn="ctr"/>
                      <a:r>
                        <a:rPr lang="lt-LT" sz="1600" dirty="0"/>
                        <a:t>4.1</a:t>
                      </a:r>
                    </a:p>
                  </a:txBody>
                  <a:tcPr/>
                </a:tc>
                <a:tc>
                  <a:txBody>
                    <a:bodyPr/>
                    <a:lstStyle/>
                    <a:p>
                      <a:pPr algn="ctr"/>
                      <a:r>
                        <a:rPr lang="lt-LT" sz="1600" dirty="0"/>
                        <a:t>4.2</a:t>
                      </a:r>
                    </a:p>
                  </a:txBody>
                  <a:tcPr/>
                </a:tc>
                <a:extLst>
                  <a:ext uri="{0D108BD9-81ED-4DB2-BD59-A6C34878D82A}">
                    <a16:rowId xmlns:a16="http://schemas.microsoft.com/office/drawing/2014/main" val="3437397201"/>
                  </a:ext>
                </a:extLst>
              </a:tr>
            </a:tbl>
          </a:graphicData>
        </a:graphic>
      </p:graphicFrame>
      <p:graphicFrame>
        <p:nvGraphicFramePr>
          <p:cNvPr id="3" name="Lentelė 2">
            <a:extLst>
              <a:ext uri="{FF2B5EF4-FFF2-40B4-BE49-F238E27FC236}">
                <a16:creationId xmlns:a16="http://schemas.microsoft.com/office/drawing/2014/main" id="{66F2BB26-2408-818E-32E7-183E5F3F913D}"/>
              </a:ext>
            </a:extLst>
          </p:cNvPr>
          <p:cNvGraphicFramePr>
            <a:graphicFrameLocks noGrp="1"/>
          </p:cNvGraphicFramePr>
          <p:nvPr/>
        </p:nvGraphicFramePr>
        <p:xfrm>
          <a:off x="11253649" y="3350345"/>
          <a:ext cx="664210" cy="370840"/>
        </p:xfrm>
        <a:graphic>
          <a:graphicData uri="http://schemas.openxmlformats.org/drawingml/2006/table">
            <a:tbl>
              <a:tblPr firstRow="1" bandRow="1">
                <a:tableStyleId>{5C22544A-7EE6-4342-B048-85BDC9FD1C3A}</a:tableStyleId>
              </a:tblPr>
              <a:tblGrid>
                <a:gridCol w="332105">
                  <a:extLst>
                    <a:ext uri="{9D8B030D-6E8A-4147-A177-3AD203B41FA5}">
                      <a16:colId xmlns:a16="http://schemas.microsoft.com/office/drawing/2014/main" val="3207476641"/>
                    </a:ext>
                  </a:extLst>
                </a:gridCol>
                <a:gridCol w="332105">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pic>
        <p:nvPicPr>
          <p:cNvPr id="7" name="image15.png">
            <a:extLst>
              <a:ext uri="{FF2B5EF4-FFF2-40B4-BE49-F238E27FC236}">
                <a16:creationId xmlns:a16="http://schemas.microsoft.com/office/drawing/2014/main" id="{00000000-0008-0000-0600-000005000000}"/>
              </a:ext>
            </a:extLst>
          </p:cNvPr>
          <p:cNvPicPr preferRelativeResize="0"/>
          <p:nvPr/>
        </p:nvPicPr>
        <p:blipFill>
          <a:blip r:embed="rId6" cstate="print"/>
          <a:stretch>
            <a:fillRect/>
          </a:stretch>
        </p:blipFill>
        <p:spPr>
          <a:xfrm>
            <a:off x="3384449" y="2558556"/>
            <a:ext cx="7562850" cy="2476500"/>
          </a:xfrm>
          <a:prstGeom prst="rect">
            <a:avLst/>
          </a:prstGeom>
          <a:noFill/>
        </p:spPr>
      </p:pic>
      <p:pic>
        <p:nvPicPr>
          <p:cNvPr id="9" name="Paveikslėlis 8">
            <a:extLst>
              <a:ext uri="{FF2B5EF4-FFF2-40B4-BE49-F238E27FC236}">
                <a16:creationId xmlns:a16="http://schemas.microsoft.com/office/drawing/2014/main" id="{EECE448A-A86B-2ED0-E0CB-FE157CD14DC3}"/>
              </a:ext>
            </a:extLst>
          </p:cNvPr>
          <p:cNvPicPr>
            <a:picLocks noChangeAspect="1"/>
          </p:cNvPicPr>
          <p:nvPr/>
        </p:nvPicPr>
        <p:blipFill>
          <a:blip r:embed="rId7"/>
          <a:stretch>
            <a:fillRect/>
          </a:stretch>
        </p:blipFill>
        <p:spPr>
          <a:xfrm>
            <a:off x="3219717" y="2564847"/>
            <a:ext cx="7742095" cy="4090568"/>
          </a:xfrm>
          <a:prstGeom prst="rect">
            <a:avLst/>
          </a:prstGeom>
        </p:spPr>
      </p:pic>
      <p:graphicFrame>
        <p:nvGraphicFramePr>
          <p:cNvPr id="11" name="Lentelė 10">
            <a:extLst>
              <a:ext uri="{FF2B5EF4-FFF2-40B4-BE49-F238E27FC236}">
                <a16:creationId xmlns:a16="http://schemas.microsoft.com/office/drawing/2014/main" id="{B567708D-47DA-FE6A-67CD-58E21F87704E}"/>
              </a:ext>
            </a:extLst>
          </p:cNvPr>
          <p:cNvGraphicFramePr>
            <a:graphicFrameLocks noGrp="1"/>
          </p:cNvGraphicFramePr>
          <p:nvPr/>
        </p:nvGraphicFramePr>
        <p:xfrm>
          <a:off x="11266903" y="3847298"/>
          <a:ext cx="664210" cy="370840"/>
        </p:xfrm>
        <a:graphic>
          <a:graphicData uri="http://schemas.openxmlformats.org/drawingml/2006/table">
            <a:tbl>
              <a:tblPr firstRow="1" bandRow="1">
                <a:tableStyleId>{5C22544A-7EE6-4342-B048-85BDC9FD1C3A}</a:tableStyleId>
              </a:tblPr>
              <a:tblGrid>
                <a:gridCol w="332105">
                  <a:extLst>
                    <a:ext uri="{9D8B030D-6E8A-4147-A177-3AD203B41FA5}">
                      <a16:colId xmlns:a16="http://schemas.microsoft.com/office/drawing/2014/main" val="3207476641"/>
                    </a:ext>
                  </a:extLst>
                </a:gridCol>
                <a:gridCol w="332105">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pic>
        <p:nvPicPr>
          <p:cNvPr id="12" name="image20.png">
            <a:extLst>
              <a:ext uri="{FF2B5EF4-FFF2-40B4-BE49-F238E27FC236}">
                <a16:creationId xmlns:a16="http://schemas.microsoft.com/office/drawing/2014/main" id="{00000000-0008-0000-0600-000002000000}"/>
              </a:ext>
            </a:extLst>
          </p:cNvPr>
          <p:cNvPicPr preferRelativeResize="0"/>
          <p:nvPr/>
        </p:nvPicPr>
        <p:blipFill>
          <a:blip r:embed="rId8" cstate="print"/>
          <a:stretch>
            <a:fillRect/>
          </a:stretch>
        </p:blipFill>
        <p:spPr>
          <a:xfrm>
            <a:off x="3072732" y="2912002"/>
            <a:ext cx="7817827" cy="3361376"/>
          </a:xfrm>
          <a:prstGeom prst="rect">
            <a:avLst/>
          </a:prstGeom>
          <a:noFill/>
        </p:spPr>
      </p:pic>
      <p:graphicFrame>
        <p:nvGraphicFramePr>
          <p:cNvPr id="14" name="Lentelė 13">
            <a:extLst>
              <a:ext uri="{FF2B5EF4-FFF2-40B4-BE49-F238E27FC236}">
                <a16:creationId xmlns:a16="http://schemas.microsoft.com/office/drawing/2014/main" id="{BE9EA44D-76BB-EE0E-96FF-6EF6F6D2D308}"/>
              </a:ext>
            </a:extLst>
          </p:cNvPr>
          <p:cNvGraphicFramePr>
            <a:graphicFrameLocks noGrp="1"/>
          </p:cNvGraphicFramePr>
          <p:nvPr/>
        </p:nvGraphicFramePr>
        <p:xfrm>
          <a:off x="11273529" y="4371233"/>
          <a:ext cx="664210" cy="370840"/>
        </p:xfrm>
        <a:graphic>
          <a:graphicData uri="http://schemas.openxmlformats.org/drawingml/2006/table">
            <a:tbl>
              <a:tblPr firstRow="1" bandRow="1">
                <a:tableStyleId>{5C22544A-7EE6-4342-B048-85BDC9FD1C3A}</a:tableStyleId>
              </a:tblPr>
              <a:tblGrid>
                <a:gridCol w="332105">
                  <a:extLst>
                    <a:ext uri="{9D8B030D-6E8A-4147-A177-3AD203B41FA5}">
                      <a16:colId xmlns:a16="http://schemas.microsoft.com/office/drawing/2014/main" val="3207476641"/>
                    </a:ext>
                  </a:extLst>
                </a:gridCol>
                <a:gridCol w="332105">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1</a:t>
                      </a:r>
                    </a:p>
                  </a:txBody>
                  <a:tcPr>
                    <a:solidFill>
                      <a:schemeClr val="bg1">
                        <a:lumMod val="85000"/>
                      </a:schemeClr>
                    </a:solidFill>
                  </a:tcPr>
                </a:tc>
                <a:tc>
                  <a:txBody>
                    <a:bodyPr/>
                    <a:lstStyle/>
                    <a:p>
                      <a:pPr algn="ctr"/>
                      <a:r>
                        <a:rPr lang="lt-LT" sz="1600" dirty="0">
                          <a:solidFill>
                            <a:schemeClr val="tx1"/>
                          </a:solidFill>
                        </a:rPr>
                        <a:t>1</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pic>
        <p:nvPicPr>
          <p:cNvPr id="16" name="Paveikslėlis 15">
            <a:extLst>
              <a:ext uri="{FF2B5EF4-FFF2-40B4-BE49-F238E27FC236}">
                <a16:creationId xmlns:a16="http://schemas.microsoft.com/office/drawing/2014/main" id="{E7A8F9EF-0663-7A72-6189-147AC2C65A90}"/>
              </a:ext>
            </a:extLst>
          </p:cNvPr>
          <p:cNvPicPr>
            <a:picLocks noChangeAspect="1"/>
          </p:cNvPicPr>
          <p:nvPr/>
        </p:nvPicPr>
        <p:blipFill>
          <a:blip r:embed="rId9"/>
          <a:stretch>
            <a:fillRect/>
          </a:stretch>
        </p:blipFill>
        <p:spPr>
          <a:xfrm>
            <a:off x="3143986" y="2576327"/>
            <a:ext cx="7817826" cy="4227798"/>
          </a:xfrm>
          <a:prstGeom prst="rect">
            <a:avLst/>
          </a:prstGeom>
        </p:spPr>
      </p:pic>
      <p:graphicFrame>
        <p:nvGraphicFramePr>
          <p:cNvPr id="17" name="Lentelė 16">
            <a:extLst>
              <a:ext uri="{FF2B5EF4-FFF2-40B4-BE49-F238E27FC236}">
                <a16:creationId xmlns:a16="http://schemas.microsoft.com/office/drawing/2014/main" id="{EA58329A-2F5D-141F-8308-352B74FA6D24}"/>
              </a:ext>
            </a:extLst>
          </p:cNvPr>
          <p:cNvGraphicFramePr>
            <a:graphicFrameLocks noGrp="1"/>
          </p:cNvGraphicFramePr>
          <p:nvPr/>
        </p:nvGraphicFramePr>
        <p:xfrm>
          <a:off x="11273529" y="4857980"/>
          <a:ext cx="664210" cy="370840"/>
        </p:xfrm>
        <a:graphic>
          <a:graphicData uri="http://schemas.openxmlformats.org/drawingml/2006/table">
            <a:tbl>
              <a:tblPr firstRow="1" bandRow="1">
                <a:tableStyleId>{5C22544A-7EE6-4342-B048-85BDC9FD1C3A}</a:tableStyleId>
              </a:tblPr>
              <a:tblGrid>
                <a:gridCol w="332105">
                  <a:extLst>
                    <a:ext uri="{9D8B030D-6E8A-4147-A177-3AD203B41FA5}">
                      <a16:colId xmlns:a16="http://schemas.microsoft.com/office/drawing/2014/main" val="3207476641"/>
                    </a:ext>
                  </a:extLst>
                </a:gridCol>
                <a:gridCol w="332105">
                  <a:extLst>
                    <a:ext uri="{9D8B030D-6E8A-4147-A177-3AD203B41FA5}">
                      <a16:colId xmlns:a16="http://schemas.microsoft.com/office/drawing/2014/main" val="2047127215"/>
                    </a:ext>
                  </a:extLst>
                </a:gridCol>
              </a:tblGrid>
              <a:tr h="370840">
                <a:tc>
                  <a:txBody>
                    <a:bodyPr/>
                    <a:lstStyle/>
                    <a:p>
                      <a:pPr algn="ctr"/>
                      <a:r>
                        <a:rPr lang="lt-LT" sz="1600" dirty="0">
                          <a:solidFill>
                            <a:schemeClr val="tx1"/>
                          </a:solidFill>
                        </a:rPr>
                        <a:t>0</a:t>
                      </a:r>
                    </a:p>
                  </a:txBody>
                  <a:tcPr>
                    <a:solidFill>
                      <a:schemeClr val="bg1">
                        <a:lumMod val="85000"/>
                      </a:schemeClr>
                    </a:solidFill>
                  </a:tcPr>
                </a:tc>
                <a:tc>
                  <a:txBody>
                    <a:bodyPr/>
                    <a:lstStyle/>
                    <a:p>
                      <a:pPr algn="ctr"/>
                      <a:r>
                        <a:rPr lang="lt-LT" sz="1600" dirty="0">
                          <a:solidFill>
                            <a:schemeClr val="tx1"/>
                          </a:solidFill>
                        </a:rPr>
                        <a:t>0</a:t>
                      </a:r>
                    </a:p>
                  </a:txBody>
                  <a:tcPr>
                    <a:solidFill>
                      <a:schemeClr val="bg1">
                        <a:lumMod val="85000"/>
                      </a:schemeClr>
                    </a:solidFill>
                  </a:tcPr>
                </a:tc>
                <a:extLst>
                  <a:ext uri="{0D108BD9-81ED-4DB2-BD59-A6C34878D82A}">
                    <a16:rowId xmlns:a16="http://schemas.microsoft.com/office/drawing/2014/main" val="3437397201"/>
                  </a:ext>
                </a:extLst>
              </a:tr>
            </a:tbl>
          </a:graphicData>
        </a:graphic>
      </p:graphicFrame>
    </p:spTree>
    <p:extLst>
      <p:ext uri="{BB962C8B-B14F-4D97-AF65-F5344CB8AC3E}">
        <p14:creationId xmlns:p14="http://schemas.microsoft.com/office/powerpoint/2010/main" val="13665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B41BD-4219-1982-A9E2-1331F3F9307A}"/>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B052FBB0-8856-6DE7-D67F-E22C629625B5}"/>
              </a:ext>
            </a:extLst>
          </p:cNvPr>
          <p:cNvPicPr>
            <a:picLocks noChangeAspect="1"/>
          </p:cNvPicPr>
          <p:nvPr/>
        </p:nvPicPr>
        <p:blipFill>
          <a:blip r:embed="rId2"/>
          <a:stretch>
            <a:fillRect/>
          </a:stretch>
        </p:blipFill>
        <p:spPr>
          <a:xfrm>
            <a:off x="3278661" y="49125"/>
            <a:ext cx="8678486" cy="1247949"/>
          </a:xfrm>
          <a:prstGeom prst="rect">
            <a:avLst/>
          </a:prstGeom>
        </p:spPr>
      </p:pic>
      <p:sp>
        <p:nvSpPr>
          <p:cNvPr id="2" name="Stačiakampis 1">
            <a:extLst>
              <a:ext uri="{FF2B5EF4-FFF2-40B4-BE49-F238E27FC236}">
                <a16:creationId xmlns:a16="http://schemas.microsoft.com/office/drawing/2014/main" id="{03BFF4B8-1D33-4D46-A99B-76B3540D92BC}"/>
              </a:ext>
            </a:extLst>
          </p:cNvPr>
          <p:cNvSpPr/>
          <p:nvPr/>
        </p:nvSpPr>
        <p:spPr>
          <a:xfrm>
            <a:off x="478650" y="1347497"/>
            <a:ext cx="10568041" cy="625428"/>
          </a:xfrm>
          <a:prstGeom prst="rect">
            <a:avLst/>
          </a:prstGeom>
        </p:spPr>
        <p:txBody>
          <a:bodyPr wrap="square">
            <a:spAutoFit/>
          </a:bodyPr>
          <a:lstStyle/>
          <a:p>
            <a:pPr algn="ctr">
              <a:lnSpc>
                <a:spcPct val="115000"/>
              </a:lnSpc>
              <a:spcBef>
                <a:spcPts val="600"/>
              </a:spcBef>
              <a:spcAft>
                <a:spcPts val="600"/>
              </a:spcAft>
            </a:pPr>
            <a:r>
              <a:rPr lang="lt-LT" sz="3200" b="1" dirty="0">
                <a:solidFill>
                  <a:srgbClr val="2E6B2B"/>
                </a:solidFill>
                <a:latin typeface="+mj-lt"/>
                <a:ea typeface="+mj-ea"/>
                <a:cs typeface="+mj-cs"/>
              </a:rPr>
              <a:t>Savarankiškas darbas </a:t>
            </a:r>
          </a:p>
        </p:txBody>
      </p:sp>
      <p:pic>
        <p:nvPicPr>
          <p:cNvPr id="5" name="Paveikslėlis 4">
            <a:extLst>
              <a:ext uri="{FF2B5EF4-FFF2-40B4-BE49-F238E27FC236}">
                <a16:creationId xmlns:a16="http://schemas.microsoft.com/office/drawing/2014/main" id="{112D4149-F59E-62AE-59EE-05505D10C049}"/>
              </a:ext>
            </a:extLst>
          </p:cNvPr>
          <p:cNvPicPr>
            <a:picLocks noChangeAspect="1"/>
          </p:cNvPicPr>
          <p:nvPr/>
        </p:nvPicPr>
        <p:blipFill>
          <a:blip r:embed="rId3"/>
          <a:stretch>
            <a:fillRect/>
          </a:stretch>
        </p:blipFill>
        <p:spPr>
          <a:xfrm>
            <a:off x="2266415" y="2122335"/>
            <a:ext cx="7659169" cy="2181529"/>
          </a:xfrm>
          <a:prstGeom prst="rect">
            <a:avLst/>
          </a:prstGeom>
        </p:spPr>
      </p:pic>
      <p:pic>
        <p:nvPicPr>
          <p:cNvPr id="9" name="Paveikslėlis 8">
            <a:extLst>
              <a:ext uri="{FF2B5EF4-FFF2-40B4-BE49-F238E27FC236}">
                <a16:creationId xmlns:a16="http://schemas.microsoft.com/office/drawing/2014/main" id="{3D3D65F6-DC0F-AB38-9AEF-97040DB4B2A6}"/>
              </a:ext>
            </a:extLst>
          </p:cNvPr>
          <p:cNvPicPr>
            <a:picLocks noChangeAspect="1"/>
          </p:cNvPicPr>
          <p:nvPr/>
        </p:nvPicPr>
        <p:blipFill>
          <a:blip r:embed="rId4"/>
          <a:stretch>
            <a:fillRect/>
          </a:stretch>
        </p:blipFill>
        <p:spPr>
          <a:xfrm>
            <a:off x="2860203" y="4718005"/>
            <a:ext cx="6763694" cy="647790"/>
          </a:xfrm>
          <a:prstGeom prst="rect">
            <a:avLst/>
          </a:prstGeom>
        </p:spPr>
      </p:pic>
      <p:sp>
        <p:nvSpPr>
          <p:cNvPr id="11" name="TextBox 10">
            <a:extLst>
              <a:ext uri="{FF2B5EF4-FFF2-40B4-BE49-F238E27FC236}">
                <a16:creationId xmlns:a16="http://schemas.microsoft.com/office/drawing/2014/main" id="{533E8F40-610B-5B5F-29B6-C44DD00E5DC9}"/>
              </a:ext>
            </a:extLst>
          </p:cNvPr>
          <p:cNvSpPr txBox="1"/>
          <p:nvPr/>
        </p:nvSpPr>
        <p:spPr>
          <a:xfrm>
            <a:off x="2860203" y="5870148"/>
            <a:ext cx="8186487" cy="461665"/>
          </a:xfrm>
          <a:prstGeom prst="rect">
            <a:avLst/>
          </a:prstGeom>
          <a:noFill/>
        </p:spPr>
        <p:txBody>
          <a:bodyPr wrap="square">
            <a:spAutoFit/>
          </a:bodyPr>
          <a:lstStyle/>
          <a:p>
            <a:r>
              <a:rPr lang="lt-LT" sz="2400" b="1" i="1" dirty="0">
                <a:solidFill>
                  <a:srgbClr val="0070C0"/>
                </a:solidFill>
              </a:rPr>
              <a:t>15 skaičiuoklės užduočių                          sistemoje</a:t>
            </a:r>
            <a:endParaRPr lang="lt-LT" sz="2000" dirty="0">
              <a:solidFill>
                <a:srgbClr val="0070C0"/>
              </a:solidFill>
            </a:endParaRPr>
          </a:p>
        </p:txBody>
      </p:sp>
      <p:pic>
        <p:nvPicPr>
          <p:cNvPr id="13" name="Paveikslėlis 12">
            <a:extLst>
              <a:ext uri="{FF2B5EF4-FFF2-40B4-BE49-F238E27FC236}">
                <a16:creationId xmlns:a16="http://schemas.microsoft.com/office/drawing/2014/main" id="{D0640CDB-8D40-6D71-89AE-7536A090C9B8}"/>
              </a:ext>
            </a:extLst>
          </p:cNvPr>
          <p:cNvPicPr>
            <a:picLocks noChangeAspect="1"/>
          </p:cNvPicPr>
          <p:nvPr/>
        </p:nvPicPr>
        <p:blipFill>
          <a:blip r:embed="rId5"/>
          <a:stretch>
            <a:fillRect/>
          </a:stretch>
        </p:blipFill>
        <p:spPr>
          <a:xfrm>
            <a:off x="6333968" y="5958085"/>
            <a:ext cx="1114581" cy="285790"/>
          </a:xfrm>
          <a:prstGeom prst="rect">
            <a:avLst/>
          </a:prstGeom>
        </p:spPr>
      </p:pic>
    </p:spTree>
    <p:extLst>
      <p:ext uri="{BB962C8B-B14F-4D97-AF65-F5344CB8AC3E}">
        <p14:creationId xmlns:p14="http://schemas.microsoft.com/office/powerpoint/2010/main" val="170995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363F-B927-C00F-81DD-F470FF928067}"/>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E73F95BB-A5F5-B903-A2DF-27B0020DC697}"/>
              </a:ext>
            </a:extLst>
          </p:cNvPr>
          <p:cNvPicPr>
            <a:picLocks noChangeAspect="1"/>
          </p:cNvPicPr>
          <p:nvPr/>
        </p:nvPicPr>
        <p:blipFill>
          <a:blip r:embed="rId2"/>
          <a:stretch>
            <a:fillRect/>
          </a:stretch>
        </p:blipFill>
        <p:spPr>
          <a:xfrm>
            <a:off x="3278661" y="49125"/>
            <a:ext cx="8678486" cy="1247949"/>
          </a:xfrm>
          <a:prstGeom prst="rect">
            <a:avLst/>
          </a:prstGeom>
        </p:spPr>
      </p:pic>
      <p:sp>
        <p:nvSpPr>
          <p:cNvPr id="2" name="Stačiakampis 1">
            <a:extLst>
              <a:ext uri="{FF2B5EF4-FFF2-40B4-BE49-F238E27FC236}">
                <a16:creationId xmlns:a16="http://schemas.microsoft.com/office/drawing/2014/main" id="{83B06561-A944-9E7A-D2E5-2F4F977B6833}"/>
              </a:ext>
            </a:extLst>
          </p:cNvPr>
          <p:cNvSpPr/>
          <p:nvPr/>
        </p:nvSpPr>
        <p:spPr>
          <a:xfrm>
            <a:off x="478650" y="1347497"/>
            <a:ext cx="10568041" cy="625428"/>
          </a:xfrm>
          <a:prstGeom prst="rect">
            <a:avLst/>
          </a:prstGeom>
        </p:spPr>
        <p:txBody>
          <a:bodyPr wrap="square">
            <a:spAutoFit/>
          </a:bodyPr>
          <a:lstStyle/>
          <a:p>
            <a:pPr algn="ctr">
              <a:lnSpc>
                <a:spcPct val="115000"/>
              </a:lnSpc>
              <a:spcBef>
                <a:spcPts val="600"/>
              </a:spcBef>
              <a:spcAft>
                <a:spcPts val="600"/>
              </a:spcAft>
            </a:pPr>
            <a:r>
              <a:rPr lang="lt-LT" sz="3200" b="1" dirty="0">
                <a:solidFill>
                  <a:srgbClr val="2E6B2B"/>
                </a:solidFill>
                <a:latin typeface="+mj-lt"/>
                <a:ea typeface="+mj-ea"/>
                <a:cs typeface="+mj-cs"/>
              </a:rPr>
              <a:t>Savarankiškas darbas </a:t>
            </a:r>
          </a:p>
        </p:txBody>
      </p:sp>
      <p:pic>
        <p:nvPicPr>
          <p:cNvPr id="3" name="Paveikslėlis 2">
            <a:extLst>
              <a:ext uri="{FF2B5EF4-FFF2-40B4-BE49-F238E27FC236}">
                <a16:creationId xmlns:a16="http://schemas.microsoft.com/office/drawing/2014/main" id="{C48A55B5-76A7-BAD4-3458-93EBC59BAA00}"/>
              </a:ext>
            </a:extLst>
          </p:cNvPr>
          <p:cNvPicPr>
            <a:picLocks noChangeAspect="1"/>
          </p:cNvPicPr>
          <p:nvPr/>
        </p:nvPicPr>
        <p:blipFill>
          <a:blip r:embed="rId3"/>
          <a:stretch>
            <a:fillRect/>
          </a:stretch>
        </p:blipFill>
        <p:spPr>
          <a:xfrm>
            <a:off x="5340041" y="2489707"/>
            <a:ext cx="1208460" cy="367793"/>
          </a:xfrm>
          <a:prstGeom prst="rect">
            <a:avLst/>
          </a:prstGeom>
        </p:spPr>
      </p:pic>
      <p:sp>
        <p:nvSpPr>
          <p:cNvPr id="7" name="TextBox 6">
            <a:extLst>
              <a:ext uri="{FF2B5EF4-FFF2-40B4-BE49-F238E27FC236}">
                <a16:creationId xmlns:a16="http://schemas.microsoft.com/office/drawing/2014/main" id="{0177A87E-01A4-2D8A-B68D-7DC4DF1880B8}"/>
              </a:ext>
            </a:extLst>
          </p:cNvPr>
          <p:cNvSpPr txBox="1"/>
          <p:nvPr/>
        </p:nvSpPr>
        <p:spPr>
          <a:xfrm>
            <a:off x="2251262" y="3571004"/>
            <a:ext cx="8361081" cy="707886"/>
          </a:xfrm>
          <a:prstGeom prst="rect">
            <a:avLst/>
          </a:prstGeom>
          <a:noFill/>
        </p:spPr>
        <p:txBody>
          <a:bodyPr wrap="square">
            <a:spAutoFit/>
          </a:bodyPr>
          <a:lstStyle/>
          <a:p>
            <a:r>
              <a:rPr lang="lt-LT" sz="4000" dirty="0">
                <a:hlinkClick r:id="rId4"/>
              </a:rPr>
              <a:t>https://necltr101uat.assessor.rm.com/</a:t>
            </a:r>
            <a:r>
              <a:rPr lang="lt-LT" sz="4000" dirty="0"/>
              <a:t> </a:t>
            </a:r>
          </a:p>
        </p:txBody>
      </p:sp>
    </p:spTree>
    <p:extLst>
      <p:ext uri="{BB962C8B-B14F-4D97-AF65-F5344CB8AC3E}">
        <p14:creationId xmlns:p14="http://schemas.microsoft.com/office/powerpoint/2010/main" val="2909598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AF8F-BF0C-56B4-4E6B-56030DD4F3FA}"/>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5EA76FD6-D19E-474B-6F97-2118649ECC2B}"/>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6" name="Paveikslėlis 5">
            <a:extLst>
              <a:ext uri="{FF2B5EF4-FFF2-40B4-BE49-F238E27FC236}">
                <a16:creationId xmlns:a16="http://schemas.microsoft.com/office/drawing/2014/main" id="{5674B137-659B-2DFF-4DDD-E4EFB616F207}"/>
              </a:ext>
            </a:extLst>
          </p:cNvPr>
          <p:cNvPicPr>
            <a:picLocks noChangeAspect="1"/>
          </p:cNvPicPr>
          <p:nvPr/>
        </p:nvPicPr>
        <p:blipFill>
          <a:blip r:embed="rId3"/>
          <a:stretch>
            <a:fillRect/>
          </a:stretch>
        </p:blipFill>
        <p:spPr>
          <a:xfrm>
            <a:off x="2491845" y="2600528"/>
            <a:ext cx="6906155" cy="2760774"/>
          </a:xfrm>
          <a:prstGeom prst="rect">
            <a:avLst/>
          </a:prstGeom>
        </p:spPr>
      </p:pic>
      <p:pic>
        <p:nvPicPr>
          <p:cNvPr id="8" name="Paveikslėlis 7">
            <a:extLst>
              <a:ext uri="{FF2B5EF4-FFF2-40B4-BE49-F238E27FC236}">
                <a16:creationId xmlns:a16="http://schemas.microsoft.com/office/drawing/2014/main" id="{909C6373-68B0-FDA7-FCA2-31FE4BB82FE0}"/>
              </a:ext>
            </a:extLst>
          </p:cNvPr>
          <p:cNvPicPr>
            <a:picLocks noChangeAspect="1"/>
          </p:cNvPicPr>
          <p:nvPr/>
        </p:nvPicPr>
        <p:blipFill>
          <a:blip r:embed="rId4"/>
          <a:stretch>
            <a:fillRect/>
          </a:stretch>
        </p:blipFill>
        <p:spPr>
          <a:xfrm>
            <a:off x="2552171" y="5511728"/>
            <a:ext cx="7668695" cy="1028844"/>
          </a:xfrm>
          <a:prstGeom prst="rect">
            <a:avLst/>
          </a:prstGeom>
        </p:spPr>
      </p:pic>
      <p:pic>
        <p:nvPicPr>
          <p:cNvPr id="10" name="Paveikslėlis 9">
            <a:extLst>
              <a:ext uri="{FF2B5EF4-FFF2-40B4-BE49-F238E27FC236}">
                <a16:creationId xmlns:a16="http://schemas.microsoft.com/office/drawing/2014/main" id="{2E218014-B0C1-A151-D979-B334159AE0FB}"/>
              </a:ext>
            </a:extLst>
          </p:cNvPr>
          <p:cNvPicPr>
            <a:picLocks noChangeAspect="1"/>
          </p:cNvPicPr>
          <p:nvPr/>
        </p:nvPicPr>
        <p:blipFill>
          <a:blip r:embed="rId5"/>
          <a:stretch>
            <a:fillRect/>
          </a:stretch>
        </p:blipFill>
        <p:spPr>
          <a:xfrm>
            <a:off x="2451073" y="1285659"/>
            <a:ext cx="7249082" cy="1314869"/>
          </a:xfrm>
          <a:prstGeom prst="rect">
            <a:avLst/>
          </a:prstGeom>
        </p:spPr>
      </p:pic>
    </p:spTree>
    <p:extLst>
      <p:ext uri="{BB962C8B-B14F-4D97-AF65-F5344CB8AC3E}">
        <p14:creationId xmlns:p14="http://schemas.microsoft.com/office/powerpoint/2010/main" val="3156318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C3F7ED7D-F230-432B-BC34-B8B426B464DE}"/>
              </a:ext>
            </a:extLst>
          </p:cNvPr>
          <p:cNvPicPr>
            <a:picLocks noChangeAspect="1"/>
          </p:cNvPicPr>
          <p:nvPr/>
        </p:nvPicPr>
        <p:blipFill>
          <a:blip r:embed="rId2"/>
          <a:stretch>
            <a:fillRect/>
          </a:stretch>
        </p:blipFill>
        <p:spPr>
          <a:xfrm>
            <a:off x="3230092" y="46629"/>
            <a:ext cx="8678486" cy="1247949"/>
          </a:xfrm>
          <a:prstGeom prst="rect">
            <a:avLst/>
          </a:prstGeom>
        </p:spPr>
      </p:pic>
      <p:sp>
        <p:nvSpPr>
          <p:cNvPr id="5" name="Stačiakampis 4">
            <a:extLst>
              <a:ext uri="{FF2B5EF4-FFF2-40B4-BE49-F238E27FC236}">
                <a16:creationId xmlns:a16="http://schemas.microsoft.com/office/drawing/2014/main" id="{D116A89A-666D-4D67-B414-EF097C45EAA5}"/>
              </a:ext>
            </a:extLst>
          </p:cNvPr>
          <p:cNvSpPr/>
          <p:nvPr/>
        </p:nvSpPr>
        <p:spPr>
          <a:xfrm>
            <a:off x="478650" y="1347497"/>
            <a:ext cx="10568041" cy="625428"/>
          </a:xfrm>
          <a:prstGeom prst="rect">
            <a:avLst/>
          </a:prstGeom>
        </p:spPr>
        <p:txBody>
          <a:bodyPr wrap="square">
            <a:spAutoFit/>
          </a:bodyPr>
          <a:lstStyle/>
          <a:p>
            <a:pPr algn="ctr">
              <a:lnSpc>
                <a:spcPct val="115000"/>
              </a:lnSpc>
              <a:spcBef>
                <a:spcPts val="600"/>
              </a:spcBef>
              <a:spcAft>
                <a:spcPts val="600"/>
              </a:spcAft>
            </a:pPr>
            <a:r>
              <a:rPr lang="lt-LT" sz="3200" b="1" dirty="0">
                <a:solidFill>
                  <a:srgbClr val="2E6B2B"/>
                </a:solidFill>
                <a:latin typeface="+mj-lt"/>
                <a:ea typeface="+mj-ea"/>
                <a:cs typeface="+mj-cs"/>
              </a:rPr>
              <a:t>Skaičiuoklės funkcijos vartotinos VBE užduotyse </a:t>
            </a:r>
          </a:p>
        </p:txBody>
      </p:sp>
      <p:pic>
        <p:nvPicPr>
          <p:cNvPr id="7" name="Paveikslėlis 6">
            <a:extLst>
              <a:ext uri="{FF2B5EF4-FFF2-40B4-BE49-F238E27FC236}">
                <a16:creationId xmlns:a16="http://schemas.microsoft.com/office/drawing/2014/main" id="{49276DE5-8DFB-4184-A2A4-DB684FBE9E97}"/>
              </a:ext>
            </a:extLst>
          </p:cNvPr>
          <p:cNvPicPr>
            <a:picLocks noChangeAspect="1"/>
          </p:cNvPicPr>
          <p:nvPr/>
        </p:nvPicPr>
        <p:blipFill rotWithShape="1">
          <a:blip r:embed="rId3"/>
          <a:srcRect b="73236"/>
          <a:stretch/>
        </p:blipFill>
        <p:spPr>
          <a:xfrm>
            <a:off x="478650" y="2166761"/>
            <a:ext cx="5975246" cy="872003"/>
          </a:xfrm>
          <a:prstGeom prst="rect">
            <a:avLst/>
          </a:prstGeom>
        </p:spPr>
      </p:pic>
      <p:pic>
        <p:nvPicPr>
          <p:cNvPr id="8" name="Paveikslėlis 7">
            <a:extLst>
              <a:ext uri="{FF2B5EF4-FFF2-40B4-BE49-F238E27FC236}">
                <a16:creationId xmlns:a16="http://schemas.microsoft.com/office/drawing/2014/main" id="{38508F0B-6033-4EDC-A04E-46ED5206C32D}"/>
              </a:ext>
            </a:extLst>
          </p:cNvPr>
          <p:cNvPicPr>
            <a:picLocks noChangeAspect="1"/>
          </p:cNvPicPr>
          <p:nvPr/>
        </p:nvPicPr>
        <p:blipFill>
          <a:blip r:embed="rId4"/>
          <a:stretch>
            <a:fillRect/>
          </a:stretch>
        </p:blipFill>
        <p:spPr>
          <a:xfrm>
            <a:off x="6730514" y="2025844"/>
            <a:ext cx="5034876" cy="4579340"/>
          </a:xfrm>
          <a:prstGeom prst="rect">
            <a:avLst/>
          </a:prstGeom>
        </p:spPr>
      </p:pic>
      <p:pic>
        <p:nvPicPr>
          <p:cNvPr id="6" name="Paveikslėlis 5">
            <a:extLst>
              <a:ext uri="{FF2B5EF4-FFF2-40B4-BE49-F238E27FC236}">
                <a16:creationId xmlns:a16="http://schemas.microsoft.com/office/drawing/2014/main" id="{AD1E855C-D360-4EDF-8F7F-7FE0A825A792}"/>
              </a:ext>
            </a:extLst>
          </p:cNvPr>
          <p:cNvPicPr>
            <a:picLocks noChangeAspect="1"/>
          </p:cNvPicPr>
          <p:nvPr/>
        </p:nvPicPr>
        <p:blipFill rotWithShape="1">
          <a:blip r:embed="rId3"/>
          <a:srcRect t="34437"/>
          <a:stretch/>
        </p:blipFill>
        <p:spPr>
          <a:xfrm>
            <a:off x="426610" y="3071980"/>
            <a:ext cx="5975246" cy="2136130"/>
          </a:xfrm>
          <a:prstGeom prst="rect">
            <a:avLst/>
          </a:prstGeom>
        </p:spPr>
      </p:pic>
    </p:spTree>
    <p:extLst>
      <p:ext uri="{BB962C8B-B14F-4D97-AF65-F5344CB8AC3E}">
        <p14:creationId xmlns:p14="http://schemas.microsoft.com/office/powerpoint/2010/main" val="2207547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C3F7ED7D-F230-432B-BC34-B8B426B464DE}"/>
              </a:ext>
            </a:extLst>
          </p:cNvPr>
          <p:cNvPicPr>
            <a:picLocks noChangeAspect="1"/>
          </p:cNvPicPr>
          <p:nvPr/>
        </p:nvPicPr>
        <p:blipFill>
          <a:blip r:embed="rId2"/>
          <a:stretch>
            <a:fillRect/>
          </a:stretch>
        </p:blipFill>
        <p:spPr>
          <a:xfrm>
            <a:off x="3230092" y="46629"/>
            <a:ext cx="8678486" cy="1247949"/>
          </a:xfrm>
          <a:prstGeom prst="rect">
            <a:avLst/>
          </a:prstGeom>
        </p:spPr>
      </p:pic>
      <p:sp>
        <p:nvSpPr>
          <p:cNvPr id="5" name="Stačiakampis 4">
            <a:extLst>
              <a:ext uri="{FF2B5EF4-FFF2-40B4-BE49-F238E27FC236}">
                <a16:creationId xmlns:a16="http://schemas.microsoft.com/office/drawing/2014/main" id="{D116A89A-666D-4D67-B414-EF097C45EAA5}"/>
              </a:ext>
            </a:extLst>
          </p:cNvPr>
          <p:cNvSpPr/>
          <p:nvPr/>
        </p:nvSpPr>
        <p:spPr>
          <a:xfrm>
            <a:off x="478650" y="1347497"/>
            <a:ext cx="10568041" cy="625428"/>
          </a:xfrm>
          <a:prstGeom prst="rect">
            <a:avLst/>
          </a:prstGeom>
        </p:spPr>
        <p:txBody>
          <a:bodyPr wrap="square">
            <a:spAutoFit/>
          </a:bodyPr>
          <a:lstStyle/>
          <a:p>
            <a:pPr algn="ctr">
              <a:lnSpc>
                <a:spcPct val="115000"/>
              </a:lnSpc>
              <a:spcBef>
                <a:spcPts val="600"/>
              </a:spcBef>
              <a:spcAft>
                <a:spcPts val="600"/>
              </a:spcAft>
            </a:pPr>
            <a:r>
              <a:rPr lang="lt-LT" sz="3200" b="1" dirty="0">
                <a:solidFill>
                  <a:srgbClr val="2E6B2B"/>
                </a:solidFill>
                <a:latin typeface="+mj-lt"/>
                <a:ea typeface="+mj-ea"/>
                <a:cs typeface="+mj-cs"/>
              </a:rPr>
              <a:t>Skaičiuoklės funkcijos vartotinos VBE užduotyse </a:t>
            </a:r>
          </a:p>
        </p:txBody>
      </p:sp>
      <p:pic>
        <p:nvPicPr>
          <p:cNvPr id="2" name="Paveikslėlis 1">
            <a:extLst>
              <a:ext uri="{FF2B5EF4-FFF2-40B4-BE49-F238E27FC236}">
                <a16:creationId xmlns:a16="http://schemas.microsoft.com/office/drawing/2014/main" id="{FC847415-F409-41C2-9427-2C597C8DD7F4}"/>
              </a:ext>
            </a:extLst>
          </p:cNvPr>
          <p:cNvPicPr>
            <a:picLocks noChangeAspect="1"/>
          </p:cNvPicPr>
          <p:nvPr/>
        </p:nvPicPr>
        <p:blipFill>
          <a:blip r:embed="rId3"/>
          <a:stretch>
            <a:fillRect/>
          </a:stretch>
        </p:blipFill>
        <p:spPr>
          <a:xfrm>
            <a:off x="523189" y="2025844"/>
            <a:ext cx="6726583" cy="3987029"/>
          </a:xfrm>
          <a:prstGeom prst="rect">
            <a:avLst/>
          </a:prstGeom>
        </p:spPr>
      </p:pic>
      <p:pic>
        <p:nvPicPr>
          <p:cNvPr id="3" name="Paveikslėlis 2">
            <a:extLst>
              <a:ext uri="{FF2B5EF4-FFF2-40B4-BE49-F238E27FC236}">
                <a16:creationId xmlns:a16="http://schemas.microsoft.com/office/drawing/2014/main" id="{7F602722-FB7D-4EB0-883D-F160CA8E777A}"/>
              </a:ext>
            </a:extLst>
          </p:cNvPr>
          <p:cNvPicPr>
            <a:picLocks noChangeAspect="1"/>
          </p:cNvPicPr>
          <p:nvPr/>
        </p:nvPicPr>
        <p:blipFill>
          <a:blip r:embed="rId4"/>
          <a:stretch>
            <a:fillRect/>
          </a:stretch>
        </p:blipFill>
        <p:spPr>
          <a:xfrm>
            <a:off x="4872186" y="2199794"/>
            <a:ext cx="7501740" cy="2907915"/>
          </a:xfrm>
          <a:prstGeom prst="rect">
            <a:avLst/>
          </a:prstGeom>
        </p:spPr>
      </p:pic>
    </p:spTree>
    <p:extLst>
      <p:ext uri="{BB962C8B-B14F-4D97-AF65-F5344CB8AC3E}">
        <p14:creationId xmlns:p14="http://schemas.microsoft.com/office/powerpoint/2010/main" val="413109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0CBAB-86FE-04D6-D1C3-A2D1D7D027F2}"/>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114E101D-3D4D-4C15-2B53-29D6E518C1C2}"/>
              </a:ext>
            </a:extLst>
          </p:cNvPr>
          <p:cNvPicPr>
            <a:picLocks noChangeAspect="1"/>
          </p:cNvPicPr>
          <p:nvPr/>
        </p:nvPicPr>
        <p:blipFill>
          <a:blip r:embed="rId2"/>
          <a:stretch>
            <a:fillRect/>
          </a:stretch>
        </p:blipFill>
        <p:spPr>
          <a:xfrm>
            <a:off x="3278661" y="49125"/>
            <a:ext cx="8678486" cy="1247949"/>
          </a:xfrm>
          <a:prstGeom prst="rect">
            <a:avLst/>
          </a:prstGeom>
        </p:spPr>
      </p:pic>
      <p:pic>
        <p:nvPicPr>
          <p:cNvPr id="6" name="Paveikslėlis 5">
            <a:extLst>
              <a:ext uri="{FF2B5EF4-FFF2-40B4-BE49-F238E27FC236}">
                <a16:creationId xmlns:a16="http://schemas.microsoft.com/office/drawing/2014/main" id="{4DE6758B-6DC2-4EC6-16CA-69BFF5C8C0D2}"/>
              </a:ext>
            </a:extLst>
          </p:cNvPr>
          <p:cNvPicPr>
            <a:picLocks noChangeAspect="1"/>
          </p:cNvPicPr>
          <p:nvPr/>
        </p:nvPicPr>
        <p:blipFill>
          <a:blip r:embed="rId3"/>
          <a:stretch>
            <a:fillRect/>
          </a:stretch>
        </p:blipFill>
        <p:spPr>
          <a:xfrm>
            <a:off x="2166389" y="1368184"/>
            <a:ext cx="7859222" cy="1724266"/>
          </a:xfrm>
          <a:prstGeom prst="rect">
            <a:avLst/>
          </a:prstGeom>
        </p:spPr>
      </p:pic>
      <p:pic>
        <p:nvPicPr>
          <p:cNvPr id="9" name="Paveikslėlis 8">
            <a:extLst>
              <a:ext uri="{FF2B5EF4-FFF2-40B4-BE49-F238E27FC236}">
                <a16:creationId xmlns:a16="http://schemas.microsoft.com/office/drawing/2014/main" id="{685E6919-94D8-8536-590A-87A9DDF1AEE4}"/>
              </a:ext>
            </a:extLst>
          </p:cNvPr>
          <p:cNvPicPr>
            <a:picLocks noChangeAspect="1"/>
          </p:cNvPicPr>
          <p:nvPr/>
        </p:nvPicPr>
        <p:blipFill>
          <a:blip r:embed="rId4"/>
          <a:stretch>
            <a:fillRect/>
          </a:stretch>
        </p:blipFill>
        <p:spPr>
          <a:xfrm>
            <a:off x="2010810" y="3765551"/>
            <a:ext cx="7916380" cy="1476581"/>
          </a:xfrm>
          <a:prstGeom prst="rect">
            <a:avLst/>
          </a:prstGeom>
        </p:spPr>
      </p:pic>
      <p:pic>
        <p:nvPicPr>
          <p:cNvPr id="12" name="Paveikslėlis 11">
            <a:extLst>
              <a:ext uri="{FF2B5EF4-FFF2-40B4-BE49-F238E27FC236}">
                <a16:creationId xmlns:a16="http://schemas.microsoft.com/office/drawing/2014/main" id="{DF1EB572-7F1F-5B00-AFDF-D8BEC49666C7}"/>
              </a:ext>
            </a:extLst>
          </p:cNvPr>
          <p:cNvPicPr>
            <a:picLocks noChangeAspect="1"/>
          </p:cNvPicPr>
          <p:nvPr/>
        </p:nvPicPr>
        <p:blipFill>
          <a:blip r:embed="rId5"/>
          <a:stretch>
            <a:fillRect/>
          </a:stretch>
        </p:blipFill>
        <p:spPr>
          <a:xfrm>
            <a:off x="1270914" y="1295102"/>
            <a:ext cx="9650172" cy="4267796"/>
          </a:xfrm>
          <a:prstGeom prst="rect">
            <a:avLst/>
          </a:prstGeom>
        </p:spPr>
      </p:pic>
      <p:pic>
        <p:nvPicPr>
          <p:cNvPr id="15" name="Paveikslėlis 14">
            <a:extLst>
              <a:ext uri="{FF2B5EF4-FFF2-40B4-BE49-F238E27FC236}">
                <a16:creationId xmlns:a16="http://schemas.microsoft.com/office/drawing/2014/main" id="{5CF08F6B-0F7B-14E3-3CE6-CA7C3227C989}"/>
              </a:ext>
            </a:extLst>
          </p:cNvPr>
          <p:cNvPicPr>
            <a:picLocks noChangeAspect="1"/>
          </p:cNvPicPr>
          <p:nvPr/>
        </p:nvPicPr>
        <p:blipFill>
          <a:blip r:embed="rId6"/>
          <a:stretch>
            <a:fillRect/>
          </a:stretch>
        </p:blipFill>
        <p:spPr>
          <a:xfrm>
            <a:off x="590550" y="1318058"/>
            <a:ext cx="10515600" cy="4629409"/>
          </a:xfrm>
          <a:prstGeom prst="rect">
            <a:avLst/>
          </a:prstGeom>
        </p:spPr>
      </p:pic>
    </p:spTree>
    <p:extLst>
      <p:ext uri="{BB962C8B-B14F-4D97-AF65-F5344CB8AC3E}">
        <p14:creationId xmlns:p14="http://schemas.microsoft.com/office/powerpoint/2010/main" val="18431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1275-9A5C-0527-1036-6DE3EABD1069}"/>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1B5B6F92-6D0B-0256-582C-E1A459DF5A9E}"/>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C7AAB22F-1FD9-BF7D-9BA8-A2B074B9DCA1}"/>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Skaičiavimai, formulės, funkcijos</a:t>
            </a:r>
          </a:p>
        </p:txBody>
      </p:sp>
      <p:pic>
        <p:nvPicPr>
          <p:cNvPr id="6" name="Paveikslėlis 5">
            <a:extLst>
              <a:ext uri="{FF2B5EF4-FFF2-40B4-BE49-F238E27FC236}">
                <a16:creationId xmlns:a16="http://schemas.microsoft.com/office/drawing/2014/main" id="{A44ABA13-4776-1719-E3EC-0ACAAE1760C7}"/>
              </a:ext>
            </a:extLst>
          </p:cNvPr>
          <p:cNvPicPr>
            <a:picLocks noChangeAspect="1"/>
          </p:cNvPicPr>
          <p:nvPr/>
        </p:nvPicPr>
        <p:blipFill>
          <a:blip r:embed="rId3"/>
          <a:stretch>
            <a:fillRect/>
          </a:stretch>
        </p:blipFill>
        <p:spPr>
          <a:xfrm>
            <a:off x="2123520" y="2405323"/>
            <a:ext cx="7944959" cy="2667372"/>
          </a:xfrm>
          <a:prstGeom prst="rect">
            <a:avLst/>
          </a:prstGeom>
        </p:spPr>
      </p:pic>
      <p:pic>
        <p:nvPicPr>
          <p:cNvPr id="9" name="Paveikslėlis 8">
            <a:extLst>
              <a:ext uri="{FF2B5EF4-FFF2-40B4-BE49-F238E27FC236}">
                <a16:creationId xmlns:a16="http://schemas.microsoft.com/office/drawing/2014/main" id="{66D4F13F-F458-9480-E78E-766D916820AA}"/>
              </a:ext>
            </a:extLst>
          </p:cNvPr>
          <p:cNvPicPr>
            <a:picLocks noChangeAspect="1"/>
          </p:cNvPicPr>
          <p:nvPr/>
        </p:nvPicPr>
        <p:blipFill>
          <a:blip r:embed="rId4"/>
          <a:stretch>
            <a:fillRect/>
          </a:stretch>
        </p:blipFill>
        <p:spPr>
          <a:xfrm>
            <a:off x="3900237" y="5624380"/>
            <a:ext cx="4832638" cy="871669"/>
          </a:xfrm>
          <a:prstGeom prst="rect">
            <a:avLst/>
          </a:prstGeom>
        </p:spPr>
      </p:pic>
    </p:spTree>
    <p:extLst>
      <p:ext uri="{BB962C8B-B14F-4D97-AF65-F5344CB8AC3E}">
        <p14:creationId xmlns:p14="http://schemas.microsoft.com/office/powerpoint/2010/main" val="68465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B88E1-F2DB-EB3A-6DAD-D1385F739D9B}"/>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0B05C13E-B7BF-52F2-22B6-5083342D1E5F}"/>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93403DEC-1726-87F7-3CE1-A55F50D9921D}"/>
              </a:ext>
            </a:extLst>
          </p:cNvPr>
          <p:cNvPicPr>
            <a:picLocks noChangeAspect="1"/>
          </p:cNvPicPr>
          <p:nvPr/>
        </p:nvPicPr>
        <p:blipFill>
          <a:blip r:embed="rId3"/>
          <a:stretch>
            <a:fillRect/>
          </a:stretch>
        </p:blipFill>
        <p:spPr>
          <a:xfrm>
            <a:off x="8223288" y="238920"/>
            <a:ext cx="3124162" cy="941810"/>
          </a:xfrm>
          <a:prstGeom prst="rect">
            <a:avLst/>
          </a:prstGeom>
        </p:spPr>
      </p:pic>
      <p:sp>
        <p:nvSpPr>
          <p:cNvPr id="6" name="Pavadinimas 4">
            <a:extLst>
              <a:ext uri="{FF2B5EF4-FFF2-40B4-BE49-F238E27FC236}">
                <a16:creationId xmlns:a16="http://schemas.microsoft.com/office/drawing/2014/main" id="{FF2FD737-1FFE-A8D5-B957-8B9AFBF1EFE1}"/>
              </a:ext>
            </a:extLst>
          </p:cNvPr>
          <p:cNvSpPr>
            <a:spLocks noGrp="1"/>
          </p:cNvSpPr>
          <p:nvPr>
            <p:ph type="title"/>
          </p:nvPr>
        </p:nvSpPr>
        <p:spPr>
          <a:xfrm>
            <a:off x="558454" y="1144336"/>
            <a:ext cx="11460721" cy="1511462"/>
          </a:xfrm>
        </p:spPr>
        <p:txBody>
          <a:bodyPr anchor="ctr">
            <a:normAutofit/>
          </a:bodyPr>
          <a:lstStyle/>
          <a:p>
            <a:r>
              <a:rPr lang="lt-LT" sz="4000" dirty="0"/>
              <a:t>Informatikos mokymo(</a:t>
            </a:r>
            <a:r>
              <a:rPr lang="lt-LT" sz="4000" dirty="0" err="1"/>
              <a:t>si</a:t>
            </a:r>
            <a:r>
              <a:rPr lang="lt-LT" sz="4000" dirty="0"/>
              <a:t>) turinio ir pasiekimų sritys procentais informatikos </a:t>
            </a:r>
            <a:r>
              <a:rPr lang="lt-LT" sz="4000" dirty="0" err="1"/>
              <a:t>VBE</a:t>
            </a:r>
            <a:r>
              <a:rPr lang="lt-LT" sz="4000" dirty="0"/>
              <a:t> antros dalies užduotyje</a:t>
            </a:r>
          </a:p>
        </p:txBody>
      </p:sp>
      <p:pic>
        <p:nvPicPr>
          <p:cNvPr id="7" name="Paveikslėlis 6">
            <a:extLst>
              <a:ext uri="{FF2B5EF4-FFF2-40B4-BE49-F238E27FC236}">
                <a16:creationId xmlns:a16="http://schemas.microsoft.com/office/drawing/2014/main" id="{D020A6C8-14B3-82F0-069A-D99F5AB50DBE}"/>
              </a:ext>
            </a:extLst>
          </p:cNvPr>
          <p:cNvPicPr>
            <a:picLocks noChangeAspect="1"/>
          </p:cNvPicPr>
          <p:nvPr/>
        </p:nvPicPr>
        <p:blipFill>
          <a:blip r:embed="rId4"/>
          <a:stretch>
            <a:fillRect/>
          </a:stretch>
        </p:blipFill>
        <p:spPr>
          <a:xfrm>
            <a:off x="3612105" y="2502353"/>
            <a:ext cx="5757273" cy="4116727"/>
          </a:xfrm>
          <a:prstGeom prst="rect">
            <a:avLst/>
          </a:prstGeom>
        </p:spPr>
      </p:pic>
    </p:spTree>
    <p:extLst>
      <p:ext uri="{BB962C8B-B14F-4D97-AF65-F5344CB8AC3E}">
        <p14:creationId xmlns:p14="http://schemas.microsoft.com/office/powerpoint/2010/main" val="3866024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CDB8-31AB-3339-93BA-480899750C2A}"/>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92E384AA-202A-CE39-6FC9-CF7F94D31DCE}"/>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B3BF77D1-5207-D8BE-0586-14F4473B84C1}"/>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Skaičiavimai, formulės, funkcijos</a:t>
            </a:r>
          </a:p>
        </p:txBody>
      </p:sp>
      <p:pic>
        <p:nvPicPr>
          <p:cNvPr id="9" name="Paveikslėlis 8">
            <a:extLst>
              <a:ext uri="{FF2B5EF4-FFF2-40B4-BE49-F238E27FC236}">
                <a16:creationId xmlns:a16="http://schemas.microsoft.com/office/drawing/2014/main" id="{20E8B867-EFC6-25FC-6DBE-98B1CA3A1176}"/>
              </a:ext>
            </a:extLst>
          </p:cNvPr>
          <p:cNvPicPr>
            <a:picLocks noChangeAspect="1"/>
          </p:cNvPicPr>
          <p:nvPr/>
        </p:nvPicPr>
        <p:blipFill>
          <a:blip r:embed="rId3"/>
          <a:srcRect l="48854" r="25628"/>
          <a:stretch/>
        </p:blipFill>
        <p:spPr>
          <a:xfrm>
            <a:off x="10172557" y="1527502"/>
            <a:ext cx="1233159" cy="871669"/>
          </a:xfrm>
          <a:prstGeom prst="rect">
            <a:avLst/>
          </a:prstGeom>
        </p:spPr>
      </p:pic>
      <p:sp>
        <p:nvSpPr>
          <p:cNvPr id="3" name="TextBox 2">
            <a:extLst>
              <a:ext uri="{FF2B5EF4-FFF2-40B4-BE49-F238E27FC236}">
                <a16:creationId xmlns:a16="http://schemas.microsoft.com/office/drawing/2014/main" id="{383C0668-12D4-870B-D906-A0E9F64DB696}"/>
              </a:ext>
            </a:extLst>
          </p:cNvPr>
          <p:cNvSpPr txBox="1"/>
          <p:nvPr/>
        </p:nvSpPr>
        <p:spPr>
          <a:xfrm>
            <a:off x="782638" y="2961759"/>
            <a:ext cx="3408362" cy="369332"/>
          </a:xfrm>
          <a:prstGeom prst="rect">
            <a:avLst/>
          </a:prstGeom>
          <a:solidFill>
            <a:srgbClr val="FFFF00"/>
          </a:solidFill>
        </p:spPr>
        <p:txBody>
          <a:bodyPr wrap="square">
            <a:spAutoFit/>
          </a:bodyPr>
          <a:lstStyle/>
          <a:p>
            <a:r>
              <a:rPr lang="lt-LT" dirty="0"/>
              <a:t>=MAX('Orai Vilniuje'!B2:B1461)</a:t>
            </a:r>
          </a:p>
        </p:txBody>
      </p:sp>
      <p:pic>
        <p:nvPicPr>
          <p:cNvPr id="7" name="Paveikslėlis 6">
            <a:extLst>
              <a:ext uri="{FF2B5EF4-FFF2-40B4-BE49-F238E27FC236}">
                <a16:creationId xmlns:a16="http://schemas.microsoft.com/office/drawing/2014/main" id="{8578566E-26BD-9554-C945-9F9535ACD9D4}"/>
              </a:ext>
            </a:extLst>
          </p:cNvPr>
          <p:cNvPicPr>
            <a:picLocks noChangeAspect="1"/>
          </p:cNvPicPr>
          <p:nvPr/>
        </p:nvPicPr>
        <p:blipFill>
          <a:blip r:embed="rId3"/>
          <a:srcRect r="74483"/>
          <a:stretch/>
        </p:blipFill>
        <p:spPr>
          <a:xfrm>
            <a:off x="862342" y="1951890"/>
            <a:ext cx="1233158" cy="871669"/>
          </a:xfrm>
          <a:prstGeom prst="rect">
            <a:avLst/>
          </a:prstGeom>
        </p:spPr>
      </p:pic>
      <p:pic>
        <p:nvPicPr>
          <p:cNvPr id="8" name="Paveikslėlis 7">
            <a:extLst>
              <a:ext uri="{FF2B5EF4-FFF2-40B4-BE49-F238E27FC236}">
                <a16:creationId xmlns:a16="http://schemas.microsoft.com/office/drawing/2014/main" id="{51B42FFE-9385-7CEE-085E-858BF8CF1A80}"/>
              </a:ext>
            </a:extLst>
          </p:cNvPr>
          <p:cNvPicPr>
            <a:picLocks noChangeAspect="1"/>
          </p:cNvPicPr>
          <p:nvPr/>
        </p:nvPicPr>
        <p:blipFill>
          <a:blip r:embed="rId3"/>
          <a:srcRect l="23940" r="50000"/>
          <a:stretch/>
        </p:blipFill>
        <p:spPr>
          <a:xfrm>
            <a:off x="862342" y="3469291"/>
            <a:ext cx="1259361" cy="871669"/>
          </a:xfrm>
          <a:prstGeom prst="rect">
            <a:avLst/>
          </a:prstGeom>
        </p:spPr>
      </p:pic>
      <p:sp>
        <p:nvSpPr>
          <p:cNvPr id="11" name="TextBox 10">
            <a:extLst>
              <a:ext uri="{FF2B5EF4-FFF2-40B4-BE49-F238E27FC236}">
                <a16:creationId xmlns:a16="http://schemas.microsoft.com/office/drawing/2014/main" id="{56395667-3E5E-8E28-C887-569868F8D5AD}"/>
              </a:ext>
            </a:extLst>
          </p:cNvPr>
          <p:cNvSpPr txBox="1"/>
          <p:nvPr/>
        </p:nvSpPr>
        <p:spPr>
          <a:xfrm>
            <a:off x="862342" y="4573615"/>
            <a:ext cx="3150858" cy="369332"/>
          </a:xfrm>
          <a:prstGeom prst="rect">
            <a:avLst/>
          </a:prstGeom>
          <a:solidFill>
            <a:srgbClr val="FFFF00"/>
          </a:solidFill>
        </p:spPr>
        <p:txBody>
          <a:bodyPr wrap="square">
            <a:spAutoFit/>
          </a:bodyPr>
          <a:lstStyle/>
          <a:p>
            <a:r>
              <a:rPr lang="lt-LT" dirty="0"/>
              <a:t>=MIN('Orai Vilniuje'!B2:B1461)</a:t>
            </a:r>
          </a:p>
        </p:txBody>
      </p:sp>
      <p:sp>
        <p:nvSpPr>
          <p:cNvPr id="13" name="TextBox 12">
            <a:extLst>
              <a:ext uri="{FF2B5EF4-FFF2-40B4-BE49-F238E27FC236}">
                <a16:creationId xmlns:a16="http://schemas.microsoft.com/office/drawing/2014/main" id="{FDB90C73-E3C0-8839-3F8C-90557F2FDDE5}"/>
              </a:ext>
            </a:extLst>
          </p:cNvPr>
          <p:cNvSpPr txBox="1"/>
          <p:nvPr/>
        </p:nvSpPr>
        <p:spPr>
          <a:xfrm>
            <a:off x="862342" y="5142691"/>
            <a:ext cx="6099312" cy="369332"/>
          </a:xfrm>
          <a:prstGeom prst="rect">
            <a:avLst/>
          </a:prstGeom>
          <a:solidFill>
            <a:srgbClr val="FFFF00"/>
          </a:solidFill>
        </p:spPr>
        <p:txBody>
          <a:bodyPr wrap="square">
            <a:spAutoFit/>
          </a:bodyPr>
          <a:lstStyle/>
          <a:p>
            <a:r>
              <a:rPr lang="lt-LT" dirty="0"/>
              <a:t>=MINIFS('Orai Vilniuje'!A2:A1461;'Orai Vilniuje'!B2:B1461;C3)</a:t>
            </a:r>
          </a:p>
        </p:txBody>
      </p:sp>
      <p:sp>
        <p:nvSpPr>
          <p:cNvPr id="15" name="TextBox 14">
            <a:extLst>
              <a:ext uri="{FF2B5EF4-FFF2-40B4-BE49-F238E27FC236}">
                <a16:creationId xmlns:a16="http://schemas.microsoft.com/office/drawing/2014/main" id="{2E0365E1-E46E-36EA-A3EF-09F3089F135D}"/>
              </a:ext>
            </a:extLst>
          </p:cNvPr>
          <p:cNvSpPr txBox="1"/>
          <p:nvPr/>
        </p:nvSpPr>
        <p:spPr>
          <a:xfrm>
            <a:off x="862341" y="5539140"/>
            <a:ext cx="6857049" cy="369332"/>
          </a:xfrm>
          <a:prstGeom prst="rect">
            <a:avLst/>
          </a:prstGeom>
          <a:solidFill>
            <a:srgbClr val="FFFF00"/>
          </a:solidFill>
        </p:spPr>
        <p:txBody>
          <a:bodyPr wrap="square">
            <a:spAutoFit/>
          </a:bodyPr>
          <a:lstStyle/>
          <a:p>
            <a:r>
              <a:rPr lang="lt-LT" dirty="0"/>
              <a:t>=INDEX('Orai Vilniuje'!A2:A1461;MATCH(C2;'Orai Vilniuje'!B2:B1461;0))</a:t>
            </a:r>
          </a:p>
        </p:txBody>
      </p:sp>
      <p:pic>
        <p:nvPicPr>
          <p:cNvPr id="16" name="Paveikslėlis 15">
            <a:extLst>
              <a:ext uri="{FF2B5EF4-FFF2-40B4-BE49-F238E27FC236}">
                <a16:creationId xmlns:a16="http://schemas.microsoft.com/office/drawing/2014/main" id="{77B2DCC0-BFD3-3E5A-8F09-47F1294643A5}"/>
              </a:ext>
            </a:extLst>
          </p:cNvPr>
          <p:cNvPicPr>
            <a:picLocks noChangeAspect="1"/>
          </p:cNvPicPr>
          <p:nvPr/>
        </p:nvPicPr>
        <p:blipFill>
          <a:blip r:embed="rId3"/>
          <a:srcRect l="73941"/>
          <a:stretch/>
        </p:blipFill>
        <p:spPr>
          <a:xfrm>
            <a:off x="10146354" y="3701946"/>
            <a:ext cx="1259362" cy="871669"/>
          </a:xfrm>
          <a:prstGeom prst="rect">
            <a:avLst/>
          </a:prstGeom>
        </p:spPr>
      </p:pic>
      <p:sp>
        <p:nvSpPr>
          <p:cNvPr id="18" name="TextBox 17">
            <a:extLst>
              <a:ext uri="{FF2B5EF4-FFF2-40B4-BE49-F238E27FC236}">
                <a16:creationId xmlns:a16="http://schemas.microsoft.com/office/drawing/2014/main" id="{C1493F6D-DF5D-C024-14F0-0AB219A054AF}"/>
              </a:ext>
            </a:extLst>
          </p:cNvPr>
          <p:cNvSpPr txBox="1"/>
          <p:nvPr/>
        </p:nvSpPr>
        <p:spPr>
          <a:xfrm>
            <a:off x="5511622" y="2625354"/>
            <a:ext cx="6445525" cy="369332"/>
          </a:xfrm>
          <a:prstGeom prst="rect">
            <a:avLst/>
          </a:prstGeom>
          <a:solidFill>
            <a:srgbClr val="FFFF00"/>
          </a:solidFill>
        </p:spPr>
        <p:txBody>
          <a:bodyPr wrap="square">
            <a:spAutoFit/>
          </a:bodyPr>
          <a:lstStyle/>
          <a:p>
            <a:r>
              <a:rPr lang="lt-LT" dirty="0"/>
              <a:t>=IF(AND(COUNTIFS(E$3:E3;E3;F$3:F3;"giedra")=1;F3="giedra");1;0)</a:t>
            </a:r>
          </a:p>
        </p:txBody>
      </p:sp>
      <p:sp>
        <p:nvSpPr>
          <p:cNvPr id="20" name="TextBox 19">
            <a:extLst>
              <a:ext uri="{FF2B5EF4-FFF2-40B4-BE49-F238E27FC236}">
                <a16:creationId xmlns:a16="http://schemas.microsoft.com/office/drawing/2014/main" id="{25EA5322-D42C-9A30-BAF2-142DEDD55E1C}"/>
              </a:ext>
            </a:extLst>
          </p:cNvPr>
          <p:cNvSpPr txBox="1"/>
          <p:nvPr/>
        </p:nvSpPr>
        <p:spPr>
          <a:xfrm>
            <a:off x="5375414" y="3083034"/>
            <a:ext cx="2468591" cy="369332"/>
          </a:xfrm>
          <a:prstGeom prst="rect">
            <a:avLst/>
          </a:prstGeom>
          <a:solidFill>
            <a:srgbClr val="FFFF00"/>
          </a:solidFill>
        </p:spPr>
        <p:txBody>
          <a:bodyPr wrap="square">
            <a:spAutoFit/>
          </a:bodyPr>
          <a:lstStyle/>
          <a:p>
            <a:r>
              <a:rPr lang="lt-LT" dirty="0"/>
              <a:t>=COUNTIF(G3:G1462;1)</a:t>
            </a:r>
          </a:p>
        </p:txBody>
      </p:sp>
      <p:sp>
        <p:nvSpPr>
          <p:cNvPr id="22" name="TextBox 21">
            <a:extLst>
              <a:ext uri="{FF2B5EF4-FFF2-40B4-BE49-F238E27FC236}">
                <a16:creationId xmlns:a16="http://schemas.microsoft.com/office/drawing/2014/main" id="{18765BA2-4B39-DC4E-F103-6F9EB2D40F58}"/>
              </a:ext>
            </a:extLst>
          </p:cNvPr>
          <p:cNvSpPr txBox="1"/>
          <p:nvPr/>
        </p:nvSpPr>
        <p:spPr>
          <a:xfrm>
            <a:off x="8341272" y="4757416"/>
            <a:ext cx="3662569" cy="369332"/>
          </a:xfrm>
          <a:prstGeom prst="rect">
            <a:avLst/>
          </a:prstGeom>
          <a:solidFill>
            <a:srgbClr val="FFFF00"/>
          </a:solidFill>
        </p:spPr>
        <p:txBody>
          <a:bodyPr wrap="square">
            <a:spAutoFit/>
          </a:bodyPr>
          <a:lstStyle/>
          <a:p>
            <a:r>
              <a:rPr lang="lt-LT" dirty="0"/>
              <a:t>=AVERAGE('Orai Vilniuje'!B70:B433)</a:t>
            </a:r>
          </a:p>
        </p:txBody>
      </p:sp>
      <p:sp>
        <p:nvSpPr>
          <p:cNvPr id="24" name="TextBox 23">
            <a:extLst>
              <a:ext uri="{FF2B5EF4-FFF2-40B4-BE49-F238E27FC236}">
                <a16:creationId xmlns:a16="http://schemas.microsoft.com/office/drawing/2014/main" id="{7860D853-4856-ACF3-351E-021F26E68692}"/>
              </a:ext>
            </a:extLst>
          </p:cNvPr>
          <p:cNvSpPr txBox="1"/>
          <p:nvPr/>
        </p:nvSpPr>
        <p:spPr>
          <a:xfrm>
            <a:off x="8341272" y="5189768"/>
            <a:ext cx="1449456" cy="369332"/>
          </a:xfrm>
          <a:prstGeom prst="rect">
            <a:avLst/>
          </a:prstGeom>
          <a:solidFill>
            <a:srgbClr val="FFFF00"/>
          </a:solidFill>
        </p:spPr>
        <p:txBody>
          <a:bodyPr wrap="square">
            <a:spAutoFit/>
          </a:bodyPr>
          <a:lstStyle/>
          <a:p>
            <a:r>
              <a:rPr lang="lt-LT" dirty="0"/>
              <a:t>=TRUNC(F2)</a:t>
            </a:r>
          </a:p>
        </p:txBody>
      </p:sp>
    </p:spTree>
    <p:extLst>
      <p:ext uri="{BB962C8B-B14F-4D97-AF65-F5344CB8AC3E}">
        <p14:creationId xmlns:p14="http://schemas.microsoft.com/office/powerpoint/2010/main" val="432268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36B4-DCD0-06B5-66B3-7B73725E9102}"/>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2EBAD0C0-94E0-371F-7BEA-B976498A98C4}"/>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6BEB12AA-BDCA-9173-99A8-324767A6B3FD}"/>
              </a:ext>
            </a:extLst>
          </p:cNvPr>
          <p:cNvSpPr txBox="1">
            <a:spLocks/>
          </p:cNvSpPr>
          <p:nvPr/>
        </p:nvSpPr>
        <p:spPr>
          <a:xfrm>
            <a:off x="1860550" y="1157374"/>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Atranka, rikiavimas ir diagrama</a:t>
            </a:r>
          </a:p>
        </p:txBody>
      </p:sp>
      <p:pic>
        <p:nvPicPr>
          <p:cNvPr id="3" name="Paveikslėlis 2">
            <a:extLst>
              <a:ext uri="{FF2B5EF4-FFF2-40B4-BE49-F238E27FC236}">
                <a16:creationId xmlns:a16="http://schemas.microsoft.com/office/drawing/2014/main" id="{4AA14F24-7536-F26E-BCD6-4B82EA3E5184}"/>
              </a:ext>
            </a:extLst>
          </p:cNvPr>
          <p:cNvPicPr>
            <a:picLocks noChangeAspect="1"/>
          </p:cNvPicPr>
          <p:nvPr/>
        </p:nvPicPr>
        <p:blipFill>
          <a:blip r:embed="rId3"/>
          <a:stretch>
            <a:fillRect/>
          </a:stretch>
        </p:blipFill>
        <p:spPr>
          <a:xfrm>
            <a:off x="1187474" y="2004813"/>
            <a:ext cx="10099611" cy="3746630"/>
          </a:xfrm>
          <a:prstGeom prst="rect">
            <a:avLst/>
          </a:prstGeom>
        </p:spPr>
      </p:pic>
    </p:spTree>
    <p:extLst>
      <p:ext uri="{BB962C8B-B14F-4D97-AF65-F5344CB8AC3E}">
        <p14:creationId xmlns:p14="http://schemas.microsoft.com/office/powerpoint/2010/main" val="3292720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4B7C-BB08-FAD7-21CE-7298F8E67C32}"/>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82D09904-2E47-1A83-21C1-C4CA815FBD0F}"/>
              </a:ext>
            </a:extLst>
          </p:cNvPr>
          <p:cNvPicPr>
            <a:picLocks noChangeAspect="1"/>
          </p:cNvPicPr>
          <p:nvPr/>
        </p:nvPicPr>
        <p:blipFill>
          <a:blip r:embed="rId2"/>
          <a:stretch>
            <a:fillRect/>
          </a:stretch>
        </p:blipFill>
        <p:spPr>
          <a:xfrm>
            <a:off x="3278661" y="49125"/>
            <a:ext cx="8678486" cy="1247949"/>
          </a:xfrm>
          <a:prstGeom prst="rect">
            <a:avLst/>
          </a:prstGeom>
        </p:spPr>
      </p:pic>
      <p:sp>
        <p:nvSpPr>
          <p:cNvPr id="5" name="Pavadinimas 1">
            <a:extLst>
              <a:ext uri="{FF2B5EF4-FFF2-40B4-BE49-F238E27FC236}">
                <a16:creationId xmlns:a16="http://schemas.microsoft.com/office/drawing/2014/main" id="{ABFE68A0-D5CD-1E74-C544-F0D05F6E4A74}"/>
              </a:ext>
            </a:extLst>
          </p:cNvPr>
          <p:cNvSpPr txBox="1">
            <a:spLocks/>
          </p:cNvSpPr>
          <p:nvPr/>
        </p:nvSpPr>
        <p:spPr>
          <a:xfrm>
            <a:off x="1807541" y="1568192"/>
            <a:ext cx="9365673" cy="557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a:solidFill>
                  <a:srgbClr val="2E6B2B"/>
                </a:solidFill>
                <a:latin typeface="+mj-lt"/>
                <a:ea typeface="+mj-ea"/>
                <a:cs typeface="+mj-cs"/>
              </a:defRPr>
            </a:lvl1pPr>
          </a:lstStyle>
          <a:p>
            <a:pPr algn="ctr"/>
            <a:r>
              <a:rPr lang="lt-LT" sz="2800" dirty="0"/>
              <a:t>Išvada</a:t>
            </a:r>
          </a:p>
        </p:txBody>
      </p:sp>
      <p:pic>
        <p:nvPicPr>
          <p:cNvPr id="6" name="Paveikslėlis 5">
            <a:extLst>
              <a:ext uri="{FF2B5EF4-FFF2-40B4-BE49-F238E27FC236}">
                <a16:creationId xmlns:a16="http://schemas.microsoft.com/office/drawing/2014/main" id="{7D986B33-2DD5-6F3C-ACE1-F00DB96C60C4}"/>
              </a:ext>
            </a:extLst>
          </p:cNvPr>
          <p:cNvPicPr>
            <a:picLocks noChangeAspect="1"/>
          </p:cNvPicPr>
          <p:nvPr/>
        </p:nvPicPr>
        <p:blipFill>
          <a:blip r:embed="rId3"/>
          <a:stretch>
            <a:fillRect/>
          </a:stretch>
        </p:blipFill>
        <p:spPr>
          <a:xfrm>
            <a:off x="486522" y="2965202"/>
            <a:ext cx="11705478" cy="1021085"/>
          </a:xfrm>
          <a:prstGeom prst="rect">
            <a:avLst/>
          </a:prstGeom>
        </p:spPr>
      </p:pic>
      <p:pic>
        <p:nvPicPr>
          <p:cNvPr id="8" name="Paveikslėlis 7">
            <a:extLst>
              <a:ext uri="{FF2B5EF4-FFF2-40B4-BE49-F238E27FC236}">
                <a16:creationId xmlns:a16="http://schemas.microsoft.com/office/drawing/2014/main" id="{EB3B467E-3E9E-F1B3-1796-8EFACE42AFCA}"/>
              </a:ext>
            </a:extLst>
          </p:cNvPr>
          <p:cNvPicPr>
            <a:picLocks noChangeAspect="1"/>
          </p:cNvPicPr>
          <p:nvPr/>
        </p:nvPicPr>
        <p:blipFill>
          <a:blip r:embed="rId4"/>
          <a:stretch>
            <a:fillRect/>
          </a:stretch>
        </p:blipFill>
        <p:spPr>
          <a:xfrm>
            <a:off x="1087395" y="4606700"/>
            <a:ext cx="9784346" cy="928894"/>
          </a:xfrm>
          <a:prstGeom prst="rect">
            <a:avLst/>
          </a:prstGeom>
        </p:spPr>
      </p:pic>
    </p:spTree>
    <p:extLst>
      <p:ext uri="{BB962C8B-B14F-4D97-AF65-F5344CB8AC3E}">
        <p14:creationId xmlns:p14="http://schemas.microsoft.com/office/powerpoint/2010/main" val="2153151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6B2B"/>
              </a:buClr>
              <a:buSzPts val="5400"/>
              <a:buFont typeface="Calibri"/>
              <a:buNone/>
            </a:pPr>
            <a:r>
              <a:rPr lang="lt-LT" sz="4800" dirty="0"/>
              <a:t>Informatikos </a:t>
            </a:r>
            <a:r>
              <a:rPr lang="lt-LT" sz="4800" dirty="0" err="1"/>
              <a:t>VBE</a:t>
            </a:r>
            <a:r>
              <a:rPr lang="lt-LT" sz="4800" dirty="0"/>
              <a:t> vertinimas. Programavimas</a:t>
            </a:r>
            <a:endParaRPr sz="4800" dirty="0"/>
          </a:p>
        </p:txBody>
      </p:sp>
      <p:sp>
        <p:nvSpPr>
          <p:cNvPr id="56" name="Google Shape;56;p1"/>
          <p:cNvSpPr txBox="1">
            <a:spLocks noGrp="1"/>
          </p:cNvSpPr>
          <p:nvPr>
            <p:ph type="body" idx="1"/>
          </p:nvPr>
        </p:nvSpPr>
        <p:spPr>
          <a:xfrm>
            <a:off x="831850" y="5384800"/>
            <a:ext cx="10515600" cy="70485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rgbClr val="2F6335"/>
              </a:buClr>
              <a:buSzPct val="100000"/>
              <a:buNone/>
            </a:pPr>
            <a:r>
              <a:rPr lang="lt-LT" dirty="0"/>
              <a:t>Renata </a:t>
            </a:r>
            <a:r>
              <a:rPr lang="lt-LT" dirty="0" err="1"/>
              <a:t>Burbaitė</a:t>
            </a:r>
            <a:endParaRPr lang="lt-LT" dirty="0"/>
          </a:p>
          <a:p>
            <a:pPr marL="0" lvl="0" indent="0" algn="r" rtl="0">
              <a:lnSpc>
                <a:spcPct val="90000"/>
              </a:lnSpc>
              <a:spcBef>
                <a:spcPts val="0"/>
              </a:spcBef>
              <a:spcAft>
                <a:spcPts val="0"/>
              </a:spcAft>
              <a:buClr>
                <a:srgbClr val="2F6335"/>
              </a:buClr>
              <a:buSzPct val="100000"/>
              <a:buNone/>
            </a:pPr>
            <a:r>
              <a:rPr lang="lt-LT" dirty="0"/>
              <a:t>2025-03-24</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6B2B"/>
              </a:buClr>
              <a:buSzPts val="5400"/>
              <a:buFont typeface="Calibri"/>
              <a:buNone/>
            </a:pPr>
            <a:r>
              <a:rPr lang="lt-LT" sz="4800" dirty="0"/>
              <a:t>Informatikos </a:t>
            </a:r>
            <a:r>
              <a:rPr lang="lt-LT" sz="4800" dirty="0" err="1"/>
              <a:t>VBE</a:t>
            </a:r>
            <a:r>
              <a:rPr lang="lt-LT" sz="4800" dirty="0"/>
              <a:t> vertinimas. Programavimas</a:t>
            </a:r>
            <a:endParaRPr sz="4800" dirty="0"/>
          </a:p>
        </p:txBody>
      </p:sp>
      <p:sp>
        <p:nvSpPr>
          <p:cNvPr id="56" name="Google Shape;56;p1"/>
          <p:cNvSpPr txBox="1">
            <a:spLocks noGrp="1"/>
          </p:cNvSpPr>
          <p:nvPr>
            <p:ph type="body" idx="1"/>
          </p:nvPr>
        </p:nvSpPr>
        <p:spPr>
          <a:xfrm>
            <a:off x="831850" y="5384800"/>
            <a:ext cx="10515600" cy="70485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90000"/>
              </a:lnSpc>
              <a:spcBef>
                <a:spcPts val="0"/>
              </a:spcBef>
              <a:spcAft>
                <a:spcPts val="0"/>
              </a:spcAft>
              <a:buClr>
                <a:srgbClr val="2F6335"/>
              </a:buClr>
              <a:buSzPct val="100000"/>
              <a:buNone/>
            </a:pPr>
            <a:r>
              <a:rPr lang="lt-LT" dirty="0"/>
              <a:t>Renata </a:t>
            </a:r>
            <a:r>
              <a:rPr lang="lt-LT" dirty="0" err="1"/>
              <a:t>Burbaitė</a:t>
            </a:r>
            <a:endParaRPr lang="lt-LT" dirty="0"/>
          </a:p>
          <a:p>
            <a:pPr marL="0" lvl="0" indent="0" algn="r" rtl="0">
              <a:lnSpc>
                <a:spcPct val="90000"/>
              </a:lnSpc>
              <a:spcBef>
                <a:spcPts val="0"/>
              </a:spcBef>
              <a:spcAft>
                <a:spcPts val="0"/>
              </a:spcAft>
              <a:buClr>
                <a:srgbClr val="2F6335"/>
              </a:buClr>
              <a:buSzPct val="100000"/>
              <a:buNone/>
            </a:pPr>
            <a:r>
              <a:rPr lang="lt-LT" dirty="0"/>
              <a:t>2025-03-24</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aphicFrame>
        <p:nvGraphicFramePr>
          <p:cNvPr id="4" name="Lentelė 3">
            <a:extLst>
              <a:ext uri="{FF2B5EF4-FFF2-40B4-BE49-F238E27FC236}">
                <a16:creationId xmlns:a16="http://schemas.microsoft.com/office/drawing/2014/main" id="{01A483E1-5CDB-3772-FB72-0496C29FFE8C}"/>
              </a:ext>
            </a:extLst>
          </p:cNvPr>
          <p:cNvGraphicFramePr>
            <a:graphicFrameLocks noGrp="1"/>
          </p:cNvGraphicFramePr>
          <p:nvPr/>
        </p:nvGraphicFramePr>
        <p:xfrm>
          <a:off x="1315423" y="1723101"/>
          <a:ext cx="9881121" cy="4206360"/>
        </p:xfrm>
        <a:graphic>
          <a:graphicData uri="http://schemas.openxmlformats.org/drawingml/2006/table">
            <a:tbl>
              <a:tblPr firstRow="1" bandRow="1">
                <a:tableStyleId>{08FB837D-C827-4EFA-A057-4D05807E0F7C}</a:tableStyleId>
              </a:tblPr>
              <a:tblGrid>
                <a:gridCol w="3293707">
                  <a:extLst>
                    <a:ext uri="{9D8B030D-6E8A-4147-A177-3AD203B41FA5}">
                      <a16:colId xmlns:a16="http://schemas.microsoft.com/office/drawing/2014/main" val="1967304876"/>
                    </a:ext>
                  </a:extLst>
                </a:gridCol>
                <a:gridCol w="3293707">
                  <a:extLst>
                    <a:ext uri="{9D8B030D-6E8A-4147-A177-3AD203B41FA5}">
                      <a16:colId xmlns:a16="http://schemas.microsoft.com/office/drawing/2014/main" val="2805088084"/>
                    </a:ext>
                  </a:extLst>
                </a:gridCol>
                <a:gridCol w="3293707">
                  <a:extLst>
                    <a:ext uri="{9D8B030D-6E8A-4147-A177-3AD203B41FA5}">
                      <a16:colId xmlns:a16="http://schemas.microsoft.com/office/drawing/2014/main" val="1157789178"/>
                    </a:ext>
                  </a:extLst>
                </a:gridCol>
              </a:tblGrid>
              <a:tr h="503934">
                <a:tc>
                  <a:txBody>
                    <a:bodyPr/>
                    <a:lstStyle/>
                    <a:p>
                      <a:endParaRPr lang="lt-LT" sz="2400" dirty="0">
                        <a:latin typeface="Calibri" panose="020F0502020204030204" pitchFamily="34" charset="0"/>
                        <a:cs typeface="Calibri" panose="020F0502020204030204" pitchFamily="34" charset="0"/>
                      </a:endParaRPr>
                    </a:p>
                  </a:txBody>
                  <a:tcPr/>
                </a:tc>
                <a:tc>
                  <a:txBody>
                    <a:bodyPr/>
                    <a:lstStyle/>
                    <a:p>
                      <a:pPr algn="ctr"/>
                      <a:r>
                        <a:rPr lang="lt-LT" sz="2400" dirty="0">
                          <a:latin typeface="Calibri" panose="020F0502020204030204" pitchFamily="34" charset="0"/>
                          <a:cs typeface="Calibri" panose="020F0502020204030204" pitchFamily="34" charset="0"/>
                        </a:rPr>
                        <a:t>Iki 2024 m.</a:t>
                      </a:r>
                    </a:p>
                  </a:txBody>
                  <a:tcPr/>
                </a:tc>
                <a:tc>
                  <a:txBody>
                    <a:bodyPr/>
                    <a:lstStyle/>
                    <a:p>
                      <a:pPr algn="ctr"/>
                      <a:r>
                        <a:rPr lang="lt-LT" sz="2400" dirty="0">
                          <a:latin typeface="Calibri" panose="020F0502020204030204" pitchFamily="34" charset="0"/>
                          <a:cs typeface="Calibri" panose="020F0502020204030204" pitchFamily="34" charset="0"/>
                        </a:rPr>
                        <a:t>Nuo 2025 m.</a:t>
                      </a:r>
                    </a:p>
                  </a:txBody>
                  <a:tcPr/>
                </a:tc>
                <a:extLst>
                  <a:ext uri="{0D108BD9-81ED-4DB2-BD59-A6C34878D82A}">
                    <a16:rowId xmlns:a16="http://schemas.microsoft.com/office/drawing/2014/main" val="4167209361"/>
                  </a:ext>
                </a:extLst>
              </a:tr>
              <a:tr h="935877">
                <a:tc>
                  <a:txBody>
                    <a:bodyPr/>
                    <a:lstStyle/>
                    <a:p>
                      <a:r>
                        <a:rPr lang="lt-LT" sz="2400" dirty="0">
                          <a:latin typeface="Calibri" panose="020F0502020204030204" pitchFamily="34" charset="0"/>
                          <a:cs typeface="Calibri" panose="020F0502020204030204" pitchFamily="34" charset="0"/>
                        </a:rPr>
                        <a:t>Užduočių skaičius</a:t>
                      </a:r>
                    </a:p>
                  </a:txBody>
                  <a:tcPr/>
                </a:tc>
                <a:tc>
                  <a:txBody>
                    <a:bodyPr/>
                    <a:lstStyle/>
                    <a:p>
                      <a:pPr algn="ctr"/>
                      <a:r>
                        <a:rPr lang="lt-LT" sz="2400" dirty="0">
                          <a:latin typeface="Calibri" panose="020F0502020204030204" pitchFamily="34" charset="0"/>
                          <a:cs typeface="Calibri" panose="020F0502020204030204" pitchFamily="34" charset="0"/>
                        </a:rPr>
                        <a:t>2</a:t>
                      </a:r>
                    </a:p>
                  </a:txBody>
                  <a:tcPr/>
                </a:tc>
                <a:tc>
                  <a:txBody>
                    <a:bodyPr/>
                    <a:lstStyle/>
                    <a:p>
                      <a:pPr algn="ctr"/>
                      <a:r>
                        <a:rPr lang="lt-LT" sz="2400" dirty="0">
                          <a:latin typeface="Calibri" panose="020F0502020204030204" pitchFamily="34" charset="0"/>
                          <a:cs typeface="Calibri" panose="020F0502020204030204" pitchFamily="34" charset="0"/>
                        </a:rPr>
                        <a:t>1-2</a:t>
                      </a:r>
                    </a:p>
                  </a:txBody>
                  <a:tcPr/>
                </a:tc>
                <a:extLst>
                  <a:ext uri="{0D108BD9-81ED-4DB2-BD59-A6C34878D82A}">
                    <a16:rowId xmlns:a16="http://schemas.microsoft.com/office/drawing/2014/main" val="3118796967"/>
                  </a:ext>
                </a:extLst>
              </a:tr>
              <a:tr h="1367821">
                <a:tc>
                  <a:txBody>
                    <a:bodyPr/>
                    <a:lstStyle/>
                    <a:p>
                      <a:r>
                        <a:rPr lang="lt-LT" sz="2400" dirty="0">
                          <a:latin typeface="Calibri" panose="020F0502020204030204" pitchFamily="34" charset="0"/>
                          <a:cs typeface="Calibri" panose="020F0502020204030204" pitchFamily="34" charset="0"/>
                        </a:rPr>
                        <a:t>Taškų skaičius</a:t>
                      </a:r>
                    </a:p>
                  </a:txBody>
                  <a:tcPr/>
                </a:tc>
                <a:tc>
                  <a:txBody>
                    <a:bodyPr/>
                    <a:lstStyle/>
                    <a:p>
                      <a:pPr algn="ctr"/>
                      <a:r>
                        <a:rPr lang="lt-LT" sz="2400" dirty="0">
                          <a:latin typeface="Calibri" panose="020F0502020204030204" pitchFamily="34" charset="0"/>
                          <a:cs typeface="Calibri" panose="020F0502020204030204" pitchFamily="34" charset="0"/>
                        </a:rPr>
                        <a:t>50</a:t>
                      </a:r>
                    </a:p>
                    <a:p>
                      <a:pPr algn="ctr"/>
                      <a:r>
                        <a:rPr lang="lt-LT" sz="2400" dirty="0">
                          <a:latin typeface="Calibri" panose="020F0502020204030204" pitchFamily="34" charset="0"/>
                          <a:cs typeface="Calibri" panose="020F0502020204030204" pitchFamily="34" charset="0"/>
                        </a:rPr>
                        <a:t>I – 20; II – 30 </a:t>
                      </a:r>
                    </a:p>
                    <a:p>
                      <a:pPr algn="ctr"/>
                      <a:r>
                        <a:rPr lang="lt-LT" sz="2400" dirty="0">
                          <a:latin typeface="Calibri" panose="020F0502020204030204" pitchFamily="34" charset="0"/>
                          <a:cs typeface="Calibri" panose="020F0502020204030204" pitchFamily="34" charset="0"/>
                        </a:rPr>
                        <a:t>I – 25; II – 25</a:t>
                      </a:r>
                    </a:p>
                  </a:txBody>
                  <a:tcPr/>
                </a:tc>
                <a:tc>
                  <a:txBody>
                    <a:bodyPr/>
                    <a:lstStyle/>
                    <a:p>
                      <a:pPr algn="ctr"/>
                      <a:r>
                        <a:rPr lang="lt-LT" sz="2400" dirty="0">
                          <a:latin typeface="Calibri" panose="020F0502020204030204" pitchFamily="34" charset="0"/>
                          <a:cs typeface="Calibri" panose="020F0502020204030204" pitchFamily="34" charset="0"/>
                        </a:rPr>
                        <a:t>30-35</a:t>
                      </a:r>
                    </a:p>
                  </a:txBody>
                  <a:tcPr/>
                </a:tc>
                <a:extLst>
                  <a:ext uri="{0D108BD9-81ED-4DB2-BD59-A6C34878D82A}">
                    <a16:rowId xmlns:a16="http://schemas.microsoft.com/office/drawing/2014/main" val="395498385"/>
                  </a:ext>
                </a:extLst>
              </a:tr>
              <a:tr h="1398728">
                <a:tc>
                  <a:txBody>
                    <a:bodyPr/>
                    <a:lstStyle/>
                    <a:p>
                      <a:r>
                        <a:rPr lang="lt-LT" sz="2400" dirty="0">
                          <a:latin typeface="Calibri" panose="020F0502020204030204" pitchFamily="34" charset="0"/>
                          <a:cs typeface="Calibri" panose="020F0502020204030204" pitchFamily="34" charset="0"/>
                        </a:rPr>
                        <a:t>Programavimo kalbos</a:t>
                      </a:r>
                    </a:p>
                  </a:txBody>
                  <a:tcPr/>
                </a:tc>
                <a:tc>
                  <a:txBody>
                    <a:bodyPr/>
                    <a:lstStyle/>
                    <a:p>
                      <a:r>
                        <a:rPr lang="lt-LT" sz="2400" i="1" dirty="0" err="1">
                          <a:latin typeface="Calibri" panose="020F0502020204030204" pitchFamily="34" charset="0"/>
                          <a:cs typeface="Calibri" panose="020F0502020204030204" pitchFamily="34" charset="0"/>
                        </a:rPr>
                        <a:t>Pascal</a:t>
                      </a:r>
                      <a:r>
                        <a:rPr lang="lt-LT" sz="2400" i="1" dirty="0">
                          <a:latin typeface="Calibri" panose="020F0502020204030204" pitchFamily="34" charset="0"/>
                          <a:cs typeface="Calibri" panose="020F0502020204030204" pitchFamily="34" charset="0"/>
                        </a:rPr>
                        <a:t>, C++, </a:t>
                      </a:r>
                      <a:r>
                        <a:rPr lang="lt-LT" sz="2400" i="1" dirty="0" err="1">
                          <a:latin typeface="Calibri" panose="020F0502020204030204" pitchFamily="34" charset="0"/>
                          <a:cs typeface="Calibri" panose="020F0502020204030204" pitchFamily="34" charset="0"/>
                        </a:rPr>
                        <a:t>Python</a:t>
                      </a:r>
                      <a:endParaRPr lang="lt-LT" sz="2400" i="1" dirty="0">
                        <a:latin typeface="Calibri" panose="020F0502020204030204" pitchFamily="34" charset="0"/>
                        <a:cs typeface="Calibri" panose="020F0502020204030204" pitchFamily="34" charset="0"/>
                      </a:endParaRPr>
                    </a:p>
                  </a:txBody>
                  <a:tcPr/>
                </a:tc>
                <a:tc>
                  <a:txBody>
                    <a:bodyPr/>
                    <a:lstStyle/>
                    <a:p>
                      <a:r>
                        <a:rPr lang="lt-LT" sz="2400" i="1" dirty="0">
                          <a:latin typeface="Calibri" panose="020F0502020204030204" pitchFamily="34" charset="0"/>
                          <a:cs typeface="Calibri" panose="020F0502020204030204" pitchFamily="34" charset="0"/>
                        </a:rPr>
                        <a:t>C++, </a:t>
                      </a:r>
                      <a:r>
                        <a:rPr lang="lt-LT" sz="2400" i="1" dirty="0" err="1">
                          <a:latin typeface="Calibri" panose="020F0502020204030204" pitchFamily="34" charset="0"/>
                          <a:cs typeface="Calibri" panose="020F0502020204030204" pitchFamily="34" charset="0"/>
                        </a:rPr>
                        <a:t>Python</a:t>
                      </a:r>
                      <a:endParaRPr lang="lt-LT" sz="24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78402420"/>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aphicFrame>
        <p:nvGraphicFramePr>
          <p:cNvPr id="4" name="Lentelė 3">
            <a:extLst>
              <a:ext uri="{FF2B5EF4-FFF2-40B4-BE49-F238E27FC236}">
                <a16:creationId xmlns:a16="http://schemas.microsoft.com/office/drawing/2014/main" id="{716DC3F6-F1D6-21B9-A9D9-26D02F994BFF}"/>
              </a:ext>
            </a:extLst>
          </p:cNvPr>
          <p:cNvGraphicFramePr>
            <a:graphicFrameLocks noGrp="1"/>
          </p:cNvGraphicFramePr>
          <p:nvPr/>
        </p:nvGraphicFramePr>
        <p:xfrm>
          <a:off x="818857" y="2183183"/>
          <a:ext cx="10765971" cy="2491634"/>
        </p:xfrm>
        <a:graphic>
          <a:graphicData uri="http://schemas.openxmlformats.org/drawingml/2006/table">
            <a:tbl>
              <a:tblPr firstRow="1" bandRow="1">
                <a:tableStyleId>{08FB837D-C827-4EFA-A057-4D05807E0F7C}</a:tableStyleId>
              </a:tblPr>
              <a:tblGrid>
                <a:gridCol w="3957408">
                  <a:extLst>
                    <a:ext uri="{9D8B030D-6E8A-4147-A177-3AD203B41FA5}">
                      <a16:colId xmlns:a16="http://schemas.microsoft.com/office/drawing/2014/main" val="3562833329"/>
                    </a:ext>
                  </a:extLst>
                </a:gridCol>
                <a:gridCol w="1699277">
                  <a:extLst>
                    <a:ext uri="{9D8B030D-6E8A-4147-A177-3AD203B41FA5}">
                      <a16:colId xmlns:a16="http://schemas.microsoft.com/office/drawing/2014/main" val="2445962447"/>
                    </a:ext>
                  </a:extLst>
                </a:gridCol>
                <a:gridCol w="1614196">
                  <a:extLst>
                    <a:ext uri="{9D8B030D-6E8A-4147-A177-3AD203B41FA5}">
                      <a16:colId xmlns:a16="http://schemas.microsoft.com/office/drawing/2014/main" val="1923119298"/>
                    </a:ext>
                  </a:extLst>
                </a:gridCol>
                <a:gridCol w="1747545">
                  <a:extLst>
                    <a:ext uri="{9D8B030D-6E8A-4147-A177-3AD203B41FA5}">
                      <a16:colId xmlns:a16="http://schemas.microsoft.com/office/drawing/2014/main" val="2319294591"/>
                    </a:ext>
                  </a:extLst>
                </a:gridCol>
                <a:gridCol w="1747545">
                  <a:extLst>
                    <a:ext uri="{9D8B030D-6E8A-4147-A177-3AD203B41FA5}">
                      <a16:colId xmlns:a16="http://schemas.microsoft.com/office/drawing/2014/main" val="2591038679"/>
                    </a:ext>
                  </a:extLst>
                </a:gridCol>
              </a:tblGrid>
              <a:tr h="1188318">
                <a:tc>
                  <a:txBody>
                    <a:bodyPr/>
                    <a:lstStyle/>
                    <a:p>
                      <a:pPr algn="ctr"/>
                      <a:r>
                        <a:rPr lang="en-US" sz="2800" dirty="0">
                          <a:latin typeface="Calibri" panose="020F0502020204030204" pitchFamily="34" charset="0"/>
                          <a:cs typeface="Calibri" panose="020F0502020204030204" pitchFamily="34" charset="0"/>
                        </a:rPr>
                        <a:t>Band</a:t>
                      </a:r>
                      <a:r>
                        <a:rPr lang="lt-LT" sz="2800" dirty="0">
                          <a:latin typeface="Calibri" panose="020F0502020204030204" pitchFamily="34" charset="0"/>
                          <a:cs typeface="Calibri" panose="020F0502020204030204" pitchFamily="34" charset="0"/>
                        </a:rPr>
                        <a:t>ė atlikti programavimo užduotis</a:t>
                      </a:r>
                    </a:p>
                  </a:txBody>
                  <a:tcPr/>
                </a:tc>
                <a:tc>
                  <a:txBody>
                    <a:bodyPr/>
                    <a:lstStyle/>
                    <a:p>
                      <a:pPr algn="ctr"/>
                      <a:r>
                        <a:rPr lang="lt-LT" sz="2800" dirty="0">
                          <a:latin typeface="Calibri" panose="020F0502020204030204" pitchFamily="34" charset="0"/>
                          <a:cs typeface="Calibri" panose="020F0502020204030204" pitchFamily="34" charset="0"/>
                        </a:rPr>
                        <a:t> 2021 m.</a:t>
                      </a:r>
                    </a:p>
                  </a:txBody>
                  <a:tcPr anchor="ctr"/>
                </a:tc>
                <a:tc>
                  <a:txBody>
                    <a:bodyPr/>
                    <a:lstStyle/>
                    <a:p>
                      <a:pPr algn="ctr"/>
                      <a:r>
                        <a:rPr lang="lt-LT" sz="2800" dirty="0">
                          <a:latin typeface="Calibri" panose="020F0502020204030204" pitchFamily="34" charset="0"/>
                          <a:cs typeface="Calibri" panose="020F0502020204030204" pitchFamily="34" charset="0"/>
                        </a:rPr>
                        <a:t>2022 m.</a:t>
                      </a:r>
                    </a:p>
                  </a:txBody>
                  <a:tcPr anchor="ctr"/>
                </a:tc>
                <a:tc>
                  <a:txBody>
                    <a:bodyPr/>
                    <a:lstStyle/>
                    <a:p>
                      <a:pPr algn="ctr"/>
                      <a:r>
                        <a:rPr lang="lt-LT" sz="2800" dirty="0">
                          <a:latin typeface="Calibri" panose="020F0502020204030204" pitchFamily="34" charset="0"/>
                          <a:cs typeface="Calibri" panose="020F0502020204030204" pitchFamily="34" charset="0"/>
                        </a:rPr>
                        <a:t>2023 m.</a:t>
                      </a:r>
                    </a:p>
                  </a:txBody>
                  <a:tcPr anchor="ctr"/>
                </a:tc>
                <a:tc>
                  <a:txBody>
                    <a:bodyPr/>
                    <a:lstStyle/>
                    <a:p>
                      <a:pPr algn="ctr"/>
                      <a:r>
                        <a:rPr lang="en-US" sz="2800" dirty="0">
                          <a:latin typeface="Calibri" panose="020F0502020204030204" pitchFamily="34" charset="0"/>
                          <a:cs typeface="Calibri" panose="020F0502020204030204" pitchFamily="34" charset="0"/>
                        </a:rPr>
                        <a:t>2024 m.</a:t>
                      </a:r>
                      <a:endParaRPr lang="lt-LT" sz="2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50339152"/>
                  </a:ext>
                </a:extLst>
              </a:tr>
              <a:tr h="651658">
                <a:tc>
                  <a:txBody>
                    <a:bodyPr/>
                    <a:lstStyle/>
                    <a:p>
                      <a:pPr algn="ctr"/>
                      <a:r>
                        <a:rPr lang="lt-LT" sz="2800" dirty="0">
                          <a:latin typeface="Calibri" panose="020F0502020204030204" pitchFamily="34" charset="0"/>
                          <a:cs typeface="Calibri" panose="020F0502020204030204" pitchFamily="34" charset="0"/>
                        </a:rPr>
                        <a:t>1 programavimo užduotis</a:t>
                      </a:r>
                    </a:p>
                  </a:txBody>
                  <a:tcPr anchor="ctr"/>
                </a:tc>
                <a:tc>
                  <a:txBody>
                    <a:bodyPr/>
                    <a:lstStyle/>
                    <a:p>
                      <a:pPr algn="ctr"/>
                      <a:r>
                        <a:rPr lang="en-US" sz="2800" dirty="0">
                          <a:latin typeface="Calibri" panose="020F0502020204030204" pitchFamily="34" charset="0"/>
                          <a:cs typeface="Calibri" panose="020F0502020204030204" pitchFamily="34" charset="0"/>
                        </a:rPr>
                        <a:t>77 %</a:t>
                      </a:r>
                      <a:endParaRPr lang="lt-LT" sz="2800" dirty="0">
                        <a:latin typeface="Calibri" panose="020F0502020204030204" pitchFamily="34" charset="0"/>
                        <a:cs typeface="Calibri" panose="020F0502020204030204" pitchFamily="34" charset="0"/>
                      </a:endParaRPr>
                    </a:p>
                  </a:txBody>
                  <a:tcPr anchor="ctr"/>
                </a:tc>
                <a:tc>
                  <a:txBody>
                    <a:bodyPr/>
                    <a:lstStyle/>
                    <a:p>
                      <a:pPr algn="ctr"/>
                      <a:r>
                        <a:rPr lang="en-US" sz="2800" dirty="0">
                          <a:latin typeface="Calibri" panose="020F0502020204030204" pitchFamily="34" charset="0"/>
                          <a:cs typeface="Calibri" panose="020F0502020204030204" pitchFamily="34" charset="0"/>
                        </a:rPr>
                        <a:t>68 %</a:t>
                      </a:r>
                      <a:endParaRPr lang="lt-LT" sz="2800" dirty="0">
                        <a:latin typeface="Calibri" panose="020F0502020204030204" pitchFamily="34" charset="0"/>
                        <a:cs typeface="Calibri" panose="020F0502020204030204" pitchFamily="34" charset="0"/>
                      </a:endParaRPr>
                    </a:p>
                  </a:txBody>
                  <a:tcPr anchor="ctr"/>
                </a:tc>
                <a:tc>
                  <a:txBody>
                    <a:bodyPr/>
                    <a:lstStyle/>
                    <a:p>
                      <a:pPr algn="ctr"/>
                      <a:r>
                        <a:rPr lang="lt-LT" sz="2800" dirty="0">
                          <a:latin typeface="Calibri" panose="020F0502020204030204" pitchFamily="34" charset="0"/>
                          <a:cs typeface="Calibri" panose="020F0502020204030204" pitchFamily="34" charset="0"/>
                        </a:rPr>
                        <a:t>76 </a:t>
                      </a:r>
                      <a:r>
                        <a:rPr lang="en-US" sz="2800" dirty="0">
                          <a:latin typeface="Calibri" panose="020F0502020204030204" pitchFamily="34" charset="0"/>
                          <a:cs typeface="Calibri" panose="020F0502020204030204" pitchFamily="34" charset="0"/>
                        </a:rPr>
                        <a:t>%</a:t>
                      </a:r>
                      <a:endParaRPr lang="lt-LT" sz="2800" dirty="0">
                        <a:latin typeface="Calibri" panose="020F0502020204030204" pitchFamily="34" charset="0"/>
                        <a:cs typeface="Calibri" panose="020F0502020204030204" pitchFamily="34" charset="0"/>
                      </a:endParaRPr>
                    </a:p>
                  </a:txBody>
                  <a:tcPr anchor="ctr"/>
                </a:tc>
                <a:tc>
                  <a:txBody>
                    <a:bodyPr/>
                    <a:lstStyle/>
                    <a:p>
                      <a:pPr algn="ctr"/>
                      <a:r>
                        <a:rPr lang="en-US" sz="2800" dirty="0">
                          <a:latin typeface="Calibri" panose="020F0502020204030204" pitchFamily="34" charset="0"/>
                          <a:cs typeface="Calibri" panose="020F0502020204030204" pitchFamily="34" charset="0"/>
                        </a:rPr>
                        <a:t>78 %</a:t>
                      </a:r>
                      <a:endParaRPr lang="lt-LT" sz="2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17618918"/>
                  </a:ext>
                </a:extLst>
              </a:tr>
              <a:tr h="651658">
                <a:tc>
                  <a:txBody>
                    <a:bodyPr/>
                    <a:lstStyle/>
                    <a:p>
                      <a:pPr algn="ctr"/>
                      <a:r>
                        <a:rPr lang="lt-LT" sz="2800" dirty="0">
                          <a:latin typeface="Calibri" panose="020F0502020204030204" pitchFamily="34" charset="0"/>
                          <a:cs typeface="Calibri" panose="020F0502020204030204" pitchFamily="34" charset="0"/>
                        </a:rPr>
                        <a:t>2 programavimo užduotis</a:t>
                      </a:r>
                    </a:p>
                  </a:txBody>
                  <a:tcPr anchor="ctr"/>
                </a:tc>
                <a:tc>
                  <a:txBody>
                    <a:bodyPr/>
                    <a:lstStyle/>
                    <a:p>
                      <a:pPr algn="ctr"/>
                      <a:r>
                        <a:rPr lang="en-US" sz="2800" dirty="0">
                          <a:latin typeface="Calibri" panose="020F0502020204030204" pitchFamily="34" charset="0"/>
                          <a:cs typeface="Calibri" panose="020F0502020204030204" pitchFamily="34" charset="0"/>
                        </a:rPr>
                        <a:t>67 %</a:t>
                      </a:r>
                      <a:endParaRPr lang="lt-LT" sz="2800" dirty="0">
                        <a:latin typeface="Calibri" panose="020F0502020204030204" pitchFamily="34" charset="0"/>
                        <a:cs typeface="Calibri" panose="020F0502020204030204" pitchFamily="34" charset="0"/>
                      </a:endParaRPr>
                    </a:p>
                  </a:txBody>
                  <a:tcPr anchor="ctr"/>
                </a:tc>
                <a:tc>
                  <a:txBody>
                    <a:bodyPr/>
                    <a:lstStyle/>
                    <a:p>
                      <a:pPr algn="ctr"/>
                      <a:r>
                        <a:rPr lang="en-US" sz="2800" dirty="0">
                          <a:latin typeface="Calibri" panose="020F0502020204030204" pitchFamily="34" charset="0"/>
                          <a:cs typeface="Calibri" panose="020F0502020204030204" pitchFamily="34" charset="0"/>
                        </a:rPr>
                        <a:t>59 %</a:t>
                      </a:r>
                      <a:endParaRPr lang="lt-LT" sz="2800" dirty="0">
                        <a:latin typeface="Calibri" panose="020F0502020204030204" pitchFamily="34" charset="0"/>
                        <a:cs typeface="Calibri" panose="020F0502020204030204" pitchFamily="34" charset="0"/>
                      </a:endParaRPr>
                    </a:p>
                  </a:txBody>
                  <a:tcPr anchor="ctr"/>
                </a:tc>
                <a:tc>
                  <a:txBody>
                    <a:bodyPr/>
                    <a:lstStyle/>
                    <a:p>
                      <a:pPr algn="ctr"/>
                      <a:r>
                        <a:rPr lang="en-US" sz="2800" dirty="0">
                          <a:latin typeface="Calibri" panose="020F0502020204030204" pitchFamily="34" charset="0"/>
                          <a:cs typeface="Calibri" panose="020F0502020204030204" pitchFamily="34" charset="0"/>
                        </a:rPr>
                        <a:t>59 %</a:t>
                      </a:r>
                      <a:endParaRPr lang="lt-LT" sz="2800" dirty="0">
                        <a:latin typeface="Calibri" panose="020F0502020204030204" pitchFamily="34" charset="0"/>
                        <a:cs typeface="Calibri" panose="020F0502020204030204" pitchFamily="34" charset="0"/>
                      </a:endParaRPr>
                    </a:p>
                  </a:txBody>
                  <a:tcPr anchor="ctr"/>
                </a:tc>
                <a:tc>
                  <a:txBody>
                    <a:bodyPr/>
                    <a:lstStyle/>
                    <a:p>
                      <a:pPr algn="ctr"/>
                      <a:r>
                        <a:rPr lang="en-US" sz="2800" dirty="0">
                          <a:latin typeface="Calibri" panose="020F0502020204030204" pitchFamily="34" charset="0"/>
                          <a:cs typeface="Calibri" panose="020F0502020204030204" pitchFamily="34" charset="0"/>
                        </a:rPr>
                        <a:t>59 %</a:t>
                      </a:r>
                      <a:endParaRPr lang="lt-LT" sz="2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57513323"/>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Pavadinimas 1">
            <a:extLst>
              <a:ext uri="{FF2B5EF4-FFF2-40B4-BE49-F238E27FC236}">
                <a16:creationId xmlns:a16="http://schemas.microsoft.com/office/drawing/2014/main" id="{FA517A24-B710-9189-14C6-C4EDE571660C}"/>
              </a:ext>
            </a:extLst>
          </p:cNvPr>
          <p:cNvSpPr>
            <a:spLocks noGrp="1"/>
          </p:cNvSpPr>
          <p:nvPr>
            <p:ph type="title"/>
          </p:nvPr>
        </p:nvSpPr>
        <p:spPr>
          <a:xfrm>
            <a:off x="452487" y="1410153"/>
            <a:ext cx="11576116" cy="1325563"/>
          </a:xfrm>
        </p:spPr>
        <p:txBody>
          <a:bodyPr>
            <a:noAutofit/>
          </a:bodyPr>
          <a:lstStyle/>
          <a:p>
            <a:r>
              <a:rPr lang="lt-LT" sz="3600" dirty="0"/>
              <a:t>2022-2024 m. programavimo užduočių vidurkių palyginimas</a:t>
            </a:r>
          </a:p>
        </p:txBody>
      </p:sp>
      <p:graphicFrame>
        <p:nvGraphicFramePr>
          <p:cNvPr id="5" name="Turinio vietos rezervavimo ženklas 3">
            <a:extLst>
              <a:ext uri="{FF2B5EF4-FFF2-40B4-BE49-F238E27FC236}">
                <a16:creationId xmlns:a16="http://schemas.microsoft.com/office/drawing/2014/main" id="{4ACE3C4F-0CBA-3142-9EFE-A9890F1DA1C0}"/>
              </a:ext>
            </a:extLst>
          </p:cNvPr>
          <p:cNvGraphicFramePr>
            <a:graphicFrameLocks/>
          </p:cNvGraphicFramePr>
          <p:nvPr/>
        </p:nvGraphicFramePr>
        <p:xfrm>
          <a:off x="2194084" y="2897920"/>
          <a:ext cx="7803831" cy="2835800"/>
        </p:xfrm>
        <a:graphic>
          <a:graphicData uri="http://schemas.openxmlformats.org/drawingml/2006/table">
            <a:tbl>
              <a:tblPr firstRow="1" bandRow="1">
                <a:tableStyleId>{08FB837D-C827-4EFA-A057-4D05807E0F7C}</a:tableStyleId>
              </a:tblPr>
              <a:tblGrid>
                <a:gridCol w="2415912">
                  <a:extLst>
                    <a:ext uri="{9D8B030D-6E8A-4147-A177-3AD203B41FA5}">
                      <a16:colId xmlns:a16="http://schemas.microsoft.com/office/drawing/2014/main" val="199393115"/>
                    </a:ext>
                  </a:extLst>
                </a:gridCol>
                <a:gridCol w="2998033">
                  <a:extLst>
                    <a:ext uri="{9D8B030D-6E8A-4147-A177-3AD203B41FA5}">
                      <a16:colId xmlns:a16="http://schemas.microsoft.com/office/drawing/2014/main" val="1811702338"/>
                    </a:ext>
                  </a:extLst>
                </a:gridCol>
                <a:gridCol w="2389886">
                  <a:extLst>
                    <a:ext uri="{9D8B030D-6E8A-4147-A177-3AD203B41FA5}">
                      <a16:colId xmlns:a16="http://schemas.microsoft.com/office/drawing/2014/main" val="105028696"/>
                    </a:ext>
                  </a:extLst>
                </a:gridCol>
              </a:tblGrid>
              <a:tr h="708950">
                <a:tc>
                  <a:txBody>
                    <a:bodyPr/>
                    <a:lstStyle/>
                    <a:p>
                      <a:pPr algn="ctr"/>
                      <a:r>
                        <a:rPr lang="lt-LT" sz="2800" dirty="0">
                          <a:latin typeface="Calibri" panose="020F0502020204030204" pitchFamily="34" charset="0"/>
                          <a:cs typeface="Calibri" panose="020F0502020204030204" pitchFamily="34" charset="0"/>
                        </a:rPr>
                        <a:t>Metai</a:t>
                      </a:r>
                    </a:p>
                  </a:txBody>
                  <a:tcPr anchor="ctr"/>
                </a:tc>
                <a:tc>
                  <a:txBody>
                    <a:bodyPr/>
                    <a:lstStyle/>
                    <a:p>
                      <a:pPr algn="ctr"/>
                      <a:r>
                        <a:rPr lang="lt-LT" sz="2800" dirty="0" err="1">
                          <a:latin typeface="Calibri" panose="020F0502020204030204" pitchFamily="34" charset="0"/>
                          <a:cs typeface="Calibri" panose="020F0502020204030204" pitchFamily="34" charset="0"/>
                        </a:rPr>
                        <a:t>U1</a:t>
                      </a:r>
                      <a:r>
                        <a:rPr lang="lt-LT" sz="2800" dirty="0">
                          <a:latin typeface="Calibri" panose="020F0502020204030204" pitchFamily="34" charset="0"/>
                          <a:cs typeface="Calibri" panose="020F0502020204030204" pitchFamily="34" charset="0"/>
                        </a:rPr>
                        <a:t> vidurkis</a:t>
                      </a:r>
                    </a:p>
                  </a:txBody>
                  <a:tcPr anchor="ctr"/>
                </a:tc>
                <a:tc>
                  <a:txBody>
                    <a:bodyPr/>
                    <a:lstStyle/>
                    <a:p>
                      <a:pPr algn="ctr"/>
                      <a:r>
                        <a:rPr lang="lt-LT" sz="2800" dirty="0" err="1">
                          <a:latin typeface="Calibri" panose="020F0502020204030204" pitchFamily="34" charset="0"/>
                          <a:cs typeface="Calibri" panose="020F0502020204030204" pitchFamily="34" charset="0"/>
                        </a:rPr>
                        <a:t>U2</a:t>
                      </a:r>
                      <a:r>
                        <a:rPr lang="lt-LT" sz="2800" dirty="0">
                          <a:latin typeface="Calibri" panose="020F0502020204030204" pitchFamily="34" charset="0"/>
                          <a:cs typeface="Calibri" panose="020F0502020204030204" pitchFamily="34" charset="0"/>
                        </a:rPr>
                        <a:t> vidurkis</a:t>
                      </a:r>
                    </a:p>
                  </a:txBody>
                  <a:tcPr anchor="ctr"/>
                </a:tc>
                <a:extLst>
                  <a:ext uri="{0D108BD9-81ED-4DB2-BD59-A6C34878D82A}">
                    <a16:rowId xmlns:a16="http://schemas.microsoft.com/office/drawing/2014/main" val="1634994508"/>
                  </a:ext>
                </a:extLst>
              </a:tr>
              <a:tr h="708950">
                <a:tc>
                  <a:txBody>
                    <a:bodyPr/>
                    <a:lstStyle/>
                    <a:p>
                      <a:pPr algn="ctr"/>
                      <a:r>
                        <a:rPr lang="lt-LT" sz="2800" dirty="0">
                          <a:latin typeface="Calibri" panose="020F0502020204030204" pitchFamily="34" charset="0"/>
                          <a:cs typeface="Calibri" panose="020F0502020204030204" pitchFamily="34" charset="0"/>
                        </a:rPr>
                        <a:t>2022</a:t>
                      </a:r>
                    </a:p>
                  </a:txBody>
                  <a:tcPr anchor="ctr"/>
                </a:tc>
                <a:tc>
                  <a:txBody>
                    <a:bodyPr/>
                    <a:lstStyle/>
                    <a:p>
                      <a:pPr algn="ctr"/>
                      <a:r>
                        <a:rPr lang="lt-LT" sz="2800" dirty="0">
                          <a:latin typeface="Calibri" panose="020F0502020204030204" pitchFamily="34" charset="0"/>
                          <a:cs typeface="Calibri" panose="020F0502020204030204" pitchFamily="34" charset="0"/>
                        </a:rPr>
                        <a:t>12,4</a:t>
                      </a:r>
                    </a:p>
                  </a:txBody>
                  <a:tcPr anchor="ctr"/>
                </a:tc>
                <a:tc>
                  <a:txBody>
                    <a:bodyPr/>
                    <a:lstStyle/>
                    <a:p>
                      <a:pPr algn="ctr"/>
                      <a:r>
                        <a:rPr lang="lt-LT" sz="2800" dirty="0">
                          <a:latin typeface="Calibri" panose="020F0502020204030204" pitchFamily="34" charset="0"/>
                          <a:cs typeface="Calibri" panose="020F0502020204030204" pitchFamily="34" charset="0"/>
                        </a:rPr>
                        <a:t>9,5</a:t>
                      </a:r>
                    </a:p>
                  </a:txBody>
                  <a:tcPr anchor="ctr"/>
                </a:tc>
                <a:extLst>
                  <a:ext uri="{0D108BD9-81ED-4DB2-BD59-A6C34878D82A}">
                    <a16:rowId xmlns:a16="http://schemas.microsoft.com/office/drawing/2014/main" val="927496774"/>
                  </a:ext>
                </a:extLst>
              </a:tr>
              <a:tr h="708950">
                <a:tc>
                  <a:txBody>
                    <a:bodyPr/>
                    <a:lstStyle/>
                    <a:p>
                      <a:pPr algn="ctr"/>
                      <a:r>
                        <a:rPr lang="lt-LT" sz="2800" dirty="0">
                          <a:latin typeface="Calibri" panose="020F0502020204030204" pitchFamily="34" charset="0"/>
                          <a:cs typeface="Calibri" panose="020F0502020204030204" pitchFamily="34" charset="0"/>
                        </a:rPr>
                        <a:t>2023</a:t>
                      </a:r>
                    </a:p>
                  </a:txBody>
                  <a:tcPr anchor="ctr"/>
                </a:tc>
                <a:tc>
                  <a:txBody>
                    <a:bodyPr/>
                    <a:lstStyle/>
                    <a:p>
                      <a:pPr algn="ctr"/>
                      <a:r>
                        <a:rPr lang="lt-LT" sz="2800" dirty="0">
                          <a:latin typeface="Calibri" panose="020F0502020204030204" pitchFamily="34" charset="0"/>
                          <a:cs typeface="Calibri" panose="020F0502020204030204" pitchFamily="34" charset="0"/>
                        </a:rPr>
                        <a:t>10,8</a:t>
                      </a:r>
                    </a:p>
                  </a:txBody>
                  <a:tcPr anchor="ctr"/>
                </a:tc>
                <a:tc>
                  <a:txBody>
                    <a:bodyPr/>
                    <a:lstStyle/>
                    <a:p>
                      <a:pPr algn="ctr"/>
                      <a:r>
                        <a:rPr lang="lt-LT" sz="2800" dirty="0">
                          <a:latin typeface="Calibri" panose="020F0502020204030204" pitchFamily="34" charset="0"/>
                          <a:cs typeface="Calibri" panose="020F0502020204030204" pitchFamily="34" charset="0"/>
                        </a:rPr>
                        <a:t>11,8</a:t>
                      </a:r>
                    </a:p>
                  </a:txBody>
                  <a:tcPr anchor="ctr"/>
                </a:tc>
                <a:extLst>
                  <a:ext uri="{0D108BD9-81ED-4DB2-BD59-A6C34878D82A}">
                    <a16:rowId xmlns:a16="http://schemas.microsoft.com/office/drawing/2014/main" val="3053764345"/>
                  </a:ext>
                </a:extLst>
              </a:tr>
              <a:tr h="708950">
                <a:tc>
                  <a:txBody>
                    <a:bodyPr/>
                    <a:lstStyle/>
                    <a:p>
                      <a:pPr algn="ctr"/>
                      <a:r>
                        <a:rPr lang="lt-LT" sz="2800" dirty="0">
                          <a:latin typeface="Calibri" panose="020F0502020204030204" pitchFamily="34" charset="0"/>
                          <a:cs typeface="Calibri" panose="020F0502020204030204" pitchFamily="34" charset="0"/>
                        </a:rPr>
                        <a:t>2024</a:t>
                      </a:r>
                    </a:p>
                  </a:txBody>
                  <a:tcPr anchor="ctr"/>
                </a:tc>
                <a:tc>
                  <a:txBody>
                    <a:bodyPr/>
                    <a:lstStyle/>
                    <a:p>
                      <a:pPr algn="ctr"/>
                      <a:r>
                        <a:rPr lang="lt-LT" sz="2800" dirty="0">
                          <a:latin typeface="Calibri" panose="020F0502020204030204" pitchFamily="34" charset="0"/>
                          <a:cs typeface="Calibri" panose="020F0502020204030204" pitchFamily="34" charset="0"/>
                        </a:rPr>
                        <a:t>12,2</a:t>
                      </a:r>
                    </a:p>
                  </a:txBody>
                  <a:tcPr anchor="ctr"/>
                </a:tc>
                <a:tc>
                  <a:txBody>
                    <a:bodyPr/>
                    <a:lstStyle/>
                    <a:p>
                      <a:pPr algn="ctr"/>
                      <a:r>
                        <a:rPr lang="lt-LT" sz="2800" dirty="0">
                          <a:latin typeface="Calibri" panose="020F0502020204030204" pitchFamily="34" charset="0"/>
                          <a:cs typeface="Calibri" panose="020F0502020204030204" pitchFamily="34" charset="0"/>
                        </a:rPr>
                        <a:t>8</a:t>
                      </a:r>
                    </a:p>
                  </a:txBody>
                  <a:tcPr anchor="ctr"/>
                </a:tc>
                <a:extLst>
                  <a:ext uri="{0D108BD9-81ED-4DB2-BD59-A6C34878D82A}">
                    <a16:rowId xmlns:a16="http://schemas.microsoft.com/office/drawing/2014/main" val="1084493684"/>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8" name="Objektas 7">
            <a:extLst>
              <a:ext uri="{FF2B5EF4-FFF2-40B4-BE49-F238E27FC236}">
                <a16:creationId xmlns:a16="http://schemas.microsoft.com/office/drawing/2014/main" id="{9F7637D3-E6C4-6EF6-334A-616041D9A54C}"/>
              </a:ext>
            </a:extLst>
          </p:cNvPr>
          <p:cNvGraphicFramePr>
            <a:graphicFrameLocks noChangeAspect="1"/>
          </p:cNvGraphicFramePr>
          <p:nvPr/>
        </p:nvGraphicFramePr>
        <p:xfrm>
          <a:off x="610688" y="1247949"/>
          <a:ext cx="10706667" cy="1926771"/>
        </p:xfrm>
        <a:graphic>
          <a:graphicData uri="http://schemas.openxmlformats.org/presentationml/2006/ole">
            <mc:AlternateContent xmlns:mc="http://schemas.openxmlformats.org/markup-compatibility/2006">
              <mc:Choice xmlns:v="urn:schemas-microsoft-com:vml" Requires="v">
                <p:oleObj spid="_x0000_s1026" name="Bitmap Image" r:id="rId4" imgW="7922106" imgH="1425895" progId="Paint.Picture">
                  <p:embed/>
                </p:oleObj>
              </mc:Choice>
              <mc:Fallback>
                <p:oleObj name="Bitmap Image" r:id="rId4" imgW="7922106" imgH="1425895" progId="Paint.Picture">
                  <p:embed/>
                  <p:pic>
                    <p:nvPicPr>
                      <p:cNvPr id="8" name="Objektas 7">
                        <a:extLst>
                          <a:ext uri="{FF2B5EF4-FFF2-40B4-BE49-F238E27FC236}">
                            <a16:creationId xmlns:a16="http://schemas.microsoft.com/office/drawing/2014/main" id="{9F7637D3-E6C4-6EF6-334A-616041D9A54C}"/>
                          </a:ext>
                        </a:extLst>
                      </p:cNvPr>
                      <p:cNvPicPr/>
                      <p:nvPr/>
                    </p:nvPicPr>
                    <p:blipFill>
                      <a:blip r:embed="rId5"/>
                      <a:stretch>
                        <a:fillRect/>
                      </a:stretch>
                    </p:blipFill>
                    <p:spPr>
                      <a:xfrm>
                        <a:off x="610688" y="1247949"/>
                        <a:ext cx="10706667" cy="1926771"/>
                      </a:xfrm>
                      <a:prstGeom prst="rect">
                        <a:avLst/>
                      </a:prstGeom>
                    </p:spPr>
                  </p:pic>
                </p:oleObj>
              </mc:Fallback>
            </mc:AlternateContent>
          </a:graphicData>
        </a:graphic>
      </p:graphicFrame>
      <p:graphicFrame>
        <p:nvGraphicFramePr>
          <p:cNvPr id="9" name="Diagrama 8">
            <a:extLst>
              <a:ext uri="{FF2B5EF4-FFF2-40B4-BE49-F238E27FC236}">
                <a16:creationId xmlns:a16="http://schemas.microsoft.com/office/drawing/2014/main" id="{F910D2CB-964C-40C6-88FE-569D9A1EBA09}"/>
              </a:ext>
            </a:extLst>
          </p:cNvPr>
          <p:cNvGraphicFramePr>
            <a:graphicFrameLocks/>
          </p:cNvGraphicFramePr>
          <p:nvPr/>
        </p:nvGraphicFramePr>
        <p:xfrm>
          <a:off x="762507" y="3174719"/>
          <a:ext cx="5924537" cy="33440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a 9">
            <a:extLst>
              <a:ext uri="{FF2B5EF4-FFF2-40B4-BE49-F238E27FC236}">
                <a16:creationId xmlns:a16="http://schemas.microsoft.com/office/drawing/2014/main" id="{FD8D1BAC-4A43-ACDA-5E53-F83E65EEA94E}"/>
              </a:ext>
            </a:extLst>
          </p:cNvPr>
          <p:cNvGraphicFramePr>
            <a:graphicFrameLocks/>
          </p:cNvGraphicFramePr>
          <p:nvPr/>
        </p:nvGraphicFramePr>
        <p:xfrm>
          <a:off x="7041006" y="3174719"/>
          <a:ext cx="4896465" cy="3524865"/>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6D125D0D-EFE7-6B90-1AC4-48FFD2F787C6}"/>
              </a:ext>
            </a:extLst>
          </p:cNvPr>
          <p:cNvSpPr txBox="1"/>
          <p:nvPr/>
        </p:nvSpPr>
        <p:spPr>
          <a:xfrm>
            <a:off x="885058" y="1765915"/>
            <a:ext cx="14810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800" b="0" i="0" u="none" strike="noStrike" kern="0" cap="none" spc="0" normalizeH="0" baseline="0" noProof="0" dirty="0">
                <a:ln>
                  <a:noFill/>
                </a:ln>
                <a:solidFill>
                  <a:srgbClr val="00B050"/>
                </a:solidFill>
                <a:effectLst/>
                <a:uLnTx/>
                <a:uFillTx/>
                <a:latin typeface="Arial"/>
                <a:cs typeface="Arial"/>
                <a:sym typeface="Arial"/>
              </a:rPr>
              <a:t>2024 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489852F-D142-143A-ECBA-274778E28521}"/>
              </a:ext>
            </a:extLst>
          </p:cNvPr>
          <p:cNvGraphicFramePr>
            <a:graphicFrameLocks/>
          </p:cNvGraphicFramePr>
          <p:nvPr/>
        </p:nvGraphicFramePr>
        <p:xfrm>
          <a:off x="452284" y="1622323"/>
          <a:ext cx="11631561" cy="51475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D215F-CD38-49A1-0FBF-4210FB0E7985}"/>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CBA6F32B-FBE6-7841-409A-36A0420BD8F2}"/>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E77347EF-0032-D944-CFA1-2881E4F34104}"/>
              </a:ext>
            </a:extLst>
          </p:cNvPr>
          <p:cNvPicPr>
            <a:picLocks noChangeAspect="1"/>
          </p:cNvPicPr>
          <p:nvPr/>
        </p:nvPicPr>
        <p:blipFill>
          <a:blip r:embed="rId3"/>
          <a:stretch>
            <a:fillRect/>
          </a:stretch>
        </p:blipFill>
        <p:spPr>
          <a:xfrm>
            <a:off x="8223288" y="238920"/>
            <a:ext cx="3124162" cy="941810"/>
          </a:xfrm>
          <a:prstGeom prst="rect">
            <a:avLst/>
          </a:prstGeom>
        </p:spPr>
      </p:pic>
      <p:sp>
        <p:nvSpPr>
          <p:cNvPr id="8" name="Pavadinimas 4">
            <a:extLst>
              <a:ext uri="{FF2B5EF4-FFF2-40B4-BE49-F238E27FC236}">
                <a16:creationId xmlns:a16="http://schemas.microsoft.com/office/drawing/2014/main" id="{F5BDBA66-ECB9-0495-1105-9892DAA80D45}"/>
              </a:ext>
            </a:extLst>
          </p:cNvPr>
          <p:cNvSpPr>
            <a:spLocks noGrp="1"/>
          </p:cNvSpPr>
          <p:nvPr>
            <p:ph type="title"/>
          </p:nvPr>
        </p:nvSpPr>
        <p:spPr>
          <a:xfrm>
            <a:off x="838199" y="1194274"/>
            <a:ext cx="11353801" cy="1264090"/>
          </a:xfrm>
        </p:spPr>
        <p:txBody>
          <a:bodyPr anchor="ctr">
            <a:normAutofit/>
          </a:bodyPr>
          <a:lstStyle/>
          <a:p>
            <a:r>
              <a:rPr lang="lt-LT" sz="3600" dirty="0"/>
              <a:t>Kognityvinių gebėjimų sritys valstybiniame informatikos brandos egzamine</a:t>
            </a:r>
          </a:p>
        </p:txBody>
      </p:sp>
      <p:sp>
        <p:nvSpPr>
          <p:cNvPr id="9" name="Turinio vietos rezervavimo ženklas 5">
            <a:extLst>
              <a:ext uri="{FF2B5EF4-FFF2-40B4-BE49-F238E27FC236}">
                <a16:creationId xmlns:a16="http://schemas.microsoft.com/office/drawing/2014/main" id="{6DB6B204-54A9-C526-90FC-9F616433F7BC}"/>
              </a:ext>
            </a:extLst>
          </p:cNvPr>
          <p:cNvSpPr txBox="1">
            <a:spLocks/>
          </p:cNvSpPr>
          <p:nvPr/>
        </p:nvSpPr>
        <p:spPr>
          <a:xfrm>
            <a:off x="831850" y="2341123"/>
            <a:ext cx="6426789" cy="14555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F633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lt-LT" dirty="0">
                <a:solidFill>
                  <a:schemeClr val="tx1"/>
                </a:solidFill>
              </a:rPr>
              <a:t>Žinios ir supratimas – 20 proc.</a:t>
            </a:r>
          </a:p>
          <a:p>
            <a:pPr marL="457200" indent="-457200">
              <a:buFont typeface="Arial" panose="020B0604020202020204" pitchFamily="34" charset="0"/>
              <a:buChar char="•"/>
            </a:pPr>
            <a:r>
              <a:rPr lang="lt-LT" dirty="0">
                <a:solidFill>
                  <a:schemeClr val="tx1"/>
                </a:solidFill>
              </a:rPr>
              <a:t>Taikymas – 60 proc.</a:t>
            </a:r>
          </a:p>
          <a:p>
            <a:pPr marL="457200" indent="-457200">
              <a:buFont typeface="Arial" panose="020B0604020202020204" pitchFamily="34" charset="0"/>
              <a:buChar char="•"/>
            </a:pPr>
            <a:r>
              <a:rPr lang="lt-LT" dirty="0">
                <a:solidFill>
                  <a:schemeClr val="tx1"/>
                </a:solidFill>
              </a:rPr>
              <a:t>Aukštesnieji mąstymo gebėjimai – 20 proc.</a:t>
            </a:r>
          </a:p>
        </p:txBody>
      </p:sp>
      <p:sp>
        <p:nvSpPr>
          <p:cNvPr id="10" name="Pavadinimas 4">
            <a:extLst>
              <a:ext uri="{FF2B5EF4-FFF2-40B4-BE49-F238E27FC236}">
                <a16:creationId xmlns:a16="http://schemas.microsoft.com/office/drawing/2014/main" id="{EADF470D-93C9-AF5C-4D52-129A6EC4302A}"/>
              </a:ext>
            </a:extLst>
          </p:cNvPr>
          <p:cNvSpPr txBox="1">
            <a:spLocks/>
          </p:cNvSpPr>
          <p:nvPr/>
        </p:nvSpPr>
        <p:spPr>
          <a:xfrm>
            <a:off x="744892" y="3779016"/>
            <a:ext cx="11353801" cy="1164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2F6335"/>
                </a:solidFill>
                <a:latin typeface="+mj-lt"/>
                <a:ea typeface="+mj-ea"/>
                <a:cs typeface="+mj-cs"/>
              </a:defRPr>
            </a:lvl1pPr>
          </a:lstStyle>
          <a:p>
            <a:r>
              <a:rPr lang="lt-LT" sz="3600" dirty="0"/>
              <a:t>Taškų procentai pagal pasiekimų lygius valstybiniame brandos egzamine</a:t>
            </a:r>
          </a:p>
        </p:txBody>
      </p:sp>
      <p:sp>
        <p:nvSpPr>
          <p:cNvPr id="11" name="Turinio vietos rezervavimo ženklas 5">
            <a:extLst>
              <a:ext uri="{FF2B5EF4-FFF2-40B4-BE49-F238E27FC236}">
                <a16:creationId xmlns:a16="http://schemas.microsoft.com/office/drawing/2014/main" id="{02D0A213-5C6D-430E-AE80-6B57A7A27FAD}"/>
              </a:ext>
            </a:extLst>
          </p:cNvPr>
          <p:cNvSpPr txBox="1">
            <a:spLocks/>
          </p:cNvSpPr>
          <p:nvPr/>
        </p:nvSpPr>
        <p:spPr>
          <a:xfrm>
            <a:off x="744892" y="4855929"/>
            <a:ext cx="4571826" cy="1859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400" dirty="0"/>
              <a:t>Slenkstinis – 35 proc.</a:t>
            </a:r>
          </a:p>
          <a:p>
            <a:r>
              <a:rPr lang="lt-LT" sz="2400" dirty="0"/>
              <a:t>Patenkinamas – 15 proc.</a:t>
            </a:r>
          </a:p>
          <a:p>
            <a:r>
              <a:rPr lang="lt-LT" sz="2400" dirty="0"/>
              <a:t>Pagrindinis – 35 proc.</a:t>
            </a:r>
          </a:p>
          <a:p>
            <a:r>
              <a:rPr lang="lt-LT" sz="2400" dirty="0"/>
              <a:t> Aukštesnysis – 15 proc.</a:t>
            </a:r>
          </a:p>
        </p:txBody>
      </p:sp>
    </p:spTree>
    <p:extLst>
      <p:ext uri="{BB962C8B-B14F-4D97-AF65-F5344CB8AC3E}">
        <p14:creationId xmlns:p14="http://schemas.microsoft.com/office/powerpoint/2010/main" val="571912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3" name="Pavadinimas 2">
            <a:extLst>
              <a:ext uri="{FF2B5EF4-FFF2-40B4-BE49-F238E27FC236}">
                <a16:creationId xmlns:a16="http://schemas.microsoft.com/office/drawing/2014/main" id="{073EBF44-297C-9093-122F-0ABF758EB380}"/>
              </a:ext>
            </a:extLst>
          </p:cNvPr>
          <p:cNvSpPr>
            <a:spLocks noGrp="1"/>
          </p:cNvSpPr>
          <p:nvPr>
            <p:ph type="title"/>
          </p:nvPr>
        </p:nvSpPr>
        <p:spPr>
          <a:xfrm>
            <a:off x="707010" y="1338606"/>
            <a:ext cx="11166415" cy="4483695"/>
          </a:xfrm>
        </p:spPr>
        <p:txBody>
          <a:bodyPr>
            <a:normAutofit/>
          </a:bodyPr>
          <a:lstStyle/>
          <a:p>
            <a:r>
              <a:rPr lang="lt-LT" sz="3600" b="0" dirty="0"/>
              <a:t>Atliekant programavimo užduotį kompiuteriu, reikia (jei nenurodyta kitaip) pagal pateiktą sąlygą laikantis nurodymų sukurti programą.</a:t>
            </a:r>
            <a:br>
              <a:rPr lang="lt-LT" sz="3600" b="0" dirty="0"/>
            </a:br>
            <a:br>
              <a:rPr lang="lt-LT" sz="3600" b="0" dirty="0"/>
            </a:br>
            <a:r>
              <a:rPr lang="lt-LT" sz="3600" b="0" dirty="0"/>
              <a:t>Kiekviena teisingai suprogramuota užduoties dalis vertinama 1–5 taškais.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8"/>
          <p:cNvSpPr txBox="1"/>
          <p:nvPr/>
        </p:nvSpPr>
        <p:spPr>
          <a:xfrm>
            <a:off x="530942" y="1247949"/>
            <a:ext cx="1003146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4000" b="0" i="0" u="none" strike="noStrike" kern="0" cap="none" spc="0" normalizeH="0" baseline="0" noProof="0" dirty="0">
                <a:ln>
                  <a:noFill/>
                </a:ln>
                <a:solidFill>
                  <a:srgbClr val="2E6B2B"/>
                </a:solidFill>
                <a:effectLst/>
                <a:uLnTx/>
                <a:uFillTx/>
                <a:latin typeface="Calibri"/>
                <a:cs typeface="Calibri"/>
                <a:sym typeface="Calibri"/>
              </a:rPr>
              <a:t>Mokymosi turinys (1)</a:t>
            </a:r>
            <a:endParaRPr kumimoji="0"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Paveikslėlis 8">
            <a:extLst>
              <a:ext uri="{FF2B5EF4-FFF2-40B4-BE49-F238E27FC236}">
                <a16:creationId xmlns:a16="http://schemas.microsoft.com/office/drawing/2014/main" id="{0A640DE3-A336-0ECF-BA40-0E4E583D0FDD}"/>
              </a:ext>
            </a:extLst>
          </p:cNvPr>
          <p:cNvPicPr>
            <a:picLocks noChangeAspect="1"/>
          </p:cNvPicPr>
          <p:nvPr/>
        </p:nvPicPr>
        <p:blipFill>
          <a:blip r:embed="rId3"/>
          <a:stretch>
            <a:fillRect/>
          </a:stretch>
        </p:blipFill>
        <p:spPr>
          <a:xfrm>
            <a:off x="1830361" y="2074432"/>
            <a:ext cx="8531277" cy="4552509"/>
          </a:xfrm>
          <a:prstGeom prst="rect">
            <a:avLst/>
          </a:prstGeom>
        </p:spPr>
      </p:pic>
      <p:cxnSp>
        <p:nvCxnSpPr>
          <p:cNvPr id="11" name="Tiesioji jungtis 10">
            <a:extLst>
              <a:ext uri="{FF2B5EF4-FFF2-40B4-BE49-F238E27FC236}">
                <a16:creationId xmlns:a16="http://schemas.microsoft.com/office/drawing/2014/main" id="{BD041ED6-947A-5356-0AF5-7FC3BF304832}"/>
              </a:ext>
            </a:extLst>
          </p:cNvPr>
          <p:cNvCxnSpPr/>
          <p:nvPr/>
        </p:nvCxnSpPr>
        <p:spPr>
          <a:xfrm>
            <a:off x="2477729" y="4021394"/>
            <a:ext cx="4277032"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Tiesioji jungtis 11">
            <a:extLst>
              <a:ext uri="{FF2B5EF4-FFF2-40B4-BE49-F238E27FC236}">
                <a16:creationId xmlns:a16="http://schemas.microsoft.com/office/drawing/2014/main" id="{8BE187C4-5854-D252-41F3-CCDAA92E15E6}"/>
              </a:ext>
            </a:extLst>
          </p:cNvPr>
          <p:cNvCxnSpPr>
            <a:cxnSpLocks/>
          </p:cNvCxnSpPr>
          <p:nvPr/>
        </p:nvCxnSpPr>
        <p:spPr>
          <a:xfrm>
            <a:off x="3416717" y="5776454"/>
            <a:ext cx="6287722"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Tiesioji jungtis 13">
            <a:extLst>
              <a:ext uri="{FF2B5EF4-FFF2-40B4-BE49-F238E27FC236}">
                <a16:creationId xmlns:a16="http://schemas.microsoft.com/office/drawing/2014/main" id="{1FD94D6B-9E47-9577-92A8-059E274FCFE7}"/>
              </a:ext>
            </a:extLst>
          </p:cNvPr>
          <p:cNvCxnSpPr>
            <a:cxnSpLocks/>
          </p:cNvCxnSpPr>
          <p:nvPr/>
        </p:nvCxnSpPr>
        <p:spPr>
          <a:xfrm>
            <a:off x="4058378" y="6469628"/>
            <a:ext cx="2961854" cy="0"/>
          </a:xfrm>
          <a:prstGeom prst="line">
            <a:avLst/>
          </a:prstGeom>
          <a:ln w="5715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EEB48285-2119-FF44-E327-CD490C03C805}"/>
            </a:ext>
          </a:extLst>
        </p:cNvPr>
        <p:cNvGrpSpPr/>
        <p:nvPr/>
      </p:nvGrpSpPr>
      <p:grpSpPr>
        <a:xfrm>
          <a:off x="0" y="0"/>
          <a:ext cx="0" cy="0"/>
          <a:chOff x="0" y="0"/>
          <a:chExt cx="0" cy="0"/>
        </a:xfrm>
      </p:grpSpPr>
      <p:sp>
        <p:nvSpPr>
          <p:cNvPr id="126" name="Google Shape;126;p8">
            <a:extLst>
              <a:ext uri="{FF2B5EF4-FFF2-40B4-BE49-F238E27FC236}">
                <a16:creationId xmlns:a16="http://schemas.microsoft.com/office/drawing/2014/main" id="{A7AD528F-E742-C174-A79D-B3206EAE4825}"/>
              </a:ext>
            </a:extLst>
          </p:cNvPr>
          <p:cNvSpPr txBox="1"/>
          <p:nvPr/>
        </p:nvSpPr>
        <p:spPr>
          <a:xfrm>
            <a:off x="530942" y="1247949"/>
            <a:ext cx="1003146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4000" b="0" i="0" u="none" strike="noStrike" kern="0" cap="none" spc="0" normalizeH="0" baseline="0" noProof="0" dirty="0">
                <a:ln>
                  <a:noFill/>
                </a:ln>
                <a:solidFill>
                  <a:srgbClr val="2E6B2B"/>
                </a:solidFill>
                <a:effectLst/>
                <a:uLnTx/>
                <a:uFillTx/>
                <a:latin typeface="Calibri"/>
                <a:cs typeface="Calibri"/>
                <a:sym typeface="Calibri"/>
              </a:rPr>
              <a:t>Mokymosi turinys (2)</a:t>
            </a:r>
            <a:endParaRPr kumimoji="0"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aveikslėlis 2">
            <a:extLst>
              <a:ext uri="{FF2B5EF4-FFF2-40B4-BE49-F238E27FC236}">
                <a16:creationId xmlns:a16="http://schemas.microsoft.com/office/drawing/2014/main" id="{068227E4-C9E5-D670-5061-86E94B2DAC43}"/>
              </a:ext>
            </a:extLst>
          </p:cNvPr>
          <p:cNvPicPr>
            <a:picLocks noChangeAspect="1"/>
          </p:cNvPicPr>
          <p:nvPr/>
        </p:nvPicPr>
        <p:blipFill>
          <a:blip r:embed="rId3"/>
          <a:stretch>
            <a:fillRect/>
          </a:stretch>
        </p:blipFill>
        <p:spPr>
          <a:xfrm>
            <a:off x="2556382" y="1892179"/>
            <a:ext cx="7079235" cy="1487149"/>
          </a:xfrm>
          <a:prstGeom prst="rect">
            <a:avLst/>
          </a:prstGeom>
        </p:spPr>
      </p:pic>
      <p:pic>
        <p:nvPicPr>
          <p:cNvPr id="6" name="Paveikslėlis 5">
            <a:extLst>
              <a:ext uri="{FF2B5EF4-FFF2-40B4-BE49-F238E27FC236}">
                <a16:creationId xmlns:a16="http://schemas.microsoft.com/office/drawing/2014/main" id="{A8D06524-86EB-D94E-1E84-47FD077472CD}"/>
              </a:ext>
            </a:extLst>
          </p:cNvPr>
          <p:cNvPicPr>
            <a:picLocks noChangeAspect="1"/>
          </p:cNvPicPr>
          <p:nvPr/>
        </p:nvPicPr>
        <p:blipFill>
          <a:blip r:embed="rId4"/>
          <a:stretch>
            <a:fillRect/>
          </a:stretch>
        </p:blipFill>
        <p:spPr>
          <a:xfrm>
            <a:off x="2556381" y="3379328"/>
            <a:ext cx="7079235" cy="3397628"/>
          </a:xfrm>
          <a:prstGeom prst="rect">
            <a:avLst/>
          </a:prstGeom>
        </p:spPr>
      </p:pic>
      <p:cxnSp>
        <p:nvCxnSpPr>
          <p:cNvPr id="12" name="Tiesioji jungtis 11">
            <a:extLst>
              <a:ext uri="{FF2B5EF4-FFF2-40B4-BE49-F238E27FC236}">
                <a16:creationId xmlns:a16="http://schemas.microsoft.com/office/drawing/2014/main" id="{95561CEF-7632-A0F6-32F7-9780A0F23B75}"/>
              </a:ext>
            </a:extLst>
          </p:cNvPr>
          <p:cNvCxnSpPr>
            <a:cxnSpLocks/>
          </p:cNvCxnSpPr>
          <p:nvPr/>
        </p:nvCxnSpPr>
        <p:spPr>
          <a:xfrm>
            <a:off x="3119406" y="2875937"/>
            <a:ext cx="6427718"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86226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5A995090-27BD-84B1-0129-B606DD172F61}"/>
            </a:ext>
          </a:extLst>
        </p:cNvPr>
        <p:cNvGrpSpPr/>
        <p:nvPr/>
      </p:nvGrpSpPr>
      <p:grpSpPr>
        <a:xfrm>
          <a:off x="0" y="0"/>
          <a:ext cx="0" cy="0"/>
          <a:chOff x="0" y="0"/>
          <a:chExt cx="0" cy="0"/>
        </a:xfrm>
      </p:grpSpPr>
      <p:sp>
        <p:nvSpPr>
          <p:cNvPr id="126" name="Google Shape;126;p8">
            <a:extLst>
              <a:ext uri="{FF2B5EF4-FFF2-40B4-BE49-F238E27FC236}">
                <a16:creationId xmlns:a16="http://schemas.microsoft.com/office/drawing/2014/main" id="{E466E814-F3E4-39B0-25C3-647B22E44CD8}"/>
              </a:ext>
            </a:extLst>
          </p:cNvPr>
          <p:cNvSpPr txBox="1"/>
          <p:nvPr/>
        </p:nvSpPr>
        <p:spPr>
          <a:xfrm>
            <a:off x="530942" y="1247949"/>
            <a:ext cx="1003146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4000" b="0" i="0" u="none" strike="noStrike" kern="0" cap="none" spc="0" normalizeH="0" baseline="0" noProof="0" dirty="0">
                <a:ln>
                  <a:noFill/>
                </a:ln>
                <a:solidFill>
                  <a:srgbClr val="2E6B2B"/>
                </a:solidFill>
                <a:effectLst/>
                <a:uLnTx/>
                <a:uFillTx/>
                <a:latin typeface="Calibri"/>
                <a:cs typeface="Calibri"/>
                <a:sym typeface="Calibri"/>
              </a:rPr>
              <a:t>Mokymosi turinys (3)</a:t>
            </a:r>
            <a:endParaRPr kumimoji="0"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aveikslėlis 3">
            <a:extLst>
              <a:ext uri="{FF2B5EF4-FFF2-40B4-BE49-F238E27FC236}">
                <a16:creationId xmlns:a16="http://schemas.microsoft.com/office/drawing/2014/main" id="{41008C55-E01A-7E73-A457-6887AC535D42}"/>
              </a:ext>
            </a:extLst>
          </p:cNvPr>
          <p:cNvPicPr>
            <a:picLocks noChangeAspect="1"/>
          </p:cNvPicPr>
          <p:nvPr/>
        </p:nvPicPr>
        <p:blipFill>
          <a:blip r:embed="rId3"/>
          <a:stretch>
            <a:fillRect/>
          </a:stretch>
        </p:blipFill>
        <p:spPr>
          <a:xfrm>
            <a:off x="1494503" y="1955795"/>
            <a:ext cx="8555262" cy="4690811"/>
          </a:xfrm>
          <a:prstGeom prst="rect">
            <a:avLst/>
          </a:prstGeom>
        </p:spPr>
      </p:pic>
    </p:spTree>
    <p:extLst>
      <p:ext uri="{BB962C8B-B14F-4D97-AF65-F5344CB8AC3E}">
        <p14:creationId xmlns:p14="http://schemas.microsoft.com/office/powerpoint/2010/main" val="24237324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BDFE83A4-622A-9297-833D-AA96E0817077}"/>
            </a:ext>
          </a:extLst>
        </p:cNvPr>
        <p:cNvGrpSpPr/>
        <p:nvPr/>
      </p:nvGrpSpPr>
      <p:grpSpPr>
        <a:xfrm>
          <a:off x="0" y="0"/>
          <a:ext cx="0" cy="0"/>
          <a:chOff x="0" y="0"/>
          <a:chExt cx="0" cy="0"/>
        </a:xfrm>
      </p:grpSpPr>
      <p:sp>
        <p:nvSpPr>
          <p:cNvPr id="126" name="Google Shape;126;p8">
            <a:extLst>
              <a:ext uri="{FF2B5EF4-FFF2-40B4-BE49-F238E27FC236}">
                <a16:creationId xmlns:a16="http://schemas.microsoft.com/office/drawing/2014/main" id="{29B66F15-480B-59F7-DD04-B61DDD3A6F72}"/>
              </a:ext>
            </a:extLst>
          </p:cNvPr>
          <p:cNvSpPr txBox="1"/>
          <p:nvPr/>
        </p:nvSpPr>
        <p:spPr>
          <a:xfrm>
            <a:off x="530942" y="1634448"/>
            <a:ext cx="1096296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4000" b="0" i="0" u="none" strike="noStrike" kern="0" cap="none" spc="0" normalizeH="0" baseline="0" noProof="0" dirty="0">
                <a:ln>
                  <a:noFill/>
                </a:ln>
                <a:solidFill>
                  <a:srgbClr val="2E6B2B"/>
                </a:solidFill>
                <a:effectLst/>
                <a:uLnTx/>
                <a:uFillTx/>
                <a:latin typeface="Calibri"/>
                <a:cs typeface="Calibri"/>
                <a:sym typeface="Calibri"/>
              </a:rPr>
              <a:t>Egzamine naudojamos programavimo aplinkos</a:t>
            </a:r>
          </a:p>
        </p:txBody>
      </p:sp>
      <p:pic>
        <p:nvPicPr>
          <p:cNvPr id="3" name="Paveikslėlis 2">
            <a:extLst>
              <a:ext uri="{FF2B5EF4-FFF2-40B4-BE49-F238E27FC236}">
                <a16:creationId xmlns:a16="http://schemas.microsoft.com/office/drawing/2014/main" id="{8437A22F-2ABB-B856-CC96-6223E48FDFB1}"/>
              </a:ext>
            </a:extLst>
          </p:cNvPr>
          <p:cNvPicPr>
            <a:picLocks noChangeAspect="1"/>
          </p:cNvPicPr>
          <p:nvPr/>
        </p:nvPicPr>
        <p:blipFill>
          <a:blip r:embed="rId3"/>
          <a:stretch>
            <a:fillRect/>
          </a:stretch>
        </p:blipFill>
        <p:spPr>
          <a:xfrm>
            <a:off x="2429242" y="2868041"/>
            <a:ext cx="7812207" cy="3478970"/>
          </a:xfrm>
          <a:prstGeom prst="rect">
            <a:avLst/>
          </a:prstGeom>
        </p:spPr>
      </p:pic>
      <p:sp>
        <p:nvSpPr>
          <p:cNvPr id="5" name="TextBox 4">
            <a:extLst>
              <a:ext uri="{FF2B5EF4-FFF2-40B4-BE49-F238E27FC236}">
                <a16:creationId xmlns:a16="http://schemas.microsoft.com/office/drawing/2014/main" id="{BA6DC98F-5BDE-2FE5-7830-7D20BE1DF4F4}"/>
              </a:ext>
            </a:extLst>
          </p:cNvPr>
          <p:cNvSpPr txBox="1"/>
          <p:nvPr/>
        </p:nvSpPr>
        <p:spPr>
          <a:xfrm>
            <a:off x="1305955" y="2354677"/>
            <a:ext cx="941294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1400" b="0" i="0" u="none" strike="noStrike" kern="0" cap="none" spc="0" normalizeH="0" baseline="0" noProof="0" dirty="0">
                <a:ln>
                  <a:noFill/>
                </a:ln>
                <a:solidFill>
                  <a:srgbClr val="000000"/>
                </a:solidFill>
                <a:effectLst/>
                <a:uLnTx/>
                <a:uFillTx/>
                <a:latin typeface="Arial"/>
                <a:cs typeface="Arial"/>
                <a:sym typeface="Arial"/>
                <a:hlinkClick r:id="rId4"/>
              </a:rPr>
              <a:t>https://</a:t>
            </a:r>
            <a:r>
              <a:rPr kumimoji="0" lang="lt-LT" sz="1400" b="0" i="0" u="none" strike="noStrike" kern="0" cap="none" spc="0" normalizeH="0" baseline="0" noProof="0" dirty="0" err="1">
                <a:ln>
                  <a:noFill/>
                </a:ln>
                <a:solidFill>
                  <a:srgbClr val="000000"/>
                </a:solidFill>
                <a:effectLst/>
                <a:uLnTx/>
                <a:uFillTx/>
                <a:latin typeface="Arial"/>
                <a:cs typeface="Arial"/>
                <a:sym typeface="Arial"/>
                <a:hlinkClick r:id="rId4"/>
              </a:rPr>
              <a:t>www.nsa.smm.lt</a:t>
            </a:r>
            <a:r>
              <a:rPr kumimoji="0" lang="lt-LT" sz="1400" b="0" i="0" u="none" strike="noStrike" kern="0" cap="none" spc="0" normalizeH="0" baseline="0" noProof="0" dirty="0">
                <a:ln>
                  <a:noFill/>
                </a:ln>
                <a:solidFill>
                  <a:srgbClr val="000000"/>
                </a:solidFill>
                <a:effectLst/>
                <a:uLnTx/>
                <a:uFillTx/>
                <a:latin typeface="Arial"/>
                <a:cs typeface="Arial"/>
                <a:sym typeface="Arial"/>
                <a:hlinkClick r:id="rId4"/>
              </a:rPr>
              <a:t>/egzaminai-ir-pasiekimu-patikrinimai/2024-2025-m-pasiekimu-patikrinimai/</a:t>
            </a:r>
            <a:endParaRPr kumimoji="0" lang="lt-LT"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8336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9"/>
          <p:cNvSpPr txBox="1">
            <a:spLocks noGrp="1"/>
          </p:cNvSpPr>
          <p:nvPr>
            <p:ph type="title"/>
          </p:nvPr>
        </p:nvSpPr>
        <p:spPr>
          <a:xfrm>
            <a:off x="803861" y="1976250"/>
            <a:ext cx="11506126" cy="6927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E6B2B"/>
              </a:buClr>
              <a:buSzPts val="2600"/>
              <a:buFont typeface="Calibri"/>
              <a:buNone/>
            </a:pPr>
            <a:r>
              <a:rPr lang="lt-LT" sz="4000" dirty="0"/>
              <a:t>Kandidatų programavimo užduočių vertinimo sistema </a:t>
            </a:r>
            <a:r>
              <a:rPr lang="lt-LT" sz="4000" dirty="0" err="1"/>
              <a:t>APROMIS</a:t>
            </a:r>
            <a:r>
              <a:rPr lang="lt-LT" sz="4000" dirty="0"/>
              <a:t> </a:t>
            </a:r>
            <a:endParaRPr sz="4000" dirty="0"/>
          </a:p>
        </p:txBody>
      </p:sp>
      <p:pic>
        <p:nvPicPr>
          <p:cNvPr id="3" name="Paveikslėlis 2">
            <a:extLst>
              <a:ext uri="{FF2B5EF4-FFF2-40B4-BE49-F238E27FC236}">
                <a16:creationId xmlns:a16="http://schemas.microsoft.com/office/drawing/2014/main" id="{12BDEF72-FA4C-426A-4B1E-04E8A4A422F8}"/>
              </a:ext>
            </a:extLst>
          </p:cNvPr>
          <p:cNvPicPr>
            <a:picLocks noChangeAspect="1"/>
          </p:cNvPicPr>
          <p:nvPr/>
        </p:nvPicPr>
        <p:blipFill>
          <a:blip r:embed="rId3"/>
          <a:stretch>
            <a:fillRect/>
          </a:stretch>
        </p:blipFill>
        <p:spPr>
          <a:xfrm>
            <a:off x="803861" y="3101345"/>
            <a:ext cx="11056472" cy="3014319"/>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DC6110D6-6D2E-18EA-7EC5-CD03E550CB88}"/>
            </a:ext>
          </a:extLst>
        </p:cNvPr>
        <p:cNvGrpSpPr/>
        <p:nvPr/>
      </p:nvGrpSpPr>
      <p:grpSpPr>
        <a:xfrm>
          <a:off x="0" y="0"/>
          <a:ext cx="0" cy="0"/>
          <a:chOff x="0" y="0"/>
          <a:chExt cx="0" cy="0"/>
        </a:xfrm>
      </p:grpSpPr>
      <p:sp>
        <p:nvSpPr>
          <p:cNvPr id="135" name="Google Shape;135;p9">
            <a:extLst>
              <a:ext uri="{FF2B5EF4-FFF2-40B4-BE49-F238E27FC236}">
                <a16:creationId xmlns:a16="http://schemas.microsoft.com/office/drawing/2014/main" id="{E6FC59CA-0FFE-C1A8-AECE-60753AAFD8E0}"/>
              </a:ext>
            </a:extLst>
          </p:cNvPr>
          <p:cNvSpPr txBox="1">
            <a:spLocks noGrp="1"/>
          </p:cNvSpPr>
          <p:nvPr>
            <p:ph type="title"/>
          </p:nvPr>
        </p:nvSpPr>
        <p:spPr>
          <a:xfrm>
            <a:off x="448743" y="1466088"/>
            <a:ext cx="11294514" cy="6927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B2B"/>
              </a:buClr>
              <a:buSzPts val="2600"/>
              <a:buFont typeface="Calibri"/>
              <a:buNone/>
            </a:pPr>
            <a:r>
              <a:rPr lang="lt-LT" sz="3200" dirty="0"/>
              <a:t>Pagrindiniai darbai rengiantis programavimo užduoties vertinimui </a:t>
            </a:r>
            <a:endParaRPr sz="3200" dirty="0"/>
          </a:p>
        </p:txBody>
      </p:sp>
      <p:sp>
        <p:nvSpPr>
          <p:cNvPr id="2" name="TextBox 1">
            <a:extLst>
              <a:ext uri="{FF2B5EF4-FFF2-40B4-BE49-F238E27FC236}">
                <a16:creationId xmlns:a16="http://schemas.microsoft.com/office/drawing/2014/main" id="{4AB12E47-CBCF-A15B-67B9-439C90FA7160}"/>
              </a:ext>
            </a:extLst>
          </p:cNvPr>
          <p:cNvSpPr txBox="1"/>
          <p:nvPr/>
        </p:nvSpPr>
        <p:spPr>
          <a:xfrm>
            <a:off x="578912" y="2321153"/>
            <a:ext cx="11294514"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Standartizavimas</a:t>
            </a:r>
          </a:p>
          <a:p>
            <a:pPr marL="457200" marR="0" lvl="2"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parenkami atsitiktinių kandidatų darbai vertinimo instrukcijos tikslinimui;</a:t>
            </a:r>
          </a:p>
          <a:p>
            <a:pPr marL="457200" marR="0" lvl="2"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tikslinama vertinimo instrukcija.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Bandomasis vertinimas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Naudojami 2023-2024 </a:t>
            </a:r>
            <a:r>
              <a:rPr kumimoji="0" lang="lt-LT"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m.m</a:t>
            </a: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ir 2024-2025 </a:t>
            </a:r>
            <a:r>
              <a:rPr kumimoji="0" lang="lt-LT"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m.m</a:t>
            </a: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užduočių pavyzdžiai, publikuojami </a:t>
            </a:r>
            <a:r>
              <a:rPr kumimoji="0" lang="lt-LT"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NŠA</a:t>
            </a:r>
            <a:r>
              <a:rPr kumimoji="0" lang="lt-LT"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svetainėje ir mokinių atliktos užduotys.</a:t>
            </a:r>
          </a:p>
        </p:txBody>
      </p:sp>
    </p:spTree>
    <p:extLst>
      <p:ext uri="{BB962C8B-B14F-4D97-AF65-F5344CB8AC3E}">
        <p14:creationId xmlns:p14="http://schemas.microsoft.com/office/powerpoint/2010/main" val="3427911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0767E6CC-CD5A-3E3A-0767-65A39150E439}"/>
            </a:ext>
          </a:extLst>
        </p:cNvPr>
        <p:cNvGrpSpPr/>
        <p:nvPr/>
      </p:nvGrpSpPr>
      <p:grpSpPr>
        <a:xfrm>
          <a:off x="0" y="0"/>
          <a:ext cx="0" cy="0"/>
          <a:chOff x="0" y="0"/>
          <a:chExt cx="0" cy="0"/>
        </a:xfrm>
      </p:grpSpPr>
      <p:sp>
        <p:nvSpPr>
          <p:cNvPr id="135" name="Google Shape;135;p9">
            <a:extLst>
              <a:ext uri="{FF2B5EF4-FFF2-40B4-BE49-F238E27FC236}">
                <a16:creationId xmlns:a16="http://schemas.microsoft.com/office/drawing/2014/main" id="{E8957871-ECEB-9A62-14A9-6D5CB90BF0FD}"/>
              </a:ext>
            </a:extLst>
          </p:cNvPr>
          <p:cNvSpPr txBox="1">
            <a:spLocks noGrp="1"/>
          </p:cNvSpPr>
          <p:nvPr>
            <p:ph type="title"/>
          </p:nvPr>
        </p:nvSpPr>
        <p:spPr>
          <a:xfrm>
            <a:off x="707390" y="1290305"/>
            <a:ext cx="11187551" cy="6927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E6B2B"/>
              </a:buClr>
              <a:buSzPts val="2600"/>
              <a:buFont typeface="Calibri"/>
              <a:buNone/>
            </a:pPr>
            <a:r>
              <a:rPr lang="lt-LT" sz="4000" dirty="0"/>
              <a:t>2023 m. programavimo užduoties pavyzdys</a:t>
            </a:r>
            <a:endParaRPr sz="4000" dirty="0"/>
          </a:p>
        </p:txBody>
      </p:sp>
      <p:pic>
        <p:nvPicPr>
          <p:cNvPr id="4" name="Paveikslėlis 3">
            <a:extLst>
              <a:ext uri="{FF2B5EF4-FFF2-40B4-BE49-F238E27FC236}">
                <a16:creationId xmlns:a16="http://schemas.microsoft.com/office/drawing/2014/main" id="{ED3F4A34-C2FD-023C-3D72-631DB872654D}"/>
              </a:ext>
            </a:extLst>
          </p:cNvPr>
          <p:cNvPicPr>
            <a:picLocks noChangeAspect="1"/>
          </p:cNvPicPr>
          <p:nvPr/>
        </p:nvPicPr>
        <p:blipFill>
          <a:blip r:embed="rId3"/>
          <a:stretch>
            <a:fillRect/>
          </a:stretch>
        </p:blipFill>
        <p:spPr>
          <a:xfrm>
            <a:off x="989702" y="1983032"/>
            <a:ext cx="3470603" cy="4790006"/>
          </a:xfrm>
          <a:prstGeom prst="rect">
            <a:avLst/>
          </a:prstGeom>
        </p:spPr>
      </p:pic>
      <p:pic>
        <p:nvPicPr>
          <p:cNvPr id="6" name="Paveikslėlis 5">
            <a:extLst>
              <a:ext uri="{FF2B5EF4-FFF2-40B4-BE49-F238E27FC236}">
                <a16:creationId xmlns:a16="http://schemas.microsoft.com/office/drawing/2014/main" id="{0073131B-3C85-BD53-3964-C1CBBD1CFCE3}"/>
              </a:ext>
            </a:extLst>
          </p:cNvPr>
          <p:cNvPicPr>
            <a:picLocks noChangeAspect="1"/>
          </p:cNvPicPr>
          <p:nvPr/>
        </p:nvPicPr>
        <p:blipFill>
          <a:blip r:embed="rId4"/>
          <a:stretch>
            <a:fillRect/>
          </a:stretch>
        </p:blipFill>
        <p:spPr>
          <a:xfrm>
            <a:off x="4742617" y="1907412"/>
            <a:ext cx="3573632" cy="4941245"/>
          </a:xfrm>
          <a:prstGeom prst="rect">
            <a:avLst/>
          </a:prstGeom>
        </p:spPr>
      </p:pic>
      <p:pic>
        <p:nvPicPr>
          <p:cNvPr id="10" name="Paveikslėlis 9">
            <a:extLst>
              <a:ext uri="{FF2B5EF4-FFF2-40B4-BE49-F238E27FC236}">
                <a16:creationId xmlns:a16="http://schemas.microsoft.com/office/drawing/2014/main" id="{9FB74ABC-E88B-DC54-05EA-995D5E2363A5}"/>
              </a:ext>
            </a:extLst>
          </p:cNvPr>
          <p:cNvPicPr>
            <a:picLocks noChangeAspect="1"/>
          </p:cNvPicPr>
          <p:nvPr/>
        </p:nvPicPr>
        <p:blipFill>
          <a:blip r:embed="rId5"/>
          <a:stretch>
            <a:fillRect/>
          </a:stretch>
        </p:blipFill>
        <p:spPr>
          <a:xfrm>
            <a:off x="8495532" y="1940550"/>
            <a:ext cx="3535100" cy="4874968"/>
          </a:xfrm>
          <a:prstGeom prst="rect">
            <a:avLst/>
          </a:prstGeom>
        </p:spPr>
      </p:pic>
    </p:spTree>
    <p:extLst>
      <p:ext uri="{BB962C8B-B14F-4D97-AF65-F5344CB8AC3E}">
        <p14:creationId xmlns:p14="http://schemas.microsoft.com/office/powerpoint/2010/main" val="3981164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715810CB-E11F-6B11-04EB-3AF181DDA68F}"/>
            </a:ext>
          </a:extLst>
        </p:cNvPr>
        <p:cNvGrpSpPr/>
        <p:nvPr/>
      </p:nvGrpSpPr>
      <p:grpSpPr>
        <a:xfrm>
          <a:off x="0" y="0"/>
          <a:ext cx="0" cy="0"/>
          <a:chOff x="0" y="0"/>
          <a:chExt cx="0" cy="0"/>
        </a:xfrm>
      </p:grpSpPr>
      <p:sp>
        <p:nvSpPr>
          <p:cNvPr id="135" name="Google Shape;135;p9">
            <a:extLst>
              <a:ext uri="{FF2B5EF4-FFF2-40B4-BE49-F238E27FC236}">
                <a16:creationId xmlns:a16="http://schemas.microsoft.com/office/drawing/2014/main" id="{978D87F7-6C01-6474-FAB5-93BA56D28480}"/>
              </a:ext>
            </a:extLst>
          </p:cNvPr>
          <p:cNvSpPr txBox="1">
            <a:spLocks noGrp="1"/>
          </p:cNvSpPr>
          <p:nvPr>
            <p:ph type="title"/>
          </p:nvPr>
        </p:nvSpPr>
        <p:spPr>
          <a:xfrm>
            <a:off x="707390" y="2011680"/>
            <a:ext cx="11484610" cy="32635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E6B2B"/>
              </a:buClr>
              <a:buSzPts val="2600"/>
              <a:buFont typeface="Calibri"/>
              <a:buNone/>
            </a:pPr>
            <a:r>
              <a:rPr lang="lt-LT" sz="4000" dirty="0"/>
              <a:t>2023 m. programavimo užduoties pirminė vertinimo instrukcija</a:t>
            </a:r>
            <a:endParaRPr sz="4000" dirty="0"/>
          </a:p>
        </p:txBody>
      </p:sp>
      <p:pic>
        <p:nvPicPr>
          <p:cNvPr id="3" name="Paveikslėlis 2">
            <a:extLst>
              <a:ext uri="{FF2B5EF4-FFF2-40B4-BE49-F238E27FC236}">
                <a16:creationId xmlns:a16="http://schemas.microsoft.com/office/drawing/2014/main" id="{704A2A3B-A60F-0A1C-7DD7-F4AA96FAC26C}"/>
              </a:ext>
            </a:extLst>
          </p:cNvPr>
          <p:cNvPicPr>
            <a:picLocks noChangeAspect="1"/>
          </p:cNvPicPr>
          <p:nvPr/>
        </p:nvPicPr>
        <p:blipFill>
          <a:blip r:embed="rId3"/>
          <a:stretch>
            <a:fillRect/>
          </a:stretch>
        </p:blipFill>
        <p:spPr>
          <a:xfrm>
            <a:off x="3306946" y="2011680"/>
            <a:ext cx="6277725" cy="4584737"/>
          </a:xfrm>
          <a:prstGeom prst="rect">
            <a:avLst/>
          </a:prstGeom>
        </p:spPr>
      </p:pic>
    </p:spTree>
    <p:extLst>
      <p:ext uri="{BB962C8B-B14F-4D97-AF65-F5344CB8AC3E}">
        <p14:creationId xmlns:p14="http://schemas.microsoft.com/office/powerpoint/2010/main" val="1595814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D92E5743-819D-24A4-FCF4-60F24C87B04C}"/>
            </a:ext>
          </a:extLst>
        </p:cNvPr>
        <p:cNvGrpSpPr/>
        <p:nvPr/>
      </p:nvGrpSpPr>
      <p:grpSpPr>
        <a:xfrm>
          <a:off x="0" y="0"/>
          <a:ext cx="0" cy="0"/>
          <a:chOff x="0" y="0"/>
          <a:chExt cx="0" cy="0"/>
        </a:xfrm>
      </p:grpSpPr>
      <p:sp>
        <p:nvSpPr>
          <p:cNvPr id="135" name="Google Shape;135;p9">
            <a:extLst>
              <a:ext uri="{FF2B5EF4-FFF2-40B4-BE49-F238E27FC236}">
                <a16:creationId xmlns:a16="http://schemas.microsoft.com/office/drawing/2014/main" id="{F3B79A66-F032-D2CD-20B7-BD108B7269C6}"/>
              </a:ext>
            </a:extLst>
          </p:cNvPr>
          <p:cNvSpPr txBox="1">
            <a:spLocks noGrp="1"/>
          </p:cNvSpPr>
          <p:nvPr>
            <p:ph type="title"/>
          </p:nvPr>
        </p:nvSpPr>
        <p:spPr>
          <a:xfrm>
            <a:off x="707390" y="1344706"/>
            <a:ext cx="11484610" cy="32635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E6B2B"/>
              </a:buClr>
              <a:buSzPts val="2600"/>
              <a:buFont typeface="Calibri"/>
              <a:buNone/>
            </a:pPr>
            <a:r>
              <a:rPr lang="lt-LT" sz="4000" dirty="0"/>
              <a:t>2023 m. programavimo užduoties atlikčių pavyzdžiai </a:t>
            </a:r>
            <a:endParaRPr sz="4000" dirty="0"/>
          </a:p>
        </p:txBody>
      </p:sp>
      <p:pic>
        <p:nvPicPr>
          <p:cNvPr id="3" name="Paveikslėlis 2">
            <a:extLst>
              <a:ext uri="{FF2B5EF4-FFF2-40B4-BE49-F238E27FC236}">
                <a16:creationId xmlns:a16="http://schemas.microsoft.com/office/drawing/2014/main" id="{54C50C81-6C37-770B-EF9A-3F57652B5663}"/>
              </a:ext>
            </a:extLst>
          </p:cNvPr>
          <p:cNvPicPr>
            <a:picLocks noChangeAspect="1"/>
          </p:cNvPicPr>
          <p:nvPr/>
        </p:nvPicPr>
        <p:blipFill>
          <a:blip r:embed="rId3"/>
          <a:stretch>
            <a:fillRect/>
          </a:stretch>
        </p:blipFill>
        <p:spPr>
          <a:xfrm>
            <a:off x="707390" y="1671060"/>
            <a:ext cx="5177130" cy="5056311"/>
          </a:xfrm>
          <a:prstGeom prst="rect">
            <a:avLst/>
          </a:prstGeom>
        </p:spPr>
      </p:pic>
      <p:pic>
        <p:nvPicPr>
          <p:cNvPr id="6" name="Paveikslėlis 5">
            <a:extLst>
              <a:ext uri="{FF2B5EF4-FFF2-40B4-BE49-F238E27FC236}">
                <a16:creationId xmlns:a16="http://schemas.microsoft.com/office/drawing/2014/main" id="{991C4856-E8C8-DD75-70AC-4CC6DAAC64C3}"/>
              </a:ext>
            </a:extLst>
          </p:cNvPr>
          <p:cNvPicPr>
            <a:picLocks noChangeAspect="1"/>
          </p:cNvPicPr>
          <p:nvPr/>
        </p:nvPicPr>
        <p:blipFill>
          <a:blip r:embed="rId4"/>
          <a:stretch>
            <a:fillRect/>
          </a:stretch>
        </p:blipFill>
        <p:spPr>
          <a:xfrm>
            <a:off x="6307482" y="1671060"/>
            <a:ext cx="5601556" cy="4785724"/>
          </a:xfrm>
          <a:prstGeom prst="rect">
            <a:avLst/>
          </a:prstGeom>
        </p:spPr>
      </p:pic>
    </p:spTree>
    <p:extLst>
      <p:ext uri="{BB962C8B-B14F-4D97-AF65-F5344CB8AC3E}">
        <p14:creationId xmlns:p14="http://schemas.microsoft.com/office/powerpoint/2010/main" val="310965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F2D7-58B9-A7B1-1ECD-7D8DB5C8C9C2}"/>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EBD0737E-8EDA-F7B4-A579-CF791EFEC236}"/>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DEC2FBA9-5062-CDC0-BFC3-4DBEE54EDD2F}"/>
              </a:ext>
            </a:extLst>
          </p:cNvPr>
          <p:cNvPicPr>
            <a:picLocks noChangeAspect="1"/>
          </p:cNvPicPr>
          <p:nvPr/>
        </p:nvPicPr>
        <p:blipFill>
          <a:blip r:embed="rId3"/>
          <a:stretch>
            <a:fillRect/>
          </a:stretch>
        </p:blipFill>
        <p:spPr>
          <a:xfrm>
            <a:off x="8223288" y="238920"/>
            <a:ext cx="3124162" cy="941810"/>
          </a:xfrm>
          <a:prstGeom prst="rect">
            <a:avLst/>
          </a:prstGeom>
        </p:spPr>
      </p:pic>
      <p:sp>
        <p:nvSpPr>
          <p:cNvPr id="8" name="Pavadinimas 4">
            <a:extLst>
              <a:ext uri="{FF2B5EF4-FFF2-40B4-BE49-F238E27FC236}">
                <a16:creationId xmlns:a16="http://schemas.microsoft.com/office/drawing/2014/main" id="{8281B980-2216-E579-3C40-5C22F53C7A93}"/>
              </a:ext>
            </a:extLst>
          </p:cNvPr>
          <p:cNvSpPr>
            <a:spLocks noGrp="1"/>
          </p:cNvSpPr>
          <p:nvPr>
            <p:ph type="title"/>
          </p:nvPr>
        </p:nvSpPr>
        <p:spPr>
          <a:xfrm>
            <a:off x="838199" y="1423447"/>
            <a:ext cx="11353801" cy="1674316"/>
          </a:xfrm>
        </p:spPr>
        <p:txBody>
          <a:bodyPr anchor="ctr">
            <a:normAutofit/>
          </a:bodyPr>
          <a:lstStyle/>
          <a:p>
            <a:r>
              <a:rPr lang="lt-LT" sz="4800" dirty="0"/>
              <a:t>Bendra informacija apie informatikos egzamino antrą dalį</a:t>
            </a:r>
          </a:p>
        </p:txBody>
      </p:sp>
      <p:sp>
        <p:nvSpPr>
          <p:cNvPr id="9" name="Turinio vietos rezervavimo ženklas 5">
            <a:extLst>
              <a:ext uri="{FF2B5EF4-FFF2-40B4-BE49-F238E27FC236}">
                <a16:creationId xmlns:a16="http://schemas.microsoft.com/office/drawing/2014/main" id="{43345A0A-3E18-5495-D47E-1B25A678712B}"/>
              </a:ext>
            </a:extLst>
          </p:cNvPr>
          <p:cNvSpPr txBox="1">
            <a:spLocks/>
          </p:cNvSpPr>
          <p:nvPr/>
        </p:nvSpPr>
        <p:spPr>
          <a:xfrm>
            <a:off x="838199" y="3097763"/>
            <a:ext cx="11049000" cy="2718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F633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lt-LT" dirty="0"/>
              <a:t>60 taškų.</a:t>
            </a:r>
          </a:p>
          <a:p>
            <a:pPr marL="342900" indent="-342900">
              <a:buFont typeface="Arial" panose="020B0604020202020204" pitchFamily="34" charset="0"/>
              <a:buChar char="•"/>
            </a:pPr>
            <a:r>
              <a:rPr lang="lt-LT" dirty="0"/>
              <a:t>Trukmė: 180 minučių.</a:t>
            </a:r>
          </a:p>
          <a:p>
            <a:pPr marL="342900" indent="-342900" algn="just">
              <a:buFont typeface="Arial" panose="020B0604020202020204" pitchFamily="34" charset="0"/>
              <a:buChar char="•"/>
            </a:pPr>
            <a:r>
              <a:rPr lang="lt-LT" dirty="0"/>
              <a:t>Priemonės: užduoties sąsiuvinis, kompiuteris, praktinių užduočių pradiniai failai. </a:t>
            </a:r>
            <a:r>
              <a:rPr lang="lt-LT" b="1" dirty="0"/>
              <a:t>Reikalavimai kompiuteriui ir programinei įrangai nustatyti Informatikos valstybinio brandos egzamino antros dalies vykdymo instrukcijoje</a:t>
            </a:r>
            <a:r>
              <a:rPr lang="lt-LT" dirty="0"/>
              <a:t>.</a:t>
            </a:r>
          </a:p>
          <a:p>
            <a:pPr marL="342900" indent="-342900" algn="just">
              <a:buFont typeface="Arial" panose="020B0604020202020204" pitchFamily="34" charset="0"/>
              <a:buChar char="•"/>
            </a:pPr>
            <a:r>
              <a:rPr lang="lt-LT" dirty="0"/>
              <a:t>Vertinimas: centralizuotas. Vertina vertintojai elektroninėje vertinimo sistemoje.</a:t>
            </a:r>
          </a:p>
          <a:p>
            <a:endParaRPr lang="lt-LT" dirty="0"/>
          </a:p>
        </p:txBody>
      </p:sp>
    </p:spTree>
    <p:extLst>
      <p:ext uri="{BB962C8B-B14F-4D97-AF65-F5344CB8AC3E}">
        <p14:creationId xmlns:p14="http://schemas.microsoft.com/office/powerpoint/2010/main" val="15455180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11086876-984D-D8F7-8C09-BAB8436C8048}"/>
            </a:ext>
          </a:extLst>
        </p:cNvPr>
        <p:cNvGrpSpPr/>
        <p:nvPr/>
      </p:nvGrpSpPr>
      <p:grpSpPr>
        <a:xfrm>
          <a:off x="0" y="0"/>
          <a:ext cx="0" cy="0"/>
          <a:chOff x="0" y="0"/>
          <a:chExt cx="0" cy="0"/>
        </a:xfrm>
      </p:grpSpPr>
      <p:sp>
        <p:nvSpPr>
          <p:cNvPr id="135" name="Google Shape;135;p9">
            <a:extLst>
              <a:ext uri="{FF2B5EF4-FFF2-40B4-BE49-F238E27FC236}">
                <a16:creationId xmlns:a16="http://schemas.microsoft.com/office/drawing/2014/main" id="{CB105D8E-8690-984C-2883-1A6730EC24FD}"/>
              </a:ext>
            </a:extLst>
          </p:cNvPr>
          <p:cNvSpPr txBox="1">
            <a:spLocks noGrp="1"/>
          </p:cNvSpPr>
          <p:nvPr>
            <p:ph type="title"/>
          </p:nvPr>
        </p:nvSpPr>
        <p:spPr>
          <a:xfrm>
            <a:off x="707390" y="1344706"/>
            <a:ext cx="11484610" cy="32635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E6B2B"/>
              </a:buClr>
              <a:buSzPts val="2600"/>
              <a:buFont typeface="Calibri"/>
              <a:buNone/>
            </a:pPr>
            <a:r>
              <a:rPr lang="lt-LT" sz="4000" dirty="0"/>
              <a:t>2023 m. programavimo užduoties atlikčių pavyzdžiai </a:t>
            </a:r>
            <a:endParaRPr sz="4000" dirty="0"/>
          </a:p>
        </p:txBody>
      </p:sp>
      <p:pic>
        <p:nvPicPr>
          <p:cNvPr id="4" name="Paveikslėlis 3">
            <a:extLst>
              <a:ext uri="{FF2B5EF4-FFF2-40B4-BE49-F238E27FC236}">
                <a16:creationId xmlns:a16="http://schemas.microsoft.com/office/drawing/2014/main" id="{CFEBA26D-6572-898E-B5EC-E45ECAD364A5}"/>
              </a:ext>
            </a:extLst>
          </p:cNvPr>
          <p:cNvPicPr>
            <a:picLocks noChangeAspect="1"/>
          </p:cNvPicPr>
          <p:nvPr/>
        </p:nvPicPr>
        <p:blipFill>
          <a:blip r:embed="rId3"/>
          <a:stretch>
            <a:fillRect/>
          </a:stretch>
        </p:blipFill>
        <p:spPr>
          <a:xfrm>
            <a:off x="493843" y="1671060"/>
            <a:ext cx="7325587" cy="5093634"/>
          </a:xfrm>
          <a:prstGeom prst="rect">
            <a:avLst/>
          </a:prstGeom>
        </p:spPr>
      </p:pic>
      <p:pic>
        <p:nvPicPr>
          <p:cNvPr id="9" name="Paveikslėlis 8">
            <a:extLst>
              <a:ext uri="{FF2B5EF4-FFF2-40B4-BE49-F238E27FC236}">
                <a16:creationId xmlns:a16="http://schemas.microsoft.com/office/drawing/2014/main" id="{DE6B07D0-4F12-7FD6-4602-163AF3A69816}"/>
              </a:ext>
            </a:extLst>
          </p:cNvPr>
          <p:cNvPicPr>
            <a:picLocks noChangeAspect="1"/>
          </p:cNvPicPr>
          <p:nvPr/>
        </p:nvPicPr>
        <p:blipFill>
          <a:blip r:embed="rId4"/>
          <a:stretch>
            <a:fillRect/>
          </a:stretch>
        </p:blipFill>
        <p:spPr>
          <a:xfrm>
            <a:off x="6587412" y="1997414"/>
            <a:ext cx="4839120" cy="4763998"/>
          </a:xfrm>
          <a:prstGeom prst="rect">
            <a:avLst/>
          </a:prstGeom>
        </p:spPr>
      </p:pic>
    </p:spTree>
    <p:extLst>
      <p:ext uri="{BB962C8B-B14F-4D97-AF65-F5344CB8AC3E}">
        <p14:creationId xmlns:p14="http://schemas.microsoft.com/office/powerpoint/2010/main" val="2265128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B9C20BD5-DC7D-0CE4-28E5-969DB487DAAD}"/>
            </a:ext>
          </a:extLst>
        </p:cNvPr>
        <p:cNvGrpSpPr/>
        <p:nvPr/>
      </p:nvGrpSpPr>
      <p:grpSpPr>
        <a:xfrm>
          <a:off x="0" y="0"/>
          <a:ext cx="0" cy="0"/>
          <a:chOff x="0" y="0"/>
          <a:chExt cx="0" cy="0"/>
        </a:xfrm>
      </p:grpSpPr>
      <p:sp>
        <p:nvSpPr>
          <p:cNvPr id="135" name="Google Shape;135;p9">
            <a:extLst>
              <a:ext uri="{FF2B5EF4-FFF2-40B4-BE49-F238E27FC236}">
                <a16:creationId xmlns:a16="http://schemas.microsoft.com/office/drawing/2014/main" id="{0C0D9830-CC79-4819-7504-188C97DADF82}"/>
              </a:ext>
            </a:extLst>
          </p:cNvPr>
          <p:cNvSpPr txBox="1">
            <a:spLocks noGrp="1"/>
          </p:cNvSpPr>
          <p:nvPr>
            <p:ph type="title"/>
          </p:nvPr>
        </p:nvSpPr>
        <p:spPr>
          <a:xfrm>
            <a:off x="685874" y="1720611"/>
            <a:ext cx="11187551" cy="6927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E6B2B"/>
              </a:buClr>
              <a:buSzPts val="2600"/>
              <a:buFont typeface="Calibri"/>
              <a:buNone/>
            </a:pPr>
            <a:r>
              <a:rPr lang="lt-LT" sz="4000" dirty="0"/>
              <a:t>Vertinimas ir rezultatų aptarimas</a:t>
            </a:r>
            <a:endParaRPr sz="4000" dirty="0"/>
          </a:p>
        </p:txBody>
      </p:sp>
      <p:sp>
        <p:nvSpPr>
          <p:cNvPr id="2" name="TextBox 1">
            <a:extLst>
              <a:ext uri="{FF2B5EF4-FFF2-40B4-BE49-F238E27FC236}">
                <a16:creationId xmlns:a16="http://schemas.microsoft.com/office/drawing/2014/main" id="{C53ADDD5-58F6-FDC5-0BCF-3D6555108862}"/>
              </a:ext>
            </a:extLst>
          </p:cNvPr>
          <p:cNvSpPr txBox="1"/>
          <p:nvPr/>
        </p:nvSpPr>
        <p:spPr>
          <a:xfrm>
            <a:off x="685874" y="2501172"/>
            <a:ext cx="11034178" cy="3539430"/>
          </a:xfrm>
          <a:prstGeom prst="rect">
            <a:avLst/>
          </a:prstGeom>
          <a:noFill/>
        </p:spPr>
        <p:txBody>
          <a:bodyPr wrap="square" rtlCol="0" anchor="ctr">
            <a:spAutoFit/>
          </a:bodyPr>
          <a:lstStyle/>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lt-LT"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Savarankiškas 2023 m. programavimo užduočių vertinimas ir 2024-2025 m. programavimo užduoties atlikčių peržiūra</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lt-LT"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Diskusijos, refleksija (2025 m. balandžio 1-3 d.):</a:t>
            </a:r>
          </a:p>
          <a:p>
            <a:pPr marL="0" marR="0" lvl="5"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1 grupė – 04-01, 16.00-17.15 val.</a:t>
            </a:r>
          </a:p>
          <a:p>
            <a:pPr marL="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2 grupė – 04-02, 16.00-17.15 val.</a:t>
            </a:r>
          </a:p>
          <a:p>
            <a:pPr marL="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lt-LT"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3 grupė – 04-03, 16.00-17.15 val.</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lt-LT"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2294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6F75-AFD4-9A38-A718-75D820C3C5B9}"/>
            </a:ext>
          </a:extLst>
        </p:cNvPr>
        <p:cNvGrpSpPr/>
        <p:nvPr/>
      </p:nvGrpSpPr>
      <p:grpSpPr>
        <a:xfrm>
          <a:off x="0" y="0"/>
          <a:ext cx="0" cy="0"/>
          <a:chOff x="0" y="0"/>
          <a:chExt cx="0" cy="0"/>
        </a:xfrm>
      </p:grpSpPr>
      <p:pic>
        <p:nvPicPr>
          <p:cNvPr id="4" name="Paveikslėlis 3">
            <a:extLst>
              <a:ext uri="{FF2B5EF4-FFF2-40B4-BE49-F238E27FC236}">
                <a16:creationId xmlns:a16="http://schemas.microsoft.com/office/drawing/2014/main" id="{B1D07D6E-CA26-87F5-3E6E-B3BACC1AB61E}"/>
              </a:ext>
            </a:extLst>
          </p:cNvPr>
          <p:cNvPicPr>
            <a:picLocks noChangeAspect="1"/>
          </p:cNvPicPr>
          <p:nvPr/>
        </p:nvPicPr>
        <p:blipFill>
          <a:blip r:embed="rId2"/>
          <a:stretch>
            <a:fillRect/>
          </a:stretch>
        </p:blipFill>
        <p:spPr>
          <a:xfrm>
            <a:off x="3874770" y="142220"/>
            <a:ext cx="3732245" cy="1155560"/>
          </a:xfrm>
          <a:prstGeom prst="rect">
            <a:avLst/>
          </a:prstGeom>
        </p:spPr>
      </p:pic>
      <p:pic>
        <p:nvPicPr>
          <p:cNvPr id="5" name="Paveikslėlis 4">
            <a:extLst>
              <a:ext uri="{FF2B5EF4-FFF2-40B4-BE49-F238E27FC236}">
                <a16:creationId xmlns:a16="http://schemas.microsoft.com/office/drawing/2014/main" id="{DF47A486-3CD5-6887-5AB9-C086CFD7A3E3}"/>
              </a:ext>
            </a:extLst>
          </p:cNvPr>
          <p:cNvPicPr>
            <a:picLocks noChangeAspect="1"/>
          </p:cNvPicPr>
          <p:nvPr/>
        </p:nvPicPr>
        <p:blipFill>
          <a:blip r:embed="rId3"/>
          <a:stretch>
            <a:fillRect/>
          </a:stretch>
        </p:blipFill>
        <p:spPr>
          <a:xfrm>
            <a:off x="8223288" y="238920"/>
            <a:ext cx="3124162" cy="941810"/>
          </a:xfrm>
          <a:prstGeom prst="rect">
            <a:avLst/>
          </a:prstGeom>
        </p:spPr>
      </p:pic>
      <p:sp>
        <p:nvSpPr>
          <p:cNvPr id="6" name="Pavadinimas 4">
            <a:extLst>
              <a:ext uri="{FF2B5EF4-FFF2-40B4-BE49-F238E27FC236}">
                <a16:creationId xmlns:a16="http://schemas.microsoft.com/office/drawing/2014/main" id="{87CACDFC-4CA2-5103-A49D-64AD2CCA4D03}"/>
              </a:ext>
            </a:extLst>
          </p:cNvPr>
          <p:cNvSpPr>
            <a:spLocks noGrp="1"/>
          </p:cNvSpPr>
          <p:nvPr>
            <p:ph type="title"/>
          </p:nvPr>
        </p:nvSpPr>
        <p:spPr>
          <a:xfrm>
            <a:off x="838200" y="1297780"/>
            <a:ext cx="11061859" cy="852645"/>
          </a:xfrm>
        </p:spPr>
        <p:txBody>
          <a:bodyPr anchor="ctr">
            <a:normAutofit/>
          </a:bodyPr>
          <a:lstStyle/>
          <a:p>
            <a:r>
              <a:rPr lang="lt-LT" sz="3600" dirty="0"/>
              <a:t>Informatikos egzamino antros dalies užduoties pobūdis </a:t>
            </a:r>
          </a:p>
        </p:txBody>
      </p:sp>
      <p:sp>
        <p:nvSpPr>
          <p:cNvPr id="7" name="Turinio vietos rezervavimo ženklas 5">
            <a:extLst>
              <a:ext uri="{FF2B5EF4-FFF2-40B4-BE49-F238E27FC236}">
                <a16:creationId xmlns:a16="http://schemas.microsoft.com/office/drawing/2014/main" id="{5B6F7A14-7AA8-DAD2-90CE-47127693550A}"/>
              </a:ext>
            </a:extLst>
          </p:cNvPr>
          <p:cNvSpPr txBox="1">
            <a:spLocks/>
          </p:cNvSpPr>
          <p:nvPr/>
        </p:nvSpPr>
        <p:spPr>
          <a:xfrm>
            <a:off x="838201" y="2139441"/>
            <a:ext cx="11061858" cy="457633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F633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lt-LT" b="1" dirty="0"/>
              <a:t>I dalis. Klausimai ir struktūriniai klausimai</a:t>
            </a:r>
          </a:p>
          <a:p>
            <a:pPr marL="800100" lvl="1" indent="-342900">
              <a:buFont typeface="Arial" panose="020B0604020202020204" pitchFamily="34" charset="0"/>
              <a:buChar char="•"/>
            </a:pPr>
            <a:r>
              <a:rPr lang="lt-LT" dirty="0">
                <a:solidFill>
                  <a:schemeClr val="tx1"/>
                </a:solidFill>
              </a:rPr>
              <a:t>Pateikiama ir atliekama elektroninėje užduoties atlikimo (testavimo) sistemoje. Klausimo vertė taškais pateikiama prie kiekvieno klausimo.</a:t>
            </a:r>
          </a:p>
          <a:p>
            <a:pPr marL="800100" lvl="1" indent="-342900">
              <a:buFont typeface="Arial" panose="020B0604020202020204" pitchFamily="34" charset="0"/>
              <a:buChar char="•"/>
            </a:pPr>
            <a:r>
              <a:rPr lang="lt-LT" dirty="0">
                <a:solidFill>
                  <a:schemeClr val="tx1"/>
                </a:solidFill>
              </a:rPr>
              <a:t>Sudaro 5-8 įvairaus tipo klausimai.</a:t>
            </a:r>
          </a:p>
          <a:p>
            <a:pPr marL="800100" lvl="1" indent="-342900">
              <a:buFont typeface="Arial" panose="020B0604020202020204" pitchFamily="34" charset="0"/>
              <a:buChar char="•"/>
            </a:pPr>
            <a:r>
              <a:rPr lang="lt-LT" dirty="0">
                <a:solidFill>
                  <a:schemeClr val="tx1"/>
                </a:solidFill>
              </a:rPr>
              <a:t>8-12 taškų.</a:t>
            </a:r>
          </a:p>
          <a:p>
            <a:r>
              <a:rPr lang="lt-LT" b="1" dirty="0"/>
              <a:t>II dalis. Duomenų </a:t>
            </a:r>
            <a:r>
              <a:rPr lang="lt-LT" b="1" dirty="0" err="1"/>
              <a:t>tyrybos</a:t>
            </a:r>
            <a:r>
              <a:rPr lang="lt-LT" b="1" dirty="0"/>
              <a:t> užduotis</a:t>
            </a:r>
          </a:p>
          <a:p>
            <a:pPr marL="800100" lvl="1" indent="-342900">
              <a:buFont typeface="Arial" panose="020B0604020202020204" pitchFamily="34" charset="0"/>
              <a:buChar char="•"/>
            </a:pPr>
            <a:r>
              <a:rPr lang="lt-LT" dirty="0">
                <a:solidFill>
                  <a:schemeClr val="tx1"/>
                </a:solidFill>
              </a:rPr>
              <a:t>Atliekama kompiuteriu naudojant skaičiuoklę.</a:t>
            </a:r>
          </a:p>
          <a:p>
            <a:pPr marL="800100" lvl="1" indent="-342900">
              <a:buFont typeface="Arial" panose="020B0604020202020204" pitchFamily="34" charset="0"/>
              <a:buChar char="•"/>
            </a:pPr>
            <a:r>
              <a:rPr lang="lt-LT" dirty="0">
                <a:solidFill>
                  <a:schemeClr val="tx1"/>
                </a:solidFill>
              </a:rPr>
              <a:t>Atlikti veiksmus su pateiktais duomenimis (skaičiuoti, rikiuoti, atrinkti, grupuoti, pavaizduoti, analizuoti ir pan.) ir pateikti išvadas. </a:t>
            </a:r>
          </a:p>
          <a:p>
            <a:pPr marL="800100" lvl="1" indent="-342900">
              <a:buFont typeface="Arial" panose="020B0604020202020204" pitchFamily="34" charset="0"/>
              <a:buChar char="•"/>
            </a:pPr>
            <a:r>
              <a:rPr lang="lt-LT" dirty="0">
                <a:solidFill>
                  <a:schemeClr val="tx1"/>
                </a:solidFill>
              </a:rPr>
              <a:t>16-20 taškų.</a:t>
            </a:r>
          </a:p>
          <a:p>
            <a:r>
              <a:rPr lang="lt-LT" b="1" dirty="0"/>
              <a:t>III dalis. Programavimo praktinė užduotis</a:t>
            </a:r>
          </a:p>
          <a:p>
            <a:pPr marL="800100" lvl="1" indent="-342900">
              <a:buFont typeface="Arial" panose="020B0604020202020204" pitchFamily="34" charset="0"/>
              <a:buChar char="•"/>
            </a:pPr>
            <a:r>
              <a:rPr lang="lt-LT" dirty="0">
                <a:solidFill>
                  <a:schemeClr val="tx1"/>
                </a:solidFill>
              </a:rPr>
              <a:t>1-2 programavimo užduotys, atliekamos kompiuteriu.</a:t>
            </a:r>
          </a:p>
          <a:p>
            <a:pPr marL="800100" lvl="1" indent="-342900">
              <a:buFont typeface="Arial" panose="020B0604020202020204" pitchFamily="34" charset="0"/>
              <a:buChar char="•"/>
            </a:pPr>
            <a:r>
              <a:rPr lang="lt-LT" i="1" dirty="0">
                <a:solidFill>
                  <a:schemeClr val="tx1"/>
                </a:solidFill>
              </a:rPr>
              <a:t>C++ </a:t>
            </a:r>
            <a:r>
              <a:rPr lang="lt-LT" dirty="0">
                <a:solidFill>
                  <a:schemeClr val="tx1"/>
                </a:solidFill>
              </a:rPr>
              <a:t>arba </a:t>
            </a:r>
            <a:r>
              <a:rPr lang="lt-LT" i="1" dirty="0" err="1">
                <a:solidFill>
                  <a:schemeClr val="tx1"/>
                </a:solidFill>
              </a:rPr>
              <a:t>Python</a:t>
            </a:r>
            <a:r>
              <a:rPr lang="lt-LT" dirty="0">
                <a:solidFill>
                  <a:schemeClr val="tx1"/>
                </a:solidFill>
              </a:rPr>
              <a:t> programavimo kalba.</a:t>
            </a:r>
          </a:p>
          <a:p>
            <a:pPr marL="800100" lvl="1" indent="-342900">
              <a:buFont typeface="Arial" panose="020B0604020202020204" pitchFamily="34" charset="0"/>
              <a:buChar char="•"/>
            </a:pPr>
            <a:r>
              <a:rPr lang="lt-LT" dirty="0">
                <a:solidFill>
                  <a:schemeClr val="tx1"/>
                </a:solidFill>
              </a:rPr>
              <a:t>30-35 taškai.</a:t>
            </a:r>
          </a:p>
          <a:p>
            <a:pPr lvl="1"/>
            <a:endParaRPr lang="lt-LT" dirty="0"/>
          </a:p>
          <a:p>
            <a:endParaRPr lang="lt-LT" dirty="0"/>
          </a:p>
        </p:txBody>
      </p:sp>
    </p:spTree>
    <p:extLst>
      <p:ext uri="{BB962C8B-B14F-4D97-AF65-F5344CB8AC3E}">
        <p14:creationId xmlns:p14="http://schemas.microsoft.com/office/powerpoint/2010/main" val="2489043999"/>
      </p:ext>
    </p:extLst>
  </p:cSld>
  <p:clrMapOvr>
    <a:masterClrMapping/>
  </p:clrMapOvr>
</p:sld>
</file>

<file path=ppt/theme/theme1.xml><?xml version="1.0" encoding="utf-8"?>
<a:theme xmlns:a="http://schemas.openxmlformats.org/drawingml/2006/main" name="2_Office Theme">
  <a:themeElements>
    <a:clrScheme name="Pasirinktinis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asirinktinis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Pasirinktinis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Pasirinktinis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428A4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149875867A94D24C97D3673D8ECB2620" ma:contentTypeVersion="16" ma:contentTypeDescription="Kurkite naują dokumentą." ma:contentTypeScope="" ma:versionID="929436b7e5b8e17357334ad53b5614c0">
  <xsd:schema xmlns:xsd="http://www.w3.org/2001/XMLSchema" xmlns:xs="http://www.w3.org/2001/XMLSchema" xmlns:p="http://schemas.microsoft.com/office/2006/metadata/properties" xmlns:ns3="bd2a18c2-06d4-44cd-af38-3237b532008a" xmlns:ns4="441e4d8e-a8ab-46be-9694-e40af28e9c61" targetNamespace="http://schemas.microsoft.com/office/2006/metadata/properties" ma:root="true" ma:fieldsID="7631404cb15e978ab29c8b4f7ab3f68d" ns3:_="" ns4:_="">
    <xsd:import namespace="bd2a18c2-06d4-44cd-af38-3237b532008a"/>
    <xsd:import namespace="441e4d8e-a8ab-46be-9694-e40af28e9c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a18c2-06d4-44cd-af38-3237b532008a"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e4d8e-a8ab-46be-9694-e40af28e9c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41e4d8e-a8ab-46be-9694-e40af28e9c61" xsi:nil="true"/>
  </documentManagement>
</p:properties>
</file>

<file path=customXml/itemProps1.xml><?xml version="1.0" encoding="utf-8"?>
<ds:datastoreItem xmlns:ds="http://schemas.openxmlformats.org/officeDocument/2006/customXml" ds:itemID="{768706C9-2E24-447F-ACED-18A25A737890}">
  <ds:schemaRefs>
    <ds:schemaRef ds:uri="http://schemas.microsoft.com/sharepoint/v3/contenttype/forms"/>
  </ds:schemaRefs>
</ds:datastoreItem>
</file>

<file path=customXml/itemProps2.xml><?xml version="1.0" encoding="utf-8"?>
<ds:datastoreItem xmlns:ds="http://schemas.openxmlformats.org/officeDocument/2006/customXml" ds:itemID="{91A53CE3-A228-4A27-8009-E7DABFA257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a18c2-06d4-44cd-af38-3237b532008a"/>
    <ds:schemaRef ds:uri="441e4d8e-a8ab-46be-9694-e40af28e9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005B44-3223-4BE2-B920-0E5407554B09}">
  <ds:schemaRefs>
    <ds:schemaRef ds:uri="http://schemas.microsoft.com/office/2006/metadata/properties"/>
    <ds:schemaRef ds:uri="http://schemas.microsoft.com/office/infopath/2007/PartnerControls"/>
    <ds:schemaRef ds:uri="441e4d8e-a8ab-46be-9694-e40af28e9c61"/>
  </ds:schemaRefs>
</ds:datastoreItem>
</file>

<file path=docProps/app.xml><?xml version="1.0" encoding="utf-8"?>
<Properties xmlns="http://schemas.openxmlformats.org/officeDocument/2006/extended-properties" xmlns:vt="http://schemas.openxmlformats.org/officeDocument/2006/docPropsVTypes">
  <Template>NSA skaidriu sablonas</Template>
  <TotalTime>3543</TotalTime>
  <Words>3655</Words>
  <Application>Microsoft Office PowerPoint</Application>
  <PresentationFormat>Plačiaekranė</PresentationFormat>
  <Paragraphs>522</Paragraphs>
  <Slides>81</Slides>
  <Notes>34</Notes>
  <HiddenSlides>0</HiddenSlides>
  <MMClips>0</MMClips>
  <ScaleCrop>false</ScaleCrop>
  <HeadingPairs>
    <vt:vector size="8" baseType="variant">
      <vt:variant>
        <vt:lpstr>Naudojami šriftai</vt:lpstr>
      </vt:variant>
      <vt:variant>
        <vt:i4>7</vt:i4>
      </vt:variant>
      <vt:variant>
        <vt:lpstr>Tema</vt:lpstr>
      </vt:variant>
      <vt:variant>
        <vt:i4>4</vt:i4>
      </vt:variant>
      <vt:variant>
        <vt:lpstr>Įdėtosios OLE paslaugos</vt:lpstr>
      </vt:variant>
      <vt:variant>
        <vt:i4>1</vt:i4>
      </vt:variant>
      <vt:variant>
        <vt:lpstr>Skaidrių pavadinimai</vt:lpstr>
      </vt:variant>
      <vt:variant>
        <vt:i4>81</vt:i4>
      </vt:variant>
    </vt:vector>
  </HeadingPairs>
  <TitlesOfParts>
    <vt:vector size="93" baseType="lpstr">
      <vt:lpstr>MS Mincho</vt:lpstr>
      <vt:lpstr>Arial</vt:lpstr>
      <vt:lpstr>Calibri</vt:lpstr>
      <vt:lpstr>Cambria</vt:lpstr>
      <vt:lpstr>Courier New</vt:lpstr>
      <vt:lpstr>Times New Roman</vt:lpstr>
      <vt:lpstr>Wingdings</vt:lpstr>
      <vt:lpstr>2_Office Theme</vt:lpstr>
      <vt:lpstr>1_Office Theme</vt:lpstr>
      <vt:lpstr>„Office“ tema</vt:lpstr>
      <vt:lpstr>3_Office Theme</vt:lpstr>
      <vt:lpstr>Bitmap Image</vt:lpstr>
      <vt:lpstr>Informatikos VBE (II dalies) kandidatų darbų vertintojų mokymų medžiaga (I d., 16 akad. val.)</vt:lpstr>
      <vt:lpstr>Mokymų tikslas ir uždaviniai</vt:lpstr>
      <vt:lpstr>Informacija apie I dalies mokymus</vt:lpstr>
      <vt:lpstr>Trumpa istorija. 2006-2024 m. informacinių technologijų valstybinis brandos egzaminas</vt:lpstr>
      <vt:lpstr>Informatikos VBE (II dalies) kandidatų darbų vertintojų mokymų medžiaga (I d., 16 akad. val.)“.</vt:lpstr>
      <vt:lpstr>Informatikos mokymo(si) turinio ir pasiekimų sritys procentais informatikos VBE antros dalies užduotyje</vt:lpstr>
      <vt:lpstr>Kognityvinių gebėjimų sritys valstybiniame informatikos brandos egzamine</vt:lpstr>
      <vt:lpstr>Bendra informacija apie informatikos egzamino antrą dalį</vt:lpstr>
      <vt:lpstr>Informatikos egzamino antros dalies užduoties pobūdis </vt:lpstr>
      <vt:lpstr>Informatikos VBE II dalies vertinimas.  Testo dalies vertinimo ypatybės.</vt:lpstr>
      <vt:lpstr>IT VBE testo dalies palyginimas</vt:lpstr>
      <vt:lpstr>IT VBE II dalies testo turinys (1)</vt:lpstr>
      <vt:lpstr>IT VBE II dalies testo turinys (2)</vt:lpstr>
      <vt:lpstr>IT VBE II dalies testo turinys (3)</vt:lpstr>
      <vt:lpstr>IT VBE II dalies testo pavyzdys (1)</vt:lpstr>
      <vt:lpstr>IT VBE II dalies testo pavyzdys (2)</vt:lpstr>
      <vt:lpstr>IT VBE II dalies testo pavyzdys (3)</vt:lpstr>
      <vt:lpstr>IT VBE II dalies testo pavyzdys (4)</vt:lpstr>
      <vt:lpstr>IT VBE II dalies testo pavyzdys (5)</vt:lpstr>
      <vt:lpstr>Testo darbų vertinimo proceso organizavimas (1)</vt:lpstr>
      <vt:lpstr>Testo darbų vertinimo proceso organizavimas (2)</vt:lpstr>
      <vt:lpstr>Rekomendacijos mokiniams ir dėstantiems mokytojams</vt:lpstr>
      <vt:lpstr>Savarankiško darbo užduotis</vt:lpstr>
      <vt:lpstr>Informatikos VBE vertinimas. Duomenų tyryba</vt:lpstr>
      <vt:lpstr>Skaitinės informacijos apdorojimas skaičiuokle (iki 2024 m.) vs. Duomenų tyryba (nuo 2025 m.)</vt:lpstr>
      <vt:lpstr>Kaip buvo iki 2024 m.?  Skaitinės informacijos apdorojimas skaičiuokle 20 tšk. (iš 100) – 20% IT VBE </vt:lpstr>
      <vt:lpstr>Kaip buvo iki 2024 m.?  Skaitinės informacijos apdorojimo skaičiuokle  užduoties sandara</vt:lpstr>
      <vt:lpstr>Kaip sekėsi iki 2024 m.?  Skaitinės informacijos apdorojimo skaičiuokle  užduoties sudėtingumas</vt:lpstr>
      <vt:lpstr>Kaip sekėsi iki 2024 m.?  Skaitinės informacijos apdorojimo skaičiuokle  užduoties sudėtingumas</vt:lpstr>
      <vt:lpstr>DT užduoties vertė nuo 2025 m.?  </vt:lpstr>
      <vt:lpstr>DT užduoties vertė nuo 2025 m.?  </vt:lpstr>
      <vt:lpstr>INFORMATIKOS VALSTYBINIŲ BRANDOS EGZAMINŲ UŽDUOČIŲ APRAŠAS </vt:lpstr>
      <vt:lpstr>INFORMATIKOS VBE UŽDUOTIS</vt:lpstr>
      <vt:lpstr>INFORMATIKOS BENDROJI PROGRAMA</vt:lpstr>
      <vt:lpstr>PAVYZDINĖS INFORMATIKOS VBE UŽDUOTYS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Informatikos VBE vertinimas. Programavimas</vt:lpstr>
      <vt:lpstr>Informatikos VBE vertinimas. Programavimas</vt:lpstr>
      <vt:lpstr>„PowerPoint“ pateiktis</vt:lpstr>
      <vt:lpstr>„PowerPoint“ pateiktis</vt:lpstr>
      <vt:lpstr>2022-2024 m. programavimo užduočių vidurkių palyginimas</vt:lpstr>
      <vt:lpstr>„PowerPoint“ pateiktis</vt:lpstr>
      <vt:lpstr>„PowerPoint“ pateiktis</vt:lpstr>
      <vt:lpstr>Atliekant programavimo užduotį kompiuteriu, reikia (jei nenurodyta kitaip) pagal pateiktą sąlygą laikantis nurodymų sukurti programą.  Kiekviena teisingai suprogramuota užduoties dalis vertinama 1–5 taškais.</vt:lpstr>
      <vt:lpstr>„PowerPoint“ pateiktis</vt:lpstr>
      <vt:lpstr>„PowerPoint“ pateiktis</vt:lpstr>
      <vt:lpstr>„PowerPoint“ pateiktis</vt:lpstr>
      <vt:lpstr>„PowerPoint“ pateiktis</vt:lpstr>
      <vt:lpstr>Kandidatų programavimo užduočių vertinimo sistema APROMIS </vt:lpstr>
      <vt:lpstr>Pagrindiniai darbai rengiantis programavimo užduoties vertinimui </vt:lpstr>
      <vt:lpstr>2023 m. programavimo užduoties pavyzdys</vt:lpstr>
      <vt:lpstr>2023 m. programavimo užduoties pirminė vertinimo instrukcija</vt:lpstr>
      <vt:lpstr>2023 m. programavimo užduoties atlikčių pavyzdžiai </vt:lpstr>
      <vt:lpstr>2023 m. programavimo užduoties atlikčių pavyzdžiai </vt:lpstr>
      <vt:lpstr>Vertinimas ir rezultatų aptarimas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Vartotojas</dc:creator>
  <cp:lastModifiedBy>Janina Šimelionienė</cp:lastModifiedBy>
  <cp:revision>337</cp:revision>
  <dcterms:created xsi:type="dcterms:W3CDTF">2021-09-23T06:13:20Z</dcterms:created>
  <dcterms:modified xsi:type="dcterms:W3CDTF">2025-04-08T08:10:26Z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0x010100149875867A94D24C97D3673D8ECB2620</vt:lpwstr>
  </property>
</Properties>
</file>